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87"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70" r:id="rId16"/>
    <p:sldId id="271" r:id="rId17"/>
    <p:sldId id="272" r:id="rId18"/>
    <p:sldId id="273" r:id="rId19"/>
    <p:sldId id="274" r:id="rId20"/>
    <p:sldId id="275" r:id="rId21"/>
    <p:sldId id="276" r:id="rId22"/>
    <p:sldId id="277" r:id="rId23"/>
    <p:sldId id="278" r:id="rId24"/>
    <p:sldId id="279" r:id="rId25"/>
    <p:sldId id="282" r:id="rId26"/>
    <p:sldId id="280" r:id="rId27"/>
    <p:sldId id="281" r:id="rId28"/>
    <p:sldId id="283" r:id="rId29"/>
    <p:sldId id="284" r:id="rId30"/>
    <p:sldId id="288" r:id="rId31"/>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notesViewPr>
    <p:cSldViewPr snapToGrid="0">
      <p:cViewPr varScale="1">
        <p:scale>
          <a:sx n="63" d="100"/>
          <a:sy n="63" d="100"/>
        </p:scale>
        <p:origin x="3134" y="6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02-05T00:12:15.888" idx="1">
    <p:pos x="7680" y="-723"/>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9F5FA57-EAC1-C63F-2A25-B37082E08E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a:extLst>
              <a:ext uri="{FF2B5EF4-FFF2-40B4-BE49-F238E27FC236}">
                <a16:creationId xmlns:a16="http://schemas.microsoft.com/office/drawing/2014/main" id="{73A6A3E8-850A-9041-3139-F2564CC7F2D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a:defRPr sz="1200"/>
            </a:lvl1pPr>
          </a:lstStyle>
          <a:p>
            <a:fld id="{DF8607C2-A0E9-4874-8148-C8EA46159355}" type="datetimeFigureOut">
              <a:rPr lang="fa-IR" smtClean="0"/>
              <a:t>25/08/1446</a:t>
            </a:fld>
            <a:endParaRPr lang="fa-IR"/>
          </a:p>
        </p:txBody>
      </p:sp>
      <p:sp>
        <p:nvSpPr>
          <p:cNvPr id="4" name="Footer Placeholder 3">
            <a:extLst>
              <a:ext uri="{FF2B5EF4-FFF2-40B4-BE49-F238E27FC236}">
                <a16:creationId xmlns:a16="http://schemas.microsoft.com/office/drawing/2014/main" id="{C455F58F-8952-BFDC-6414-847A12779B8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5" name="Slide Number Placeholder 4">
            <a:extLst>
              <a:ext uri="{FF2B5EF4-FFF2-40B4-BE49-F238E27FC236}">
                <a16:creationId xmlns:a16="http://schemas.microsoft.com/office/drawing/2014/main" id="{501BBFDE-30C0-91D0-010F-206B576A38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a:defRPr sz="1200"/>
            </a:lvl1pPr>
          </a:lstStyle>
          <a:p>
            <a:fld id="{D3687EFB-CFFF-4BA8-BDB0-117178DBAFCE}" type="slidenum">
              <a:rPr lang="fa-IR" smtClean="0"/>
              <a:t>‹#›</a:t>
            </a:fld>
            <a:endParaRPr lang="fa-IR"/>
          </a:p>
        </p:txBody>
      </p:sp>
    </p:spTree>
    <p:extLst>
      <p:ext uri="{BB962C8B-B14F-4D97-AF65-F5344CB8AC3E}">
        <p14:creationId xmlns:p14="http://schemas.microsoft.com/office/powerpoint/2010/main" val="20679213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F62A1E6-B604-4008-BF0F-C2E0E7D3EBB4}" type="datetimeFigureOut">
              <a:rPr lang="fa-IR" smtClean="0"/>
              <a:t>25/08/1446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0D5501A1-CD90-486E-9EE3-62F4CB4CC955}" type="slidenum">
              <a:rPr lang="fa-IR" smtClean="0"/>
              <a:t>‹#›</a:t>
            </a:fld>
            <a:endParaRPr lang="fa-IR"/>
          </a:p>
        </p:txBody>
      </p:sp>
    </p:spTree>
    <p:extLst>
      <p:ext uri="{BB962C8B-B14F-4D97-AF65-F5344CB8AC3E}">
        <p14:creationId xmlns:p14="http://schemas.microsoft.com/office/powerpoint/2010/main" val="3707238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D5501A1-CD90-486E-9EE3-62F4CB4CC955}" type="slidenum">
              <a:rPr lang="fa-IR" smtClean="0"/>
              <a:t>2</a:t>
            </a:fld>
            <a:endParaRPr lang="fa-IR"/>
          </a:p>
        </p:txBody>
      </p:sp>
    </p:spTree>
    <p:extLst>
      <p:ext uri="{BB962C8B-B14F-4D97-AF65-F5344CB8AC3E}">
        <p14:creationId xmlns:p14="http://schemas.microsoft.com/office/powerpoint/2010/main" val="3731679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D5501A1-CD90-486E-9EE3-62F4CB4CC955}" type="slidenum">
              <a:rPr lang="fa-IR" smtClean="0"/>
              <a:t>12</a:t>
            </a:fld>
            <a:endParaRPr lang="fa-IR"/>
          </a:p>
        </p:txBody>
      </p:sp>
    </p:spTree>
    <p:extLst>
      <p:ext uri="{BB962C8B-B14F-4D97-AF65-F5344CB8AC3E}">
        <p14:creationId xmlns:p14="http://schemas.microsoft.com/office/powerpoint/2010/main" val="515471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D5501A1-CD90-486E-9EE3-62F4CB4CC955}" type="slidenum">
              <a:rPr lang="fa-IR" smtClean="0"/>
              <a:t>18</a:t>
            </a:fld>
            <a:endParaRPr lang="fa-IR"/>
          </a:p>
        </p:txBody>
      </p:sp>
    </p:spTree>
    <p:extLst>
      <p:ext uri="{BB962C8B-B14F-4D97-AF65-F5344CB8AC3E}">
        <p14:creationId xmlns:p14="http://schemas.microsoft.com/office/powerpoint/2010/main" val="2167892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D5501A1-CD90-486E-9EE3-62F4CB4CC955}" type="slidenum">
              <a:rPr lang="fa-IR" smtClean="0"/>
              <a:t>25</a:t>
            </a:fld>
            <a:endParaRPr lang="fa-IR"/>
          </a:p>
        </p:txBody>
      </p:sp>
    </p:spTree>
    <p:extLst>
      <p:ext uri="{BB962C8B-B14F-4D97-AF65-F5344CB8AC3E}">
        <p14:creationId xmlns:p14="http://schemas.microsoft.com/office/powerpoint/2010/main" val="187127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D5501A1-CD90-486E-9EE3-62F4CB4CC955}" type="slidenum">
              <a:rPr lang="fa-IR" smtClean="0"/>
              <a:t>28</a:t>
            </a:fld>
            <a:endParaRPr lang="fa-IR"/>
          </a:p>
        </p:txBody>
      </p:sp>
    </p:spTree>
    <p:extLst>
      <p:ext uri="{BB962C8B-B14F-4D97-AF65-F5344CB8AC3E}">
        <p14:creationId xmlns:p14="http://schemas.microsoft.com/office/powerpoint/2010/main" val="1167515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643E0EE4-E327-4EDB-E127-6BA5E07B72A2}"/>
              </a:ext>
            </a:extLst>
          </p:cNvPr>
          <p:cNvSpPr/>
          <p:nvPr userDrawn="1"/>
        </p:nvSpPr>
        <p:spPr>
          <a:xfrm>
            <a:off x="397163" y="286032"/>
            <a:ext cx="11397674" cy="6285936"/>
          </a:xfrm>
          <a:custGeom>
            <a:avLst/>
            <a:gdLst>
              <a:gd name="connsiteX0" fmla="*/ 886962 w 11924145"/>
              <a:gd name="connsiteY0" fmla="*/ 101599 h 6576290"/>
              <a:gd name="connsiteX1" fmla="*/ 110836 w 11924145"/>
              <a:gd name="connsiteY1" fmla="*/ 877725 h 6576290"/>
              <a:gd name="connsiteX2" fmla="*/ 110836 w 11924145"/>
              <a:gd name="connsiteY2" fmla="*/ 5693945 h 6576290"/>
              <a:gd name="connsiteX3" fmla="*/ 886962 w 11924145"/>
              <a:gd name="connsiteY3" fmla="*/ 6470071 h 6576290"/>
              <a:gd name="connsiteX4" fmla="*/ 11018710 w 11924145"/>
              <a:gd name="connsiteY4" fmla="*/ 6470071 h 6576290"/>
              <a:gd name="connsiteX5" fmla="*/ 11794836 w 11924145"/>
              <a:gd name="connsiteY5" fmla="*/ 5693945 h 6576290"/>
              <a:gd name="connsiteX6" fmla="*/ 11794836 w 11924145"/>
              <a:gd name="connsiteY6" fmla="*/ 877725 h 6576290"/>
              <a:gd name="connsiteX7" fmla="*/ 11018710 w 11924145"/>
              <a:gd name="connsiteY7" fmla="*/ 101599 h 6576290"/>
              <a:gd name="connsiteX8" fmla="*/ 814934 w 11924145"/>
              <a:gd name="connsiteY8" fmla="*/ 0 h 6576290"/>
              <a:gd name="connsiteX9" fmla="*/ 11109211 w 11924145"/>
              <a:gd name="connsiteY9" fmla="*/ 0 h 6576290"/>
              <a:gd name="connsiteX10" fmla="*/ 11924145 w 11924145"/>
              <a:gd name="connsiteY10" fmla="*/ 814934 h 6576290"/>
              <a:gd name="connsiteX11" fmla="*/ 11924145 w 11924145"/>
              <a:gd name="connsiteY11" fmla="*/ 5761356 h 6576290"/>
              <a:gd name="connsiteX12" fmla="*/ 11109211 w 11924145"/>
              <a:gd name="connsiteY12" fmla="*/ 6576290 h 6576290"/>
              <a:gd name="connsiteX13" fmla="*/ 814934 w 11924145"/>
              <a:gd name="connsiteY13" fmla="*/ 6576290 h 6576290"/>
              <a:gd name="connsiteX14" fmla="*/ 0 w 11924145"/>
              <a:gd name="connsiteY14" fmla="*/ 5761356 h 6576290"/>
              <a:gd name="connsiteX15" fmla="*/ 0 w 11924145"/>
              <a:gd name="connsiteY15" fmla="*/ 814934 h 6576290"/>
              <a:gd name="connsiteX16" fmla="*/ 814934 w 11924145"/>
              <a:gd name="connsiteY16" fmla="*/ 0 h 65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924145" h="6576290">
                <a:moveTo>
                  <a:pt x="886962" y="101599"/>
                </a:moveTo>
                <a:cubicBezTo>
                  <a:pt x="458319" y="101599"/>
                  <a:pt x="110836" y="449082"/>
                  <a:pt x="110836" y="877725"/>
                </a:cubicBezTo>
                <a:lnTo>
                  <a:pt x="110836" y="5693945"/>
                </a:lnTo>
                <a:cubicBezTo>
                  <a:pt x="110836" y="6122588"/>
                  <a:pt x="458319" y="6470071"/>
                  <a:pt x="886962" y="6470071"/>
                </a:cubicBezTo>
                <a:lnTo>
                  <a:pt x="11018710" y="6470071"/>
                </a:lnTo>
                <a:cubicBezTo>
                  <a:pt x="11447353" y="6470071"/>
                  <a:pt x="11794836" y="6122588"/>
                  <a:pt x="11794836" y="5693945"/>
                </a:cubicBezTo>
                <a:lnTo>
                  <a:pt x="11794836" y="877725"/>
                </a:lnTo>
                <a:cubicBezTo>
                  <a:pt x="11794836" y="449082"/>
                  <a:pt x="11447353" y="101599"/>
                  <a:pt x="11018710" y="101599"/>
                </a:cubicBezTo>
                <a:close/>
                <a:moveTo>
                  <a:pt x="814934" y="0"/>
                </a:moveTo>
                <a:lnTo>
                  <a:pt x="11109211" y="0"/>
                </a:lnTo>
                <a:cubicBezTo>
                  <a:pt x="11559287" y="0"/>
                  <a:pt x="11924145" y="364858"/>
                  <a:pt x="11924145" y="814934"/>
                </a:cubicBezTo>
                <a:lnTo>
                  <a:pt x="11924145" y="5761356"/>
                </a:lnTo>
                <a:cubicBezTo>
                  <a:pt x="11924145" y="6211432"/>
                  <a:pt x="11559287" y="6576290"/>
                  <a:pt x="11109211" y="6576290"/>
                </a:cubicBezTo>
                <a:lnTo>
                  <a:pt x="814934" y="6576290"/>
                </a:lnTo>
                <a:cubicBezTo>
                  <a:pt x="364858" y="6576290"/>
                  <a:pt x="0" y="6211432"/>
                  <a:pt x="0" y="5761356"/>
                </a:cubicBezTo>
                <a:lnTo>
                  <a:pt x="0" y="814934"/>
                </a:lnTo>
                <a:cubicBezTo>
                  <a:pt x="0" y="364858"/>
                  <a:pt x="364858" y="0"/>
                  <a:pt x="814934" y="0"/>
                </a:cubicBezTo>
                <a:close/>
              </a:path>
            </a:pathLst>
          </a:cu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Tree>
    <p:extLst>
      <p:ext uri="{BB962C8B-B14F-4D97-AF65-F5344CB8AC3E}">
        <p14:creationId xmlns:p14="http://schemas.microsoft.com/office/powerpoint/2010/main" val="40357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34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45E748-8EDB-FB7B-62E6-3E5F250125C3}"/>
              </a:ext>
            </a:extLst>
          </p:cNvPr>
          <p:cNvSpPr>
            <a:spLocks noGrp="1"/>
          </p:cNvSpPr>
          <p:nvPr>
            <p:ph type="pic" sz="quarter" idx="10"/>
          </p:nvPr>
        </p:nvSpPr>
        <p:spPr>
          <a:xfrm>
            <a:off x="4572000" y="2"/>
            <a:ext cx="7619998" cy="6857999"/>
          </a:xfrm>
          <a:custGeom>
            <a:avLst/>
            <a:gdLst>
              <a:gd name="connsiteX0" fmla="*/ 3809998 w 7619998"/>
              <a:gd name="connsiteY0" fmla="*/ 0 h 6857999"/>
              <a:gd name="connsiteX1" fmla="*/ 7619998 w 7619998"/>
              <a:gd name="connsiteY1" fmla="*/ 0 h 6857999"/>
              <a:gd name="connsiteX2" fmla="*/ 7619998 w 7619998"/>
              <a:gd name="connsiteY2" fmla="*/ 6857999 h 6857999"/>
              <a:gd name="connsiteX3" fmla="*/ 3809953 w 7619998"/>
              <a:gd name="connsiteY3" fmla="*/ 6857999 h 6857999"/>
              <a:gd name="connsiteX4" fmla="*/ 3613936 w 7619998"/>
              <a:gd name="connsiteY4" fmla="*/ 6853538 h 6857999"/>
              <a:gd name="connsiteX5" fmla="*/ 4956 w 7619998"/>
              <a:gd name="connsiteY5" fmla="*/ 3605456 h 6857999"/>
              <a:gd name="connsiteX6" fmla="*/ 0 w 7619998"/>
              <a:gd name="connsiteY6" fmla="*/ 3429073 h 6857999"/>
              <a:gd name="connsiteX7" fmla="*/ 0 w 7619998"/>
              <a:gd name="connsiteY7" fmla="*/ 3428927 h 6857999"/>
              <a:gd name="connsiteX8" fmla="*/ 4956 w 7619998"/>
              <a:gd name="connsiteY8" fmla="*/ 3252544 h 6857999"/>
              <a:gd name="connsiteX9" fmla="*/ 3809998 w 7619998"/>
              <a:gd name="connsiteY9"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19998" h="6857999">
                <a:moveTo>
                  <a:pt x="3809998" y="0"/>
                </a:moveTo>
                <a:lnTo>
                  <a:pt x="7619998" y="0"/>
                </a:lnTo>
                <a:lnTo>
                  <a:pt x="7619998" y="6857999"/>
                </a:lnTo>
                <a:lnTo>
                  <a:pt x="3809953" y="6857999"/>
                </a:lnTo>
                <a:lnTo>
                  <a:pt x="3613936" y="6853538"/>
                </a:lnTo>
                <a:cubicBezTo>
                  <a:pt x="1665785" y="6764662"/>
                  <a:pt x="103708" y="5358791"/>
                  <a:pt x="4956" y="3605456"/>
                </a:cubicBezTo>
                <a:lnTo>
                  <a:pt x="0" y="3429073"/>
                </a:lnTo>
                <a:lnTo>
                  <a:pt x="0" y="3428927"/>
                </a:lnTo>
                <a:lnTo>
                  <a:pt x="4956" y="3252544"/>
                </a:lnTo>
                <a:cubicBezTo>
                  <a:pt x="107000" y="1440764"/>
                  <a:pt x="1771550" y="0"/>
                  <a:pt x="3809998" y="0"/>
                </a:cubicBezTo>
                <a:close/>
              </a:path>
            </a:pathLst>
          </a:custGeom>
        </p:spPr>
        <p:txBody>
          <a:bodyPr wrap="square">
            <a:noAutofit/>
          </a:bodyPr>
          <a:lstStyle/>
          <a:p>
            <a:endParaRPr lang="fa-IR"/>
          </a:p>
        </p:txBody>
      </p:sp>
    </p:spTree>
    <p:extLst>
      <p:ext uri="{BB962C8B-B14F-4D97-AF65-F5344CB8AC3E}">
        <p14:creationId xmlns:p14="http://schemas.microsoft.com/office/powerpoint/2010/main" val="16714861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7542725"/>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novinfitness.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E4D9660C-D22B-1941-9C28-893B672D64D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5093" r="15093"/>
          <a:stretch>
            <a:fillRect/>
          </a:stretch>
        </p:blipFill>
        <p:spPr/>
      </p:pic>
      <p:sp>
        <p:nvSpPr>
          <p:cNvPr id="10" name="Rectangle: Diagonal Corners Rounded 9">
            <a:extLst>
              <a:ext uri="{FF2B5EF4-FFF2-40B4-BE49-F238E27FC236}">
                <a16:creationId xmlns:a16="http://schemas.microsoft.com/office/drawing/2014/main" id="{557C4634-D00C-83C6-E5D9-B6DB34F05442}"/>
              </a:ext>
            </a:extLst>
          </p:cNvPr>
          <p:cNvSpPr/>
          <p:nvPr/>
        </p:nvSpPr>
        <p:spPr>
          <a:xfrm>
            <a:off x="570272" y="1881961"/>
            <a:ext cx="4774018" cy="808076"/>
          </a:xfrm>
          <a:prstGeom prst="round2DiagRect">
            <a:avLst>
              <a:gd name="adj1" fmla="val 49276"/>
              <a:gd name="adj2" fmla="val 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11" name="Rectangle: Diagonal Corners Rounded 10">
            <a:extLst>
              <a:ext uri="{FF2B5EF4-FFF2-40B4-BE49-F238E27FC236}">
                <a16:creationId xmlns:a16="http://schemas.microsoft.com/office/drawing/2014/main" id="{C101F959-0ECD-277E-1FF9-E82A387FA8C6}"/>
              </a:ext>
            </a:extLst>
          </p:cNvPr>
          <p:cNvSpPr/>
          <p:nvPr/>
        </p:nvSpPr>
        <p:spPr>
          <a:xfrm>
            <a:off x="1211770" y="2962940"/>
            <a:ext cx="4774018" cy="808076"/>
          </a:xfrm>
          <a:prstGeom prst="round2DiagRect">
            <a:avLst>
              <a:gd name="adj1" fmla="val 49276"/>
              <a:gd name="adj2" fmla="val 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12" name="Rectangle: Diagonal Corners Rounded 11">
            <a:extLst>
              <a:ext uri="{FF2B5EF4-FFF2-40B4-BE49-F238E27FC236}">
                <a16:creationId xmlns:a16="http://schemas.microsoft.com/office/drawing/2014/main" id="{11E6F8AF-3D94-9C96-E579-C0EFB097B4BC}"/>
              </a:ext>
            </a:extLst>
          </p:cNvPr>
          <p:cNvSpPr/>
          <p:nvPr/>
        </p:nvSpPr>
        <p:spPr>
          <a:xfrm>
            <a:off x="570272" y="4167962"/>
            <a:ext cx="4774018" cy="808076"/>
          </a:xfrm>
          <a:prstGeom prst="round2DiagRect">
            <a:avLst>
              <a:gd name="adj1" fmla="val 49276"/>
              <a:gd name="adj2" fmla="val 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13" name="Rectangle: Diagonal Corners Rounded 12">
            <a:extLst>
              <a:ext uri="{FF2B5EF4-FFF2-40B4-BE49-F238E27FC236}">
                <a16:creationId xmlns:a16="http://schemas.microsoft.com/office/drawing/2014/main" id="{9AB022B9-0B39-95C1-A84F-EC44630192CA}"/>
              </a:ext>
            </a:extLst>
          </p:cNvPr>
          <p:cNvSpPr/>
          <p:nvPr/>
        </p:nvSpPr>
        <p:spPr>
          <a:xfrm>
            <a:off x="1211770" y="5227675"/>
            <a:ext cx="4774018" cy="808076"/>
          </a:xfrm>
          <a:prstGeom prst="round2DiagRect">
            <a:avLst>
              <a:gd name="adj1" fmla="val 49276"/>
              <a:gd name="adj2" fmla="val 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14" name="TextBox 13">
            <a:extLst>
              <a:ext uri="{FF2B5EF4-FFF2-40B4-BE49-F238E27FC236}">
                <a16:creationId xmlns:a16="http://schemas.microsoft.com/office/drawing/2014/main" id="{7679D8E4-8A88-683E-24E0-BE1806E4C920}"/>
              </a:ext>
            </a:extLst>
          </p:cNvPr>
          <p:cNvSpPr txBox="1"/>
          <p:nvPr/>
        </p:nvSpPr>
        <p:spPr>
          <a:xfrm>
            <a:off x="1839170" y="3179376"/>
            <a:ext cx="3519218" cy="446276"/>
          </a:xfrm>
          <a:prstGeom prst="rect">
            <a:avLst/>
          </a:prstGeom>
          <a:noFill/>
        </p:spPr>
        <p:txBody>
          <a:bodyPr wrap="square">
            <a:spAutoFit/>
          </a:bodyPr>
          <a:lstStyle>
            <a:defPPr>
              <a:defRPr lang="fa-IR"/>
            </a:defPPr>
            <a:lvl1pPr algn="just" rtl="1">
              <a:defRPr sz="2300" b="1">
                <a:solidFill>
                  <a:schemeClr val="bg1"/>
                </a:solidFill>
                <a:latin typeface="Shabnam" panose="020B0603030804020204" pitchFamily="34" charset="-78"/>
                <a:cs typeface="Shabnam" panose="020B0603030804020204" pitchFamily="34" charset="-78"/>
              </a:defRPr>
            </a:lvl1pPr>
          </a:lstStyle>
          <a:p>
            <a:r>
              <a:rPr lang="fa-IR" dirty="0"/>
              <a:t>استاد راهنما:علیرضا عزیزی </a:t>
            </a:r>
          </a:p>
        </p:txBody>
      </p:sp>
      <p:sp>
        <p:nvSpPr>
          <p:cNvPr id="15" name="TextBox 14">
            <a:extLst>
              <a:ext uri="{FF2B5EF4-FFF2-40B4-BE49-F238E27FC236}">
                <a16:creationId xmlns:a16="http://schemas.microsoft.com/office/drawing/2014/main" id="{378EAB03-3BFA-99B0-375F-CA7FB5DD69FF}"/>
              </a:ext>
            </a:extLst>
          </p:cNvPr>
          <p:cNvSpPr txBox="1"/>
          <p:nvPr/>
        </p:nvSpPr>
        <p:spPr>
          <a:xfrm>
            <a:off x="298099" y="4358826"/>
            <a:ext cx="4231600" cy="461665"/>
          </a:xfrm>
          <a:prstGeom prst="rect">
            <a:avLst/>
          </a:prstGeom>
          <a:noFill/>
        </p:spPr>
        <p:txBody>
          <a:bodyPr wrap="square">
            <a:spAutoFit/>
          </a:bodyPr>
          <a:lstStyle>
            <a:defPPr>
              <a:defRPr lang="fa-IR"/>
            </a:defPPr>
            <a:lvl1pPr algn="just" rtl="1">
              <a:defRPr sz="2300" b="1">
                <a:solidFill>
                  <a:schemeClr val="bg1"/>
                </a:solidFill>
                <a:latin typeface="Shabnam" panose="020B0603030804020204" pitchFamily="34" charset="-78"/>
                <a:cs typeface="Shabnam" panose="020B0603030804020204" pitchFamily="34" charset="-78"/>
              </a:defRPr>
            </a:lvl1pPr>
          </a:lstStyle>
          <a:p>
            <a:r>
              <a:rPr lang="fa-IR" dirty="0"/>
              <a:t>پژوهشگر:فاطمه عباسی</a:t>
            </a:r>
          </a:p>
        </p:txBody>
      </p:sp>
      <p:sp>
        <p:nvSpPr>
          <p:cNvPr id="16" name="TextBox 15">
            <a:extLst>
              <a:ext uri="{FF2B5EF4-FFF2-40B4-BE49-F238E27FC236}">
                <a16:creationId xmlns:a16="http://schemas.microsoft.com/office/drawing/2014/main" id="{4B77AD72-FB9F-ACD2-09B0-FCF1640A416B}"/>
              </a:ext>
            </a:extLst>
          </p:cNvPr>
          <p:cNvSpPr txBox="1"/>
          <p:nvPr/>
        </p:nvSpPr>
        <p:spPr>
          <a:xfrm>
            <a:off x="921203" y="5390703"/>
            <a:ext cx="3774400" cy="461665"/>
          </a:xfrm>
          <a:prstGeom prst="rect">
            <a:avLst/>
          </a:prstGeom>
          <a:noFill/>
        </p:spPr>
        <p:txBody>
          <a:bodyPr wrap="square">
            <a:spAutoFit/>
          </a:bodyPr>
          <a:lstStyle>
            <a:defPPr>
              <a:defRPr lang="fa-IR"/>
            </a:defPPr>
            <a:lvl1pPr algn="just" rtl="1">
              <a:defRPr sz="2300" b="1">
                <a:solidFill>
                  <a:schemeClr val="bg1"/>
                </a:solidFill>
                <a:latin typeface="Shabnam" panose="020B0603030804020204" pitchFamily="34" charset="-78"/>
                <a:cs typeface="Shabnam" panose="020B0603030804020204" pitchFamily="34" charset="-78"/>
              </a:defRPr>
            </a:lvl1pPr>
          </a:lstStyle>
          <a:p>
            <a:r>
              <a:rPr lang="fa-IR" dirty="0"/>
              <a:t>تاریخ ارائه: ......</a:t>
            </a:r>
          </a:p>
        </p:txBody>
      </p:sp>
      <p:sp>
        <p:nvSpPr>
          <p:cNvPr id="17" name="TextBox 16">
            <a:extLst>
              <a:ext uri="{FF2B5EF4-FFF2-40B4-BE49-F238E27FC236}">
                <a16:creationId xmlns:a16="http://schemas.microsoft.com/office/drawing/2014/main" id="{E70346D1-4A1F-471C-D852-085A0F8A2A25}"/>
              </a:ext>
            </a:extLst>
          </p:cNvPr>
          <p:cNvSpPr txBox="1"/>
          <p:nvPr/>
        </p:nvSpPr>
        <p:spPr>
          <a:xfrm>
            <a:off x="-169730" y="2070561"/>
            <a:ext cx="5514020" cy="446276"/>
          </a:xfrm>
          <a:prstGeom prst="rect">
            <a:avLst/>
          </a:prstGeom>
          <a:noFill/>
        </p:spPr>
        <p:txBody>
          <a:bodyPr wrap="square">
            <a:spAutoFit/>
          </a:bodyPr>
          <a:lstStyle>
            <a:defPPr>
              <a:defRPr lang="fa-IR"/>
            </a:defPPr>
            <a:lvl1pPr algn="just" rtl="1">
              <a:defRPr sz="2500" b="1">
                <a:solidFill>
                  <a:schemeClr val="bg1"/>
                </a:solidFill>
                <a:latin typeface="Shabnam" panose="020B0603030804020204" pitchFamily="34" charset="-78"/>
                <a:cs typeface="Shabnam" panose="020B0603030804020204" pitchFamily="34" charset="-78"/>
              </a:defRPr>
            </a:lvl1pPr>
          </a:lstStyle>
          <a:p>
            <a:r>
              <a:rPr lang="fa-IR" sz="2300" dirty="0"/>
              <a:t>موضوع:پاورپوینت مسابقات مستر المپیا </a:t>
            </a:r>
          </a:p>
        </p:txBody>
      </p:sp>
      <p:pic>
        <p:nvPicPr>
          <p:cNvPr id="18" name="Picture 2" descr="لوگو دانشگاه تهران - لوگویاب">
            <a:extLst>
              <a:ext uri="{FF2B5EF4-FFF2-40B4-BE49-F238E27FC236}">
                <a16:creationId xmlns:a16="http://schemas.microsoft.com/office/drawing/2014/main" id="{687B5575-FA35-DAC2-9473-ADACF8BAF3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2496" y="-58772"/>
            <a:ext cx="1889050" cy="1889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4888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پرورش عضلات زیربغل - بخش سی و چهارم - سایت تخصصی بدنسازی inGYM">
            <a:extLst>
              <a:ext uri="{FF2B5EF4-FFF2-40B4-BE49-F238E27FC236}">
                <a16:creationId xmlns:a16="http://schemas.microsoft.com/office/drawing/2014/main" id="{9462C936-D80F-CBED-633D-C9894E20FA5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C8A1568-E882-A9A8-8FA4-DBB91CCF557F}"/>
              </a:ext>
            </a:extLst>
          </p:cNvPr>
          <p:cNvSpPr txBox="1"/>
          <p:nvPr/>
        </p:nvSpPr>
        <p:spPr>
          <a:xfrm>
            <a:off x="9085234" y="3974284"/>
            <a:ext cx="2549413" cy="461665"/>
          </a:xfrm>
          <a:prstGeom prst="rect">
            <a:avLst/>
          </a:prstGeom>
          <a:noFill/>
        </p:spPr>
        <p:txBody>
          <a:bodyPr wrap="square">
            <a:spAutoFit/>
          </a:bodyPr>
          <a:lstStyle>
            <a:defPPr>
              <a:defRPr lang="fa-IR"/>
            </a:defPPr>
            <a:lvl1pPr rtl="1">
              <a:defRPr sz="2400" b="1" i="0">
                <a:effectLst/>
                <a:latin typeface="Shabnam" panose="020B0603030804020204" pitchFamily="34" charset="-78"/>
                <a:cs typeface="Shabnam" panose="020B0603030804020204" pitchFamily="34" charset="-78"/>
              </a:defRPr>
            </a:lvl1pPr>
          </a:lstStyle>
          <a:p>
            <a:pPr algn="just"/>
            <a:r>
              <a:rPr lang="fa-IR" dirty="0">
                <a:solidFill>
                  <a:srgbClr val="FFC000"/>
                </a:solidFill>
              </a:rPr>
              <a:t>فیگور بانوان </a:t>
            </a:r>
          </a:p>
        </p:txBody>
      </p:sp>
      <p:sp>
        <p:nvSpPr>
          <p:cNvPr id="5" name="TextBox 4">
            <a:extLst>
              <a:ext uri="{FF2B5EF4-FFF2-40B4-BE49-F238E27FC236}">
                <a16:creationId xmlns:a16="http://schemas.microsoft.com/office/drawing/2014/main" id="{C9B79DDF-64E0-5152-2C2F-D6BA9DBF6716}"/>
              </a:ext>
            </a:extLst>
          </p:cNvPr>
          <p:cNvSpPr txBox="1"/>
          <p:nvPr/>
        </p:nvSpPr>
        <p:spPr>
          <a:xfrm>
            <a:off x="6655980" y="4440179"/>
            <a:ext cx="4978667" cy="2239074"/>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solidFill>
                  <a:schemeClr val="bg1"/>
                </a:solidFill>
              </a:rPr>
              <a:t>این رشته مخصوص بانوان است و بیشتر بر تناسب اندام، تقارن و زیبایی فیزیک تاکید دارد. در این دسته، عضلات کمتر از بادی‌بیلدینگ بانوان حجیم است و به فیزیک بدنی متعادل‌تر توجه می‌شود.</a:t>
            </a:r>
          </a:p>
        </p:txBody>
      </p:sp>
      <p:sp>
        <p:nvSpPr>
          <p:cNvPr id="7" name="TextBox 6">
            <a:extLst>
              <a:ext uri="{FF2B5EF4-FFF2-40B4-BE49-F238E27FC236}">
                <a16:creationId xmlns:a16="http://schemas.microsoft.com/office/drawing/2014/main" id="{D42325F3-0F6F-00DC-9E79-0369E820F30F}"/>
              </a:ext>
            </a:extLst>
          </p:cNvPr>
          <p:cNvSpPr txBox="1"/>
          <p:nvPr/>
        </p:nvSpPr>
        <p:spPr>
          <a:xfrm>
            <a:off x="2981575" y="4027755"/>
            <a:ext cx="2838893" cy="461665"/>
          </a:xfrm>
          <a:prstGeom prst="rect">
            <a:avLst/>
          </a:prstGeom>
          <a:noFill/>
        </p:spPr>
        <p:txBody>
          <a:bodyPr wrap="square">
            <a:spAutoFit/>
          </a:bodyPr>
          <a:lstStyle>
            <a:defPPr>
              <a:defRPr lang="fa-IR"/>
            </a:defPPr>
            <a:lvl1pPr rtl="1">
              <a:defRPr sz="2400" b="1" i="0">
                <a:effectLst/>
                <a:latin typeface="Shabnam" panose="020B0603030804020204" pitchFamily="34" charset="-78"/>
                <a:cs typeface="Shabnam" panose="020B0603030804020204" pitchFamily="34" charset="-78"/>
              </a:defRPr>
            </a:lvl1pPr>
          </a:lstStyle>
          <a:p>
            <a:pPr algn="just"/>
            <a:r>
              <a:rPr lang="fa-IR" dirty="0">
                <a:solidFill>
                  <a:srgbClr val="FFC000"/>
                </a:solidFill>
              </a:rPr>
              <a:t>بادی بیلدینگ بانوان</a:t>
            </a:r>
          </a:p>
        </p:txBody>
      </p:sp>
      <p:sp>
        <p:nvSpPr>
          <p:cNvPr id="9" name="TextBox 8">
            <a:extLst>
              <a:ext uri="{FF2B5EF4-FFF2-40B4-BE49-F238E27FC236}">
                <a16:creationId xmlns:a16="http://schemas.microsoft.com/office/drawing/2014/main" id="{C709B5AA-016C-3351-7A01-D8BF8D92D331}"/>
              </a:ext>
            </a:extLst>
          </p:cNvPr>
          <p:cNvSpPr txBox="1"/>
          <p:nvPr/>
        </p:nvSpPr>
        <p:spPr>
          <a:xfrm>
            <a:off x="557351" y="4599253"/>
            <a:ext cx="5263117" cy="1685077"/>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solidFill>
                  <a:schemeClr val="bg1"/>
                </a:solidFill>
              </a:rPr>
              <a:t>این رشته برای بانوانی است که تمرکز اصلی‌شان بر ساختن عضلات حجیم و قدرتمند است. ارزیابی بر اساس حجم عضلات، تقارن و کات عضلانی انجام می‌شود.</a:t>
            </a:r>
          </a:p>
        </p:txBody>
      </p:sp>
      <p:sp>
        <p:nvSpPr>
          <p:cNvPr id="10" name="Rectangle 9">
            <a:extLst>
              <a:ext uri="{FF2B5EF4-FFF2-40B4-BE49-F238E27FC236}">
                <a16:creationId xmlns:a16="http://schemas.microsoft.com/office/drawing/2014/main" id="{C4498B86-5E3E-E883-62E3-B559C152B855}"/>
              </a:ext>
            </a:extLst>
          </p:cNvPr>
          <p:cNvSpPr/>
          <p:nvPr/>
        </p:nvSpPr>
        <p:spPr>
          <a:xfrm>
            <a:off x="11738345" y="3429000"/>
            <a:ext cx="453655" cy="323229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BA5B9C1A-FF6F-E872-5167-65639394A39D}"/>
              </a:ext>
            </a:extLst>
          </p:cNvPr>
          <p:cNvSpPr/>
          <p:nvPr/>
        </p:nvSpPr>
        <p:spPr>
          <a:xfrm>
            <a:off x="0" y="3349255"/>
            <a:ext cx="453655" cy="323229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52226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2EF6D7E-83FB-1D23-B712-14808B0FBD5B}"/>
              </a:ext>
            </a:extLst>
          </p:cNvPr>
          <p:cNvPicPr>
            <a:picLocks noChangeAspect="1"/>
          </p:cNvPicPr>
          <p:nvPr/>
        </p:nvPicPr>
        <p:blipFill>
          <a:blip r:embed="rId2"/>
          <a:srcRect b="15572"/>
          <a:stretch/>
        </p:blipFill>
        <p:spPr>
          <a:xfrm>
            <a:off x="0" y="0"/>
            <a:ext cx="12192000" cy="6858000"/>
          </a:xfrm>
          <a:prstGeom prst="rect">
            <a:avLst/>
          </a:prstGeom>
        </p:spPr>
      </p:pic>
      <p:sp>
        <p:nvSpPr>
          <p:cNvPr id="3" name="TextBox 2">
            <a:extLst>
              <a:ext uri="{FF2B5EF4-FFF2-40B4-BE49-F238E27FC236}">
                <a16:creationId xmlns:a16="http://schemas.microsoft.com/office/drawing/2014/main" id="{709E0077-C589-EE87-6BF6-F362E794DACE}"/>
              </a:ext>
            </a:extLst>
          </p:cNvPr>
          <p:cNvSpPr txBox="1"/>
          <p:nvPr/>
        </p:nvSpPr>
        <p:spPr>
          <a:xfrm>
            <a:off x="5243338" y="421435"/>
            <a:ext cx="1125565"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rgbClr val="FFC000"/>
                </a:solidFill>
              </a:rPr>
              <a:t>ولنس</a:t>
            </a:r>
          </a:p>
        </p:txBody>
      </p:sp>
      <p:sp>
        <p:nvSpPr>
          <p:cNvPr id="5" name="TextBox 4">
            <a:extLst>
              <a:ext uri="{FF2B5EF4-FFF2-40B4-BE49-F238E27FC236}">
                <a16:creationId xmlns:a16="http://schemas.microsoft.com/office/drawing/2014/main" id="{B819E579-743D-807F-70E7-F04B313E23C7}"/>
              </a:ext>
            </a:extLst>
          </p:cNvPr>
          <p:cNvSpPr txBox="1"/>
          <p:nvPr/>
        </p:nvSpPr>
        <p:spPr>
          <a:xfrm>
            <a:off x="343959" y="883100"/>
            <a:ext cx="6024944" cy="1685077"/>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solidFill>
                  <a:schemeClr val="bg1"/>
                </a:solidFill>
              </a:rPr>
              <a:t>این رشته جدید مخصوص بانوان است و ترکیبی از حجم عضلانی بیشتر در قسمت پایین تنه و تناسب کلی بدن است. این رشته تمرکز بیشتری بر روی فرم و زیبایی پایین‌تنه نسبت به بالاتنه دارد.</a:t>
            </a:r>
          </a:p>
        </p:txBody>
      </p:sp>
      <p:sp>
        <p:nvSpPr>
          <p:cNvPr id="7" name="TextBox 6">
            <a:extLst>
              <a:ext uri="{FF2B5EF4-FFF2-40B4-BE49-F238E27FC236}">
                <a16:creationId xmlns:a16="http://schemas.microsoft.com/office/drawing/2014/main" id="{E91CBF85-D59E-C63C-1B0B-526544EE4661}"/>
              </a:ext>
            </a:extLst>
          </p:cNvPr>
          <p:cNvSpPr txBox="1"/>
          <p:nvPr/>
        </p:nvSpPr>
        <p:spPr>
          <a:xfrm>
            <a:off x="4874058" y="3525865"/>
            <a:ext cx="1439511"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rgbClr val="FFC000"/>
                </a:solidFill>
              </a:rPr>
              <a:t>ماسلر</a:t>
            </a:r>
          </a:p>
        </p:txBody>
      </p:sp>
      <p:sp>
        <p:nvSpPr>
          <p:cNvPr id="9" name="TextBox 8">
            <a:extLst>
              <a:ext uri="{FF2B5EF4-FFF2-40B4-BE49-F238E27FC236}">
                <a16:creationId xmlns:a16="http://schemas.microsoft.com/office/drawing/2014/main" id="{9914DFFF-F026-D465-388D-2CBADAF5A308}"/>
              </a:ext>
            </a:extLst>
          </p:cNvPr>
          <p:cNvSpPr txBox="1"/>
          <p:nvPr/>
        </p:nvSpPr>
        <p:spPr>
          <a:xfrm>
            <a:off x="343959" y="3912942"/>
            <a:ext cx="5969610" cy="2793072"/>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solidFill>
                  <a:schemeClr val="bg1"/>
                </a:solidFill>
              </a:rPr>
              <a:t>این رشته به عنوان رشته‌ای تکمیلی در نظر گرفته می‌شود و بر تناسب کلی بدن و رشد عضلات تمرکز دارد.این رشته‌ها باعث می‌شوند که مستر المپیا به مسابقه‌ای چندوجهی تبدیل شود و به ورزشکاران مختلف با فیزیک‌های متفاوت فرصت رقابت و برتری داده شود.</a:t>
            </a:r>
          </a:p>
        </p:txBody>
      </p:sp>
      <p:sp>
        <p:nvSpPr>
          <p:cNvPr id="11" name="Flowchart: Manual Operation 10">
            <a:extLst>
              <a:ext uri="{FF2B5EF4-FFF2-40B4-BE49-F238E27FC236}">
                <a16:creationId xmlns:a16="http://schemas.microsoft.com/office/drawing/2014/main" id="{84DDEE47-5ACB-E561-E08D-47CF2FA2A6F1}"/>
              </a:ext>
            </a:extLst>
          </p:cNvPr>
          <p:cNvSpPr/>
          <p:nvPr/>
        </p:nvSpPr>
        <p:spPr>
          <a:xfrm rot="5400000">
            <a:off x="8673447" y="3181935"/>
            <a:ext cx="6542977" cy="494129"/>
          </a:xfrm>
          <a:prstGeom prst="flowChartManualOperation">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08303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12" name="Star: 32 Points 11">
            <a:extLst>
              <a:ext uri="{FF2B5EF4-FFF2-40B4-BE49-F238E27FC236}">
                <a16:creationId xmlns:a16="http://schemas.microsoft.com/office/drawing/2014/main" id="{BC32916C-C6DD-A573-284F-E600E035E235}"/>
              </a:ext>
            </a:extLst>
          </p:cNvPr>
          <p:cNvSpPr/>
          <p:nvPr/>
        </p:nvSpPr>
        <p:spPr>
          <a:xfrm>
            <a:off x="950756" y="2737343"/>
            <a:ext cx="8814437" cy="3658679"/>
          </a:xfrm>
          <a:prstGeom prst="star32">
            <a:avLst>
              <a:gd name="adj" fmla="val 16532"/>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Wave 8">
            <a:extLst>
              <a:ext uri="{FF2B5EF4-FFF2-40B4-BE49-F238E27FC236}">
                <a16:creationId xmlns:a16="http://schemas.microsoft.com/office/drawing/2014/main" id="{52996442-E449-22CA-ABA3-BAE228CFC477}"/>
              </a:ext>
            </a:extLst>
          </p:cNvPr>
          <p:cNvSpPr/>
          <p:nvPr/>
        </p:nvSpPr>
        <p:spPr>
          <a:xfrm>
            <a:off x="397160" y="3885496"/>
            <a:ext cx="4486939" cy="232838"/>
          </a:xfrm>
          <a:prstGeom prst="wav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Wave 7">
            <a:extLst>
              <a:ext uri="{FF2B5EF4-FFF2-40B4-BE49-F238E27FC236}">
                <a16:creationId xmlns:a16="http://schemas.microsoft.com/office/drawing/2014/main" id="{A9B0D80D-AE35-A7AE-E385-A6AE6AA7CC4B}"/>
              </a:ext>
            </a:extLst>
          </p:cNvPr>
          <p:cNvSpPr/>
          <p:nvPr/>
        </p:nvSpPr>
        <p:spPr>
          <a:xfrm>
            <a:off x="7175311" y="4932968"/>
            <a:ext cx="4486939" cy="232838"/>
          </a:xfrm>
          <a:prstGeom prst="wav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reeform: Shape 5">
            <a:extLst>
              <a:ext uri="{FF2B5EF4-FFF2-40B4-BE49-F238E27FC236}">
                <a16:creationId xmlns:a16="http://schemas.microsoft.com/office/drawing/2014/main" id="{03E1A858-EA4F-03D3-926B-986A13F7718B}"/>
              </a:ext>
            </a:extLst>
          </p:cNvPr>
          <p:cNvSpPr/>
          <p:nvPr/>
        </p:nvSpPr>
        <p:spPr>
          <a:xfrm>
            <a:off x="397160" y="370123"/>
            <a:ext cx="11397674" cy="6285936"/>
          </a:xfrm>
          <a:custGeom>
            <a:avLst/>
            <a:gdLst>
              <a:gd name="connsiteX0" fmla="*/ 886962 w 11924145"/>
              <a:gd name="connsiteY0" fmla="*/ 101599 h 6576290"/>
              <a:gd name="connsiteX1" fmla="*/ 110836 w 11924145"/>
              <a:gd name="connsiteY1" fmla="*/ 877725 h 6576290"/>
              <a:gd name="connsiteX2" fmla="*/ 110836 w 11924145"/>
              <a:gd name="connsiteY2" fmla="*/ 5693945 h 6576290"/>
              <a:gd name="connsiteX3" fmla="*/ 886962 w 11924145"/>
              <a:gd name="connsiteY3" fmla="*/ 6470071 h 6576290"/>
              <a:gd name="connsiteX4" fmla="*/ 11018710 w 11924145"/>
              <a:gd name="connsiteY4" fmla="*/ 6470071 h 6576290"/>
              <a:gd name="connsiteX5" fmla="*/ 11794836 w 11924145"/>
              <a:gd name="connsiteY5" fmla="*/ 5693945 h 6576290"/>
              <a:gd name="connsiteX6" fmla="*/ 11794836 w 11924145"/>
              <a:gd name="connsiteY6" fmla="*/ 877725 h 6576290"/>
              <a:gd name="connsiteX7" fmla="*/ 11018710 w 11924145"/>
              <a:gd name="connsiteY7" fmla="*/ 101599 h 6576290"/>
              <a:gd name="connsiteX8" fmla="*/ 814934 w 11924145"/>
              <a:gd name="connsiteY8" fmla="*/ 0 h 6576290"/>
              <a:gd name="connsiteX9" fmla="*/ 11109211 w 11924145"/>
              <a:gd name="connsiteY9" fmla="*/ 0 h 6576290"/>
              <a:gd name="connsiteX10" fmla="*/ 11924145 w 11924145"/>
              <a:gd name="connsiteY10" fmla="*/ 814934 h 6576290"/>
              <a:gd name="connsiteX11" fmla="*/ 11924145 w 11924145"/>
              <a:gd name="connsiteY11" fmla="*/ 5761356 h 6576290"/>
              <a:gd name="connsiteX12" fmla="*/ 11109211 w 11924145"/>
              <a:gd name="connsiteY12" fmla="*/ 6576290 h 6576290"/>
              <a:gd name="connsiteX13" fmla="*/ 814934 w 11924145"/>
              <a:gd name="connsiteY13" fmla="*/ 6576290 h 6576290"/>
              <a:gd name="connsiteX14" fmla="*/ 0 w 11924145"/>
              <a:gd name="connsiteY14" fmla="*/ 5761356 h 6576290"/>
              <a:gd name="connsiteX15" fmla="*/ 0 w 11924145"/>
              <a:gd name="connsiteY15" fmla="*/ 814934 h 6576290"/>
              <a:gd name="connsiteX16" fmla="*/ 814934 w 11924145"/>
              <a:gd name="connsiteY16" fmla="*/ 0 h 65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924145" h="6576290">
                <a:moveTo>
                  <a:pt x="886962" y="101599"/>
                </a:moveTo>
                <a:cubicBezTo>
                  <a:pt x="458319" y="101599"/>
                  <a:pt x="110836" y="449082"/>
                  <a:pt x="110836" y="877725"/>
                </a:cubicBezTo>
                <a:lnTo>
                  <a:pt x="110836" y="5693945"/>
                </a:lnTo>
                <a:cubicBezTo>
                  <a:pt x="110836" y="6122588"/>
                  <a:pt x="458319" y="6470071"/>
                  <a:pt x="886962" y="6470071"/>
                </a:cubicBezTo>
                <a:lnTo>
                  <a:pt x="11018710" y="6470071"/>
                </a:lnTo>
                <a:cubicBezTo>
                  <a:pt x="11447353" y="6470071"/>
                  <a:pt x="11794836" y="6122588"/>
                  <a:pt x="11794836" y="5693945"/>
                </a:cubicBezTo>
                <a:lnTo>
                  <a:pt x="11794836" y="877725"/>
                </a:lnTo>
                <a:cubicBezTo>
                  <a:pt x="11794836" y="449082"/>
                  <a:pt x="11447353" y="101599"/>
                  <a:pt x="11018710" y="101599"/>
                </a:cubicBezTo>
                <a:close/>
                <a:moveTo>
                  <a:pt x="814934" y="0"/>
                </a:moveTo>
                <a:lnTo>
                  <a:pt x="11109211" y="0"/>
                </a:lnTo>
                <a:cubicBezTo>
                  <a:pt x="11559287" y="0"/>
                  <a:pt x="11924145" y="364858"/>
                  <a:pt x="11924145" y="814934"/>
                </a:cubicBezTo>
                <a:lnTo>
                  <a:pt x="11924145" y="5761356"/>
                </a:lnTo>
                <a:cubicBezTo>
                  <a:pt x="11924145" y="6211432"/>
                  <a:pt x="11559287" y="6576290"/>
                  <a:pt x="11109211" y="6576290"/>
                </a:cubicBezTo>
                <a:lnTo>
                  <a:pt x="814934" y="6576290"/>
                </a:lnTo>
                <a:cubicBezTo>
                  <a:pt x="364858" y="6576290"/>
                  <a:pt x="0" y="6211432"/>
                  <a:pt x="0" y="5761356"/>
                </a:cubicBezTo>
                <a:lnTo>
                  <a:pt x="0" y="814934"/>
                </a:lnTo>
                <a:cubicBezTo>
                  <a:pt x="0" y="364858"/>
                  <a:pt x="364858" y="0"/>
                  <a:pt x="814934" y="0"/>
                </a:cubicBezTo>
                <a:close/>
              </a:path>
            </a:pathLst>
          </a:cu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3" name="TextBox 2">
            <a:extLst>
              <a:ext uri="{FF2B5EF4-FFF2-40B4-BE49-F238E27FC236}">
                <a16:creationId xmlns:a16="http://schemas.microsoft.com/office/drawing/2014/main" id="{5D47D9EE-1024-E9E7-11D1-02A42215DE78}"/>
              </a:ext>
            </a:extLst>
          </p:cNvPr>
          <p:cNvSpPr txBox="1"/>
          <p:nvPr/>
        </p:nvSpPr>
        <p:spPr>
          <a:xfrm>
            <a:off x="3374063" y="201941"/>
            <a:ext cx="5443867" cy="461665"/>
          </a:xfrm>
          <a:prstGeom prst="rect">
            <a:avLst/>
          </a:prstGeom>
          <a:solidFill>
            <a:schemeClr val="bg2">
              <a:lumMod val="90000"/>
            </a:schemeClr>
          </a:solid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نحوه آماده شدن برای مسابقات مستر المپیا</a:t>
            </a:r>
          </a:p>
        </p:txBody>
      </p:sp>
      <p:sp>
        <p:nvSpPr>
          <p:cNvPr id="5" name="TextBox 4">
            <a:extLst>
              <a:ext uri="{FF2B5EF4-FFF2-40B4-BE49-F238E27FC236}">
                <a16:creationId xmlns:a16="http://schemas.microsoft.com/office/drawing/2014/main" id="{64C5D820-8D6D-833B-A3E0-B455DFC68315}"/>
              </a:ext>
            </a:extLst>
          </p:cNvPr>
          <p:cNvSpPr txBox="1"/>
          <p:nvPr/>
        </p:nvSpPr>
        <p:spPr>
          <a:xfrm>
            <a:off x="606056" y="831788"/>
            <a:ext cx="10940903" cy="2239074"/>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t>آماده شدن برای مسابقات مستر المپیا نیازمند برنامه‌ریزی دقیق و تعهد بالا است. این فرآیند شامل تمرینات فشرده، تغذیه مناسب، بهبود وضعیت روانی و فیزیکی، و رعایت دقیق برنامه‌های مربوط به ریکاوری است. بدنسازان حرفه‌ای معمولاً چندین ماه، و حتی یک سال قبل از مسابقات، شروع به آماده‌سازی خود می‌کنند. در زیر به مراحل اصلی آماده‌سازی برای مستر المپیا اشاره شده است:</a:t>
            </a:r>
          </a:p>
        </p:txBody>
      </p:sp>
      <p:pic>
        <p:nvPicPr>
          <p:cNvPr id="7" name="Picture 6">
            <a:extLst>
              <a:ext uri="{FF2B5EF4-FFF2-40B4-BE49-F238E27FC236}">
                <a16:creationId xmlns:a16="http://schemas.microsoft.com/office/drawing/2014/main" id="{BBCB7996-E5C4-1D62-39A1-D18C7C0ABBCC}"/>
              </a:ext>
            </a:extLst>
          </p:cNvPr>
          <p:cNvPicPr>
            <a:picLocks noChangeAspect="1"/>
          </p:cNvPicPr>
          <p:nvPr/>
        </p:nvPicPr>
        <p:blipFill>
          <a:blip r:embed="rId3"/>
          <a:srcRect r="27107"/>
          <a:stretch/>
        </p:blipFill>
        <p:spPr>
          <a:xfrm>
            <a:off x="3448491" y="2810313"/>
            <a:ext cx="3818968" cy="3512740"/>
          </a:xfrm>
          <a:prstGeom prst="rect">
            <a:avLst/>
          </a:prstGeom>
          <a:ln w="57150">
            <a:solidFill>
              <a:srgbClr val="FFC000"/>
            </a:solidFill>
          </a:ln>
        </p:spPr>
      </p:pic>
    </p:spTree>
    <p:extLst>
      <p:ext uri="{BB962C8B-B14F-4D97-AF65-F5344CB8AC3E}">
        <p14:creationId xmlns:p14="http://schemas.microsoft.com/office/powerpoint/2010/main" val="3950817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Off-page Connector 5">
            <a:extLst>
              <a:ext uri="{FF2B5EF4-FFF2-40B4-BE49-F238E27FC236}">
                <a16:creationId xmlns:a16="http://schemas.microsoft.com/office/drawing/2014/main" id="{D0BE7BA6-E103-02A1-72D0-02FE6E67C46C}"/>
              </a:ext>
            </a:extLst>
          </p:cNvPr>
          <p:cNvSpPr/>
          <p:nvPr/>
        </p:nvSpPr>
        <p:spPr>
          <a:xfrm>
            <a:off x="4667878" y="0"/>
            <a:ext cx="2856243" cy="878367"/>
          </a:xfrm>
          <a:prstGeom prst="flowChartOffpageConnector">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3" name="TextBox 2">
            <a:extLst>
              <a:ext uri="{FF2B5EF4-FFF2-40B4-BE49-F238E27FC236}">
                <a16:creationId xmlns:a16="http://schemas.microsoft.com/office/drawing/2014/main" id="{80F0BE2A-492B-E131-D8FD-70044233F1D1}"/>
              </a:ext>
            </a:extLst>
          </p:cNvPr>
          <p:cNvSpPr txBox="1"/>
          <p:nvPr/>
        </p:nvSpPr>
        <p:spPr>
          <a:xfrm>
            <a:off x="4434520" y="208350"/>
            <a:ext cx="2514886"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برنامه تمرینی</a:t>
            </a:r>
          </a:p>
        </p:txBody>
      </p:sp>
      <p:sp>
        <p:nvSpPr>
          <p:cNvPr id="5" name="TextBox 4">
            <a:extLst>
              <a:ext uri="{FF2B5EF4-FFF2-40B4-BE49-F238E27FC236}">
                <a16:creationId xmlns:a16="http://schemas.microsoft.com/office/drawing/2014/main" id="{D9F5CB34-5FD7-A7B2-ED98-93B7F6A333A0}"/>
              </a:ext>
            </a:extLst>
          </p:cNvPr>
          <p:cNvSpPr txBox="1"/>
          <p:nvPr/>
        </p:nvSpPr>
        <p:spPr>
          <a:xfrm>
            <a:off x="308345" y="570013"/>
            <a:ext cx="11621386" cy="1746632"/>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sz="2000" b="1" dirty="0"/>
              <a:t>1.تقسیم‌بندی عضلات:</a:t>
            </a:r>
          </a:p>
          <a:p>
            <a:r>
              <a:rPr lang="fa-IR" dirty="0"/>
              <a:t> برنامه تمرینی به صورت تخصصی و بر اساس تقسیم‌بندی گروه‌های عضلانی انجام می‌شود. به طور معمول، ورزشکاران هر روز یک یا دو گروه عضلانی خاص را تمرین می‌دهند (مثل سینه، پا، پشت، بازو و...).</a:t>
            </a:r>
          </a:p>
        </p:txBody>
      </p:sp>
      <p:pic>
        <p:nvPicPr>
          <p:cNvPr id="7" name="Picture 6">
            <a:extLst>
              <a:ext uri="{FF2B5EF4-FFF2-40B4-BE49-F238E27FC236}">
                <a16:creationId xmlns:a16="http://schemas.microsoft.com/office/drawing/2014/main" id="{AF201682-8933-3D37-481C-18A39E668273}"/>
              </a:ext>
            </a:extLst>
          </p:cNvPr>
          <p:cNvPicPr>
            <a:picLocks noChangeAspect="1"/>
          </p:cNvPicPr>
          <p:nvPr/>
        </p:nvPicPr>
        <p:blipFill>
          <a:blip r:embed="rId2"/>
          <a:srcRect l="13373" r="13418"/>
          <a:stretch/>
        </p:blipFill>
        <p:spPr>
          <a:xfrm>
            <a:off x="7237972" y="2380443"/>
            <a:ext cx="4954028" cy="4494508"/>
          </a:xfrm>
          <a:prstGeom prst="rect">
            <a:avLst/>
          </a:prstGeom>
        </p:spPr>
      </p:pic>
      <p:pic>
        <p:nvPicPr>
          <p:cNvPr id="8" name="Picture 7">
            <a:extLst>
              <a:ext uri="{FF2B5EF4-FFF2-40B4-BE49-F238E27FC236}">
                <a16:creationId xmlns:a16="http://schemas.microsoft.com/office/drawing/2014/main" id="{EEC94017-7D85-6994-D56B-857DC44070E4}"/>
              </a:ext>
            </a:extLst>
          </p:cNvPr>
          <p:cNvPicPr>
            <a:picLocks noChangeAspect="1"/>
          </p:cNvPicPr>
          <p:nvPr/>
        </p:nvPicPr>
        <p:blipFill>
          <a:blip r:embed="rId3"/>
          <a:srcRect l="10509" r="12778"/>
          <a:stretch/>
        </p:blipFill>
        <p:spPr>
          <a:xfrm>
            <a:off x="0" y="2620030"/>
            <a:ext cx="5039086" cy="4237970"/>
          </a:xfrm>
          <a:prstGeom prst="rect">
            <a:avLst/>
          </a:prstGeom>
        </p:spPr>
      </p:pic>
      <p:sp>
        <p:nvSpPr>
          <p:cNvPr id="10" name="Flowchart: Collate 9">
            <a:extLst>
              <a:ext uri="{FF2B5EF4-FFF2-40B4-BE49-F238E27FC236}">
                <a16:creationId xmlns:a16="http://schemas.microsoft.com/office/drawing/2014/main" id="{650BA1E6-1113-4A18-5BC9-D2FB9860FB8D}"/>
              </a:ext>
            </a:extLst>
          </p:cNvPr>
          <p:cNvSpPr/>
          <p:nvPr/>
        </p:nvSpPr>
        <p:spPr>
          <a:xfrm>
            <a:off x="5615478" y="2782945"/>
            <a:ext cx="1622494" cy="3561907"/>
          </a:xfrm>
          <a:prstGeom prst="flowChartCollat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29483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C43285-24CD-0FFF-931F-B749E5C22A22}"/>
              </a:ext>
            </a:extLst>
          </p:cNvPr>
          <p:cNvSpPr/>
          <p:nvPr/>
        </p:nvSpPr>
        <p:spPr>
          <a:xfrm>
            <a:off x="-1" y="1456660"/>
            <a:ext cx="12223014" cy="3976577"/>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93B6907B-5536-1C56-1E09-C058878DB4B4}"/>
              </a:ext>
            </a:extLst>
          </p:cNvPr>
          <p:cNvSpPr/>
          <p:nvPr/>
        </p:nvSpPr>
        <p:spPr>
          <a:xfrm>
            <a:off x="-1" y="3612331"/>
            <a:ext cx="7549117" cy="279282"/>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FA4CF020-0CB1-808F-154F-83D69A9D0452}"/>
              </a:ext>
            </a:extLst>
          </p:cNvPr>
          <p:cNvSpPr/>
          <p:nvPr/>
        </p:nvSpPr>
        <p:spPr>
          <a:xfrm>
            <a:off x="5382733" y="3212226"/>
            <a:ext cx="6840280" cy="201167"/>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3" name="TextBox 2">
            <a:extLst>
              <a:ext uri="{FF2B5EF4-FFF2-40B4-BE49-F238E27FC236}">
                <a16:creationId xmlns:a16="http://schemas.microsoft.com/office/drawing/2014/main" id="{14866AF5-5763-F6BC-3024-DD9CAC9DD1BD}"/>
              </a:ext>
            </a:extLst>
          </p:cNvPr>
          <p:cNvSpPr txBox="1"/>
          <p:nvPr/>
        </p:nvSpPr>
        <p:spPr>
          <a:xfrm>
            <a:off x="6008714" y="245839"/>
            <a:ext cx="6096000" cy="1746632"/>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sz="2000" b="1" dirty="0"/>
              <a:t>2.تمرینات با وزنه: </a:t>
            </a:r>
          </a:p>
          <a:p>
            <a:r>
              <a:rPr lang="fa-IR" dirty="0"/>
              <a:t>استفاده از وزنه‌های سنگین برای افزایش حجم و قدرت عضلات. این تمرینات باید با رعایت تکنیک صحیح و به تدریج پیشرفت کنند.</a:t>
            </a:r>
          </a:p>
        </p:txBody>
      </p:sp>
      <p:sp>
        <p:nvSpPr>
          <p:cNvPr id="4" name="TextBox 3">
            <a:extLst>
              <a:ext uri="{FF2B5EF4-FFF2-40B4-BE49-F238E27FC236}">
                <a16:creationId xmlns:a16="http://schemas.microsoft.com/office/drawing/2014/main" id="{666EBA6B-3188-D265-96FC-688496ACE5FD}"/>
              </a:ext>
            </a:extLst>
          </p:cNvPr>
          <p:cNvSpPr txBox="1"/>
          <p:nvPr/>
        </p:nvSpPr>
        <p:spPr>
          <a:xfrm>
            <a:off x="241002" y="4166173"/>
            <a:ext cx="6840280" cy="2300630"/>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sz="2000" b="1" dirty="0"/>
              <a:t>4.تمرینات کاردیو (هوازی): </a:t>
            </a:r>
          </a:p>
          <a:p>
            <a:r>
              <a:rPr lang="fa-IR" dirty="0"/>
              <a:t>برای کاهش چربی بدن، ورزشکاران در کنار تمرینات قدرتی، تمرینات کاردیو مانند دویدن، دوچرخه‌سواری یا دستگاه‌های هوازی را نیز انجام می‌دهند. تمرینات هوازی معمولاً در فاز‌های پایانی آماده‌سازی بیشتر می‌شود.</a:t>
            </a:r>
          </a:p>
        </p:txBody>
      </p:sp>
      <p:pic>
        <p:nvPicPr>
          <p:cNvPr id="5" name="Picture 4">
            <a:extLst>
              <a:ext uri="{FF2B5EF4-FFF2-40B4-BE49-F238E27FC236}">
                <a16:creationId xmlns:a16="http://schemas.microsoft.com/office/drawing/2014/main" id="{5E15C40D-A9BB-72FE-B31A-492B0477CA0E}"/>
              </a:ext>
            </a:extLst>
          </p:cNvPr>
          <p:cNvPicPr>
            <a:picLocks noChangeAspect="1"/>
          </p:cNvPicPr>
          <p:nvPr/>
        </p:nvPicPr>
        <p:blipFill>
          <a:blip r:embed="rId2"/>
          <a:srcRect l="11112" r="6486"/>
          <a:stretch/>
        </p:blipFill>
        <p:spPr>
          <a:xfrm>
            <a:off x="0" y="0"/>
            <a:ext cx="5890416" cy="3375582"/>
          </a:xfrm>
          <a:prstGeom prst="rect">
            <a:avLst/>
          </a:prstGeom>
          <a:ln w="38100">
            <a:solidFill>
              <a:srgbClr val="C00000"/>
            </a:solidFill>
          </a:ln>
        </p:spPr>
      </p:pic>
      <p:pic>
        <p:nvPicPr>
          <p:cNvPr id="7" name="Picture 6">
            <a:extLst>
              <a:ext uri="{FF2B5EF4-FFF2-40B4-BE49-F238E27FC236}">
                <a16:creationId xmlns:a16="http://schemas.microsoft.com/office/drawing/2014/main" id="{ED8DF955-EDFC-93A2-0C10-CA955A3DC515}"/>
              </a:ext>
            </a:extLst>
          </p:cNvPr>
          <p:cNvPicPr>
            <a:picLocks noChangeAspect="1"/>
          </p:cNvPicPr>
          <p:nvPr/>
        </p:nvPicPr>
        <p:blipFill>
          <a:blip r:embed="rId3"/>
          <a:srcRect l="21349"/>
          <a:stretch/>
        </p:blipFill>
        <p:spPr>
          <a:xfrm flipH="1">
            <a:off x="7176977" y="3650142"/>
            <a:ext cx="5046036" cy="3207858"/>
          </a:xfrm>
          <a:prstGeom prst="rect">
            <a:avLst/>
          </a:prstGeom>
          <a:ln w="38100">
            <a:solidFill>
              <a:srgbClr val="FFC000"/>
            </a:solidFill>
          </a:ln>
        </p:spPr>
      </p:pic>
    </p:spTree>
    <p:extLst>
      <p:ext uri="{BB962C8B-B14F-4D97-AF65-F5344CB8AC3E}">
        <p14:creationId xmlns:p14="http://schemas.microsoft.com/office/powerpoint/2010/main" val="819198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B9114F-C82B-10CC-759B-C967A442626A}"/>
              </a:ext>
            </a:extLst>
          </p:cNvPr>
          <p:cNvPicPr>
            <a:picLocks noChangeAspect="1"/>
          </p:cNvPicPr>
          <p:nvPr/>
        </p:nvPicPr>
        <p:blipFill>
          <a:blip r:embed="rId2"/>
          <a:srcRect l="1094" b="10610"/>
          <a:stretch/>
        </p:blipFill>
        <p:spPr>
          <a:xfrm>
            <a:off x="0" y="0"/>
            <a:ext cx="12192000" cy="6858000"/>
          </a:xfrm>
          <a:prstGeom prst="rect">
            <a:avLst/>
          </a:prstGeom>
        </p:spPr>
      </p:pic>
      <p:sp>
        <p:nvSpPr>
          <p:cNvPr id="3" name="TextBox 2">
            <a:extLst>
              <a:ext uri="{FF2B5EF4-FFF2-40B4-BE49-F238E27FC236}">
                <a16:creationId xmlns:a16="http://schemas.microsoft.com/office/drawing/2014/main" id="{48A244B7-26E4-F3D1-7219-873316C7CD0C}"/>
              </a:ext>
            </a:extLst>
          </p:cNvPr>
          <p:cNvSpPr txBox="1"/>
          <p:nvPr/>
        </p:nvSpPr>
        <p:spPr>
          <a:xfrm>
            <a:off x="163919" y="5358838"/>
            <a:ext cx="11864162" cy="1131079"/>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dirty="0">
                <a:solidFill>
                  <a:schemeClr val="bg1"/>
                </a:solidFill>
              </a:rPr>
              <a:t>در مسابقات مستر المپیا، نمایش فیزیک بدن و فیگورهای خاص بسیار مهم است. بدنسازان به صورت منظم تمرینات فیگورگیری انجام می‌دهند تا بتوانند عضلات خود را در بهترین حالت نمایش دهند</a:t>
            </a:r>
            <a:r>
              <a:rPr lang="ar-SA" dirty="0"/>
              <a:t>.</a:t>
            </a:r>
          </a:p>
        </p:txBody>
      </p:sp>
      <p:pic>
        <p:nvPicPr>
          <p:cNvPr id="11266" name="Picture 2" descr="فیگورهای بدنسازی به انگلیسی ؛ انواع فیگور بعد تمرین!">
            <a:extLst>
              <a:ext uri="{FF2B5EF4-FFF2-40B4-BE49-F238E27FC236}">
                <a16:creationId xmlns:a16="http://schemas.microsoft.com/office/drawing/2014/main" id="{2087D0E9-C964-ED14-2251-12601B56EA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282618" cy="517663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1B502C2-E805-A46B-03CB-899667DC6AB7}"/>
              </a:ext>
            </a:extLst>
          </p:cNvPr>
          <p:cNvSpPr txBox="1"/>
          <p:nvPr/>
        </p:nvSpPr>
        <p:spPr>
          <a:xfrm>
            <a:off x="8316803" y="4714971"/>
            <a:ext cx="3841011"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ar-SA" dirty="0"/>
              <a:t>تمرینات مخصوص فیگورگیری</a:t>
            </a:r>
            <a:r>
              <a:rPr lang="en-US" dirty="0"/>
              <a:t>:</a:t>
            </a:r>
          </a:p>
        </p:txBody>
      </p:sp>
    </p:spTree>
    <p:extLst>
      <p:ext uri="{BB962C8B-B14F-4D97-AF65-F5344CB8AC3E}">
        <p14:creationId xmlns:p14="http://schemas.microsoft.com/office/powerpoint/2010/main" val="1728437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descr="خوراکی‌های چربی‌سوز قوی؛ 34 غذای چربی‌سوز برای لاغری سریع |‌ دیجی کالا مگ">
            <a:extLst>
              <a:ext uri="{FF2B5EF4-FFF2-40B4-BE49-F238E27FC236}">
                <a16:creationId xmlns:a16="http://schemas.microsoft.com/office/drawing/2014/main" id="{7BE0ED51-EF02-FB39-0854-33C163BA444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r="-3802" b="349"/>
          <a:stretch/>
        </p:blipFill>
        <p:spPr bwMode="auto">
          <a:xfrm>
            <a:off x="-1" y="0"/>
            <a:ext cx="11249247"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96D6DD9-AF0B-9805-76B5-71F75DA896A1}"/>
              </a:ext>
            </a:extLst>
          </p:cNvPr>
          <p:cNvSpPr txBox="1"/>
          <p:nvPr/>
        </p:nvSpPr>
        <p:spPr>
          <a:xfrm>
            <a:off x="7863806" y="225069"/>
            <a:ext cx="4119716"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ar-SA" dirty="0"/>
              <a:t>تغذیه و رژیم غذایی</a:t>
            </a:r>
            <a:r>
              <a:rPr lang="en-US" dirty="0"/>
              <a:t>:</a:t>
            </a:r>
          </a:p>
        </p:txBody>
      </p:sp>
      <p:sp>
        <p:nvSpPr>
          <p:cNvPr id="5" name="TextBox 4">
            <a:extLst>
              <a:ext uri="{FF2B5EF4-FFF2-40B4-BE49-F238E27FC236}">
                <a16:creationId xmlns:a16="http://schemas.microsoft.com/office/drawing/2014/main" id="{560CECE9-3D63-A923-67E4-D5AFDA8F05FE}"/>
              </a:ext>
            </a:extLst>
          </p:cNvPr>
          <p:cNvSpPr txBox="1"/>
          <p:nvPr/>
        </p:nvSpPr>
        <p:spPr>
          <a:xfrm>
            <a:off x="4683958" y="682306"/>
            <a:ext cx="7350013" cy="1131079"/>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solidFill>
                  <a:schemeClr val="tx1"/>
                </a:solidFill>
              </a:rPr>
              <a:t>تغذیه بخش حیاتی آماده‌سازی برای مستر المپیا است. رژیم غذایی دقیق و حساب‌شده برای افزایش عضلات و کاهش چربی بدن طراحی می‌شود.</a:t>
            </a:r>
          </a:p>
        </p:txBody>
      </p:sp>
      <p:sp>
        <p:nvSpPr>
          <p:cNvPr id="7" name="TextBox 6">
            <a:extLst>
              <a:ext uri="{FF2B5EF4-FFF2-40B4-BE49-F238E27FC236}">
                <a16:creationId xmlns:a16="http://schemas.microsoft.com/office/drawing/2014/main" id="{27E6A50B-6013-7665-D075-86E3AEB7BEC4}"/>
              </a:ext>
            </a:extLst>
          </p:cNvPr>
          <p:cNvSpPr txBox="1"/>
          <p:nvPr/>
        </p:nvSpPr>
        <p:spPr>
          <a:xfrm>
            <a:off x="5167422" y="2297921"/>
            <a:ext cx="6816100" cy="1131079"/>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solidFill>
                  <a:schemeClr val="tx1"/>
                </a:solidFill>
              </a:rPr>
              <a:t>برای ساخت و حفظ عضلات، پروتئین‌های با کیفیت بالا مانند مرغ، گوشت قرمز، ماهی، تخم‌مرغ و مکمل‌های پروتئینی مصرف می‌شود.</a:t>
            </a:r>
          </a:p>
        </p:txBody>
      </p:sp>
      <p:sp>
        <p:nvSpPr>
          <p:cNvPr id="10" name="TextBox 9">
            <a:extLst>
              <a:ext uri="{FF2B5EF4-FFF2-40B4-BE49-F238E27FC236}">
                <a16:creationId xmlns:a16="http://schemas.microsoft.com/office/drawing/2014/main" id="{E4C3310D-3B1F-F483-94C9-7605ABFD3EA9}"/>
              </a:ext>
            </a:extLst>
          </p:cNvPr>
          <p:cNvSpPr txBox="1"/>
          <p:nvPr/>
        </p:nvSpPr>
        <p:spPr>
          <a:xfrm>
            <a:off x="5885750" y="1939568"/>
            <a:ext cx="6097772"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dirty="0">
                <a:solidFill>
                  <a:schemeClr val="tx1"/>
                </a:solidFill>
              </a:rPr>
              <a:t>پروتئین بالا:</a:t>
            </a:r>
          </a:p>
        </p:txBody>
      </p:sp>
      <p:pic>
        <p:nvPicPr>
          <p:cNvPr id="13" name="Picture 12">
            <a:extLst>
              <a:ext uri="{FF2B5EF4-FFF2-40B4-BE49-F238E27FC236}">
                <a16:creationId xmlns:a16="http://schemas.microsoft.com/office/drawing/2014/main" id="{9CD4DCC5-C0E6-ED91-09D4-968F6CCAE444}"/>
              </a:ext>
            </a:extLst>
          </p:cNvPr>
          <p:cNvPicPr>
            <a:picLocks noChangeAspect="1"/>
          </p:cNvPicPr>
          <p:nvPr/>
        </p:nvPicPr>
        <p:blipFill>
          <a:blip r:embed="rId3"/>
          <a:srcRect l="5439"/>
          <a:stretch/>
        </p:blipFill>
        <p:spPr>
          <a:xfrm>
            <a:off x="9048307" y="4456768"/>
            <a:ext cx="3143693" cy="2362144"/>
          </a:xfrm>
          <a:prstGeom prst="flowChartConnector">
            <a:avLst/>
          </a:prstGeom>
        </p:spPr>
      </p:pic>
    </p:spTree>
    <p:extLst>
      <p:ext uri="{BB962C8B-B14F-4D97-AF65-F5344CB8AC3E}">
        <p14:creationId xmlns:p14="http://schemas.microsoft.com/office/powerpoint/2010/main" val="160056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1C3BEC1-8BA3-6EF3-8A12-A91EFCAAA232}"/>
              </a:ext>
            </a:extLst>
          </p:cNvPr>
          <p:cNvPicPr>
            <a:picLocks noChangeAspect="1"/>
          </p:cNvPicPr>
          <p:nvPr/>
        </p:nvPicPr>
        <p:blipFill>
          <a:blip r:embed="rId2"/>
          <a:srcRect t="12539" b="3126"/>
          <a:stretch/>
        </p:blipFill>
        <p:spPr>
          <a:xfrm>
            <a:off x="0" y="0"/>
            <a:ext cx="12192000" cy="6858000"/>
          </a:xfrm>
          <a:prstGeom prst="rect">
            <a:avLst/>
          </a:prstGeom>
        </p:spPr>
      </p:pic>
      <p:sp>
        <p:nvSpPr>
          <p:cNvPr id="7" name="Rectangle: Top Corners Rounded 6">
            <a:extLst>
              <a:ext uri="{FF2B5EF4-FFF2-40B4-BE49-F238E27FC236}">
                <a16:creationId xmlns:a16="http://schemas.microsoft.com/office/drawing/2014/main" id="{85683194-DE76-7B08-9756-69817E074127}"/>
              </a:ext>
            </a:extLst>
          </p:cNvPr>
          <p:cNvSpPr/>
          <p:nvPr/>
        </p:nvSpPr>
        <p:spPr>
          <a:xfrm>
            <a:off x="359292" y="4879796"/>
            <a:ext cx="11594361" cy="1978204"/>
          </a:xfrm>
          <a:prstGeom prst="round2SameRect">
            <a:avLst>
              <a:gd name="adj1" fmla="val 12795"/>
              <a:gd name="adj2" fmla="val 0"/>
            </a:avLst>
          </a:prstGeom>
          <a:solidFill>
            <a:schemeClr val="bg2">
              <a:lumMod val="5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4CC8D8E7-2E7A-C284-E916-803B9AACC202}"/>
              </a:ext>
            </a:extLst>
          </p:cNvPr>
          <p:cNvSpPr txBox="1"/>
          <p:nvPr/>
        </p:nvSpPr>
        <p:spPr>
          <a:xfrm>
            <a:off x="419764" y="5417533"/>
            <a:ext cx="11473416" cy="1131079"/>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dirty="0">
                <a:solidFill>
                  <a:schemeClr val="bg1"/>
                </a:solidFill>
              </a:rPr>
              <a:t>مصرف کربوهیدرات‌ها برای تامین انرژی ضروری است، اما باید به مقدار کنترل‌شده و از منابع سالم مانند برنج، سیب‌زمینی شیرین و جو باشد. کربوهیدرات‌ها در فاز‌های مختلف رژیم کاهش یا افزایش می‌یابند.</a:t>
            </a:r>
          </a:p>
        </p:txBody>
      </p:sp>
      <p:sp>
        <p:nvSpPr>
          <p:cNvPr id="5" name="TextBox 4">
            <a:extLst>
              <a:ext uri="{FF2B5EF4-FFF2-40B4-BE49-F238E27FC236}">
                <a16:creationId xmlns:a16="http://schemas.microsoft.com/office/drawing/2014/main" id="{8C2DC045-296C-7B13-FB6D-59DC137CDDD2}"/>
              </a:ext>
            </a:extLst>
          </p:cNvPr>
          <p:cNvSpPr txBox="1"/>
          <p:nvPr/>
        </p:nvSpPr>
        <p:spPr>
          <a:xfrm>
            <a:off x="8246878" y="4987767"/>
            <a:ext cx="3585830"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ar-SA" dirty="0"/>
              <a:t>کربوهیدرات‌های کنترل‌شده: </a:t>
            </a:r>
            <a:endParaRPr lang="fa-IR" dirty="0"/>
          </a:p>
        </p:txBody>
      </p:sp>
    </p:spTree>
    <p:extLst>
      <p:ext uri="{BB962C8B-B14F-4D97-AF65-F5344CB8AC3E}">
        <p14:creationId xmlns:p14="http://schemas.microsoft.com/office/powerpoint/2010/main" val="3271103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218A35-66C7-8A05-A3D3-03BFB315E654}"/>
              </a:ext>
            </a:extLst>
          </p:cNvPr>
          <p:cNvPicPr>
            <a:picLocks noChangeAspect="1"/>
          </p:cNvPicPr>
          <p:nvPr/>
        </p:nvPicPr>
        <p:blipFill>
          <a:blip r:embed="rId3"/>
          <a:stretch>
            <a:fillRect/>
          </a:stretch>
        </p:blipFill>
        <p:spPr>
          <a:xfrm>
            <a:off x="1" y="0"/>
            <a:ext cx="12191999" cy="6858000"/>
          </a:xfrm>
          <a:prstGeom prst="rect">
            <a:avLst/>
          </a:prstGeom>
        </p:spPr>
      </p:pic>
      <p:sp>
        <p:nvSpPr>
          <p:cNvPr id="3" name="TextBox 2">
            <a:extLst>
              <a:ext uri="{FF2B5EF4-FFF2-40B4-BE49-F238E27FC236}">
                <a16:creationId xmlns:a16="http://schemas.microsoft.com/office/drawing/2014/main" id="{EDDCB17F-0E95-B352-B48B-1D73C339C067}"/>
              </a:ext>
            </a:extLst>
          </p:cNvPr>
          <p:cNvSpPr txBox="1"/>
          <p:nvPr/>
        </p:nvSpPr>
        <p:spPr>
          <a:xfrm>
            <a:off x="351762" y="876909"/>
            <a:ext cx="5140840" cy="1131079"/>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dirty="0">
                <a:solidFill>
                  <a:schemeClr val="bg1"/>
                </a:solidFill>
              </a:rPr>
              <a:t>مصرف چربی‌های سالم مانند روغن زیتون، آووکادو و مغزها برای حمایت از عملکرد هورمونی و تامین انرژی.</a:t>
            </a:r>
          </a:p>
        </p:txBody>
      </p:sp>
      <p:sp>
        <p:nvSpPr>
          <p:cNvPr id="6" name="TextBox 5">
            <a:extLst>
              <a:ext uri="{FF2B5EF4-FFF2-40B4-BE49-F238E27FC236}">
                <a16:creationId xmlns:a16="http://schemas.microsoft.com/office/drawing/2014/main" id="{DE32887C-8EB0-216F-3EF2-C4B7BA0B2303}"/>
              </a:ext>
            </a:extLst>
          </p:cNvPr>
          <p:cNvSpPr txBox="1"/>
          <p:nvPr/>
        </p:nvSpPr>
        <p:spPr>
          <a:xfrm>
            <a:off x="6581554" y="4996612"/>
            <a:ext cx="5364124" cy="1131079"/>
          </a:xfrm>
          <a:prstGeom prst="rect">
            <a:avLst/>
          </a:prstGeom>
          <a:noFill/>
        </p:spPr>
        <p:txBody>
          <a:bodyPr wrap="square">
            <a:spAutoFit/>
          </a:bodyPr>
          <a:lstStyle>
            <a:defPPr>
              <a:defRPr lang="fa-IR"/>
            </a:defPPr>
            <a:lvl1pPr algn="just" rtl="1">
              <a:lnSpc>
                <a:spcPct val="200000"/>
              </a:lnSpc>
              <a:defRPr b="0" i="0">
                <a:solidFill>
                  <a:schemeClr val="bg1"/>
                </a:solidFill>
                <a:effectLst/>
                <a:latin typeface="Vazir" panose="020B0603030804020204" pitchFamily="34" charset="-78"/>
                <a:cs typeface="Vazir" panose="020B0603030804020204" pitchFamily="34" charset="-78"/>
              </a:defRPr>
            </a:lvl1pPr>
          </a:lstStyle>
          <a:p>
            <a:r>
              <a:rPr lang="ar-SA" dirty="0"/>
              <a:t>استفاده از مکمل‌های ورزشی مانند کراتین، آمینو اسیدها، ویتامین‌ها و مواد معدنی برای بهبود عملکرد و ریکاوری.</a:t>
            </a:r>
          </a:p>
        </p:txBody>
      </p:sp>
      <p:sp>
        <p:nvSpPr>
          <p:cNvPr id="8" name="TextBox 7">
            <a:extLst>
              <a:ext uri="{FF2B5EF4-FFF2-40B4-BE49-F238E27FC236}">
                <a16:creationId xmlns:a16="http://schemas.microsoft.com/office/drawing/2014/main" id="{E98A3217-90B3-A284-87E0-AC90964685CC}"/>
              </a:ext>
            </a:extLst>
          </p:cNvPr>
          <p:cNvSpPr txBox="1"/>
          <p:nvPr/>
        </p:nvSpPr>
        <p:spPr>
          <a:xfrm>
            <a:off x="9399182" y="4534947"/>
            <a:ext cx="2546496"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ar-SA" dirty="0">
                <a:solidFill>
                  <a:srgbClr val="FFC000"/>
                </a:solidFill>
              </a:rPr>
              <a:t>مصرف مکمل‌ها: </a:t>
            </a:r>
            <a:endParaRPr lang="fa-IR" dirty="0">
              <a:solidFill>
                <a:srgbClr val="FFC000"/>
              </a:solidFill>
            </a:endParaRPr>
          </a:p>
        </p:txBody>
      </p:sp>
      <p:sp>
        <p:nvSpPr>
          <p:cNvPr id="10" name="TextBox 9">
            <a:extLst>
              <a:ext uri="{FF2B5EF4-FFF2-40B4-BE49-F238E27FC236}">
                <a16:creationId xmlns:a16="http://schemas.microsoft.com/office/drawing/2014/main" id="{FE5E9208-3FC4-007E-301E-871C17EE9707}"/>
              </a:ext>
            </a:extLst>
          </p:cNvPr>
          <p:cNvSpPr txBox="1"/>
          <p:nvPr/>
        </p:nvSpPr>
        <p:spPr>
          <a:xfrm>
            <a:off x="2307264" y="330182"/>
            <a:ext cx="3185337"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ar-SA" dirty="0">
                <a:solidFill>
                  <a:srgbClr val="FFC000"/>
                </a:solidFill>
              </a:rPr>
              <a:t>چربی‌های سالم: </a:t>
            </a:r>
            <a:endParaRPr lang="fa-IR" dirty="0">
              <a:solidFill>
                <a:srgbClr val="FFC000"/>
              </a:solidFill>
            </a:endParaRPr>
          </a:p>
        </p:txBody>
      </p:sp>
      <p:pic>
        <p:nvPicPr>
          <p:cNvPr id="14338" name="Picture 2" descr="کدام چربی‌ها برای لاغری مفید هستند؟">
            <a:extLst>
              <a:ext uri="{FF2B5EF4-FFF2-40B4-BE49-F238E27FC236}">
                <a16:creationId xmlns:a16="http://schemas.microsoft.com/office/drawing/2014/main" id="{77FA3B58-2E1C-DD2B-D22E-B47E3017DB8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089" t="3020"/>
          <a:stretch/>
        </p:blipFill>
        <p:spPr bwMode="auto">
          <a:xfrm>
            <a:off x="7052488" y="63371"/>
            <a:ext cx="4422256" cy="3407358"/>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4340" name="Picture 4" descr="بهترین مکمل برای عضله‌ سازی - مجله داروخانه صبا">
            <a:extLst>
              <a:ext uri="{FF2B5EF4-FFF2-40B4-BE49-F238E27FC236}">
                <a16:creationId xmlns:a16="http://schemas.microsoft.com/office/drawing/2014/main" id="{257596C4-521F-3B7F-F841-292562320A5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3538"/>
          <a:stretch/>
        </p:blipFill>
        <p:spPr bwMode="auto">
          <a:xfrm>
            <a:off x="402045" y="3064075"/>
            <a:ext cx="5462253" cy="3571875"/>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187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ame 8">
            <a:extLst>
              <a:ext uri="{FF2B5EF4-FFF2-40B4-BE49-F238E27FC236}">
                <a16:creationId xmlns:a16="http://schemas.microsoft.com/office/drawing/2014/main" id="{481C62DB-BDC6-6E98-D3C2-8D5817A00B57}"/>
              </a:ext>
            </a:extLst>
          </p:cNvPr>
          <p:cNvSpPr/>
          <p:nvPr/>
        </p:nvSpPr>
        <p:spPr>
          <a:xfrm>
            <a:off x="131135" y="372140"/>
            <a:ext cx="11929730" cy="6315739"/>
          </a:xfrm>
          <a:prstGeom prst="frame">
            <a:avLst>
              <a:gd name="adj1" fmla="val 2062"/>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F84BEAD8-9B75-F5ED-2EF6-0CCCF043D499}"/>
              </a:ext>
            </a:extLst>
          </p:cNvPr>
          <p:cNvSpPr txBox="1"/>
          <p:nvPr/>
        </p:nvSpPr>
        <p:spPr>
          <a:xfrm>
            <a:off x="1858297" y="240667"/>
            <a:ext cx="8475406" cy="461665"/>
          </a:xfrm>
          <a:prstGeom prst="rect">
            <a:avLst/>
          </a:prstGeom>
          <a:solidFill>
            <a:srgbClr val="C00000"/>
          </a:solid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ar-SA" dirty="0">
                <a:solidFill>
                  <a:schemeClr val="bg1"/>
                </a:solidFill>
              </a:rPr>
              <a:t>آماده‌سازی برای مستر المپیا معمولاً به دو فاز اصلی تقسیم می‌شود:</a:t>
            </a:r>
          </a:p>
        </p:txBody>
      </p:sp>
      <p:sp>
        <p:nvSpPr>
          <p:cNvPr id="5" name="TextBox 4">
            <a:extLst>
              <a:ext uri="{FF2B5EF4-FFF2-40B4-BE49-F238E27FC236}">
                <a16:creationId xmlns:a16="http://schemas.microsoft.com/office/drawing/2014/main" id="{7FCFB5A9-368E-7152-690B-65EA228B642F}"/>
              </a:ext>
            </a:extLst>
          </p:cNvPr>
          <p:cNvSpPr txBox="1"/>
          <p:nvPr/>
        </p:nvSpPr>
        <p:spPr>
          <a:xfrm>
            <a:off x="6868633" y="748741"/>
            <a:ext cx="4912241" cy="2300630"/>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sz="2000" b="1" dirty="0"/>
              <a:t>فاز حجم‌گیری </a:t>
            </a:r>
            <a:r>
              <a:rPr lang="en-US" sz="2000" b="1" dirty="0"/>
              <a:t>: (</a:t>
            </a:r>
            <a:r>
              <a:rPr lang="en-GB" sz="2000" b="1" dirty="0"/>
              <a:t>Bulking Phase)</a:t>
            </a:r>
          </a:p>
          <a:p>
            <a:r>
              <a:rPr lang="en-GB" dirty="0"/>
              <a:t> </a:t>
            </a:r>
            <a:r>
              <a:rPr lang="ar-SA" dirty="0"/>
              <a:t>در این فاز، تمرکز بر افزایش حجم عضلات است. بدنسازان در این مرحله کالری بیشتری مصرف می‌کنند و به تمرینات سنگین وزنه‌برداری می‌پردازند.</a:t>
            </a:r>
            <a:endParaRPr lang="fa-IR" dirty="0"/>
          </a:p>
        </p:txBody>
      </p:sp>
      <p:sp>
        <p:nvSpPr>
          <p:cNvPr id="7" name="TextBox 6">
            <a:extLst>
              <a:ext uri="{FF2B5EF4-FFF2-40B4-BE49-F238E27FC236}">
                <a16:creationId xmlns:a16="http://schemas.microsoft.com/office/drawing/2014/main" id="{BA57B78F-FF9F-DBCA-EE73-DCD42B032048}"/>
              </a:ext>
            </a:extLst>
          </p:cNvPr>
          <p:cNvSpPr txBox="1"/>
          <p:nvPr/>
        </p:nvSpPr>
        <p:spPr>
          <a:xfrm>
            <a:off x="406551" y="3976195"/>
            <a:ext cx="6355755" cy="2300630"/>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sz="2000" b="1" dirty="0"/>
              <a:t>فاز کات </a:t>
            </a:r>
            <a:r>
              <a:rPr lang="en-US" sz="2000" b="1" dirty="0"/>
              <a:t> : (Cutting Phase)</a:t>
            </a:r>
          </a:p>
          <a:p>
            <a:r>
              <a:rPr lang="en-US" dirty="0"/>
              <a:t> </a:t>
            </a:r>
            <a:r>
              <a:rPr lang="ar-SA" dirty="0"/>
              <a:t>این مرحله به چند ماه قبل از مسابقه بازمی‌گردد و هدف آن کاهش چربی بدن برای نمایش بهتر عضلات است. در این مرحله مصرف کالری کاهش می‌یابد و تمرکز بر حفظ عضلات و سوزاندن چربی است.</a:t>
            </a:r>
          </a:p>
        </p:txBody>
      </p:sp>
      <p:pic>
        <p:nvPicPr>
          <p:cNvPr id="16386" name="Picture 2" descr="نکاتی که در مورد ساختن عضلات شکم باید بدانید | مجله رنج و گنج">
            <a:extLst>
              <a:ext uri="{FF2B5EF4-FFF2-40B4-BE49-F238E27FC236}">
                <a16:creationId xmlns:a16="http://schemas.microsoft.com/office/drawing/2014/main" id="{A4E8325F-2878-CD8D-99A1-8CE3398491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48" y="702332"/>
            <a:ext cx="4995820" cy="337555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78CAD408-06D9-64A7-DBF7-EF3DCAEED9C3}"/>
              </a:ext>
            </a:extLst>
          </p:cNvPr>
          <p:cNvPicPr>
            <a:picLocks noChangeAspect="1"/>
          </p:cNvPicPr>
          <p:nvPr/>
        </p:nvPicPr>
        <p:blipFill>
          <a:blip r:embed="rId3"/>
          <a:stretch>
            <a:fillRect/>
          </a:stretch>
        </p:blipFill>
        <p:spPr>
          <a:xfrm>
            <a:off x="6911452" y="3090771"/>
            <a:ext cx="4953000" cy="3467100"/>
          </a:xfrm>
          <a:prstGeom prst="rect">
            <a:avLst/>
          </a:prstGeom>
        </p:spPr>
      </p:pic>
    </p:spTree>
    <p:extLst>
      <p:ext uri="{BB962C8B-B14F-4D97-AF65-F5344CB8AC3E}">
        <p14:creationId xmlns:p14="http://schemas.microsoft.com/office/powerpoint/2010/main" val="11044978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EE0C9AF-8228-74B0-5DEF-BC276CA64AAC}"/>
              </a:ext>
            </a:extLst>
          </p:cNvPr>
          <p:cNvSpPr txBox="1"/>
          <p:nvPr/>
        </p:nvSpPr>
        <p:spPr>
          <a:xfrm>
            <a:off x="7000565" y="714379"/>
            <a:ext cx="3972233"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مسابقات مستر المپیا چیست؟</a:t>
            </a:r>
          </a:p>
        </p:txBody>
      </p:sp>
      <p:sp>
        <p:nvSpPr>
          <p:cNvPr id="7" name="TextBox 6">
            <a:extLst>
              <a:ext uri="{FF2B5EF4-FFF2-40B4-BE49-F238E27FC236}">
                <a16:creationId xmlns:a16="http://schemas.microsoft.com/office/drawing/2014/main" id="{12F038E4-AC4D-3E5D-EE36-07459FE2C368}"/>
              </a:ext>
            </a:extLst>
          </p:cNvPr>
          <p:cNvSpPr txBox="1"/>
          <p:nvPr/>
        </p:nvSpPr>
        <p:spPr>
          <a:xfrm>
            <a:off x="6425378" y="1176044"/>
            <a:ext cx="5122608" cy="5009064"/>
          </a:xfrm>
          <a:prstGeom prst="rect">
            <a:avLst/>
          </a:prstGeom>
          <a:noFill/>
        </p:spPr>
        <p:txBody>
          <a:bodyPr wrap="square">
            <a:spAutoFit/>
          </a:bodyPr>
          <a:lstStyle/>
          <a:p>
            <a:pPr algn="just" rtl="1">
              <a:lnSpc>
                <a:spcPct val="200000"/>
              </a:lnSpc>
            </a:pPr>
            <a:r>
              <a:rPr lang="fa-IR" b="0" i="0" dirty="0">
                <a:effectLst/>
                <a:latin typeface="Vazir" panose="020B0603030804020204" pitchFamily="34" charset="-78"/>
                <a:cs typeface="Vazir" panose="020B0603030804020204" pitchFamily="34" charset="-78"/>
              </a:rPr>
              <a:t>مستر المپیا معتبرترین و برجسته‌ترین مسابقه بدنسازی حرفه‌ای جهان است که هر ساله بهترین بدنسازان از سراسر دنیا در آن به رقابت می‌پردازند. این مسابقات که اولین بار در سال ۱۹۶۵ توسط جو ویدر بنیان‌گذاری شد، به مکانی برای نمایش اوج توانایی‌های بدنی و تقارن عضلانی تبدیل شده است. مستر المپیا نه تنها یک رقابت فیزیکی، بلکه نمایشی از پشتکار، نظم و اراده است که ورزشکاران برای رسیدن به آن، سال‌ها تمرینات سخت و رژیم‌های دقیق را پشت سر می‌گذارند.</a:t>
            </a:r>
            <a:endParaRPr lang="fa-IR" dirty="0">
              <a:latin typeface="Vazir" panose="020B0603030804020204" pitchFamily="34" charset="-78"/>
              <a:cs typeface="Vazir" panose="020B0603030804020204" pitchFamily="34" charset="-78"/>
            </a:endParaRPr>
          </a:p>
        </p:txBody>
      </p:sp>
      <p:sp>
        <p:nvSpPr>
          <p:cNvPr id="9" name="Freeform: Shape 8">
            <a:extLst>
              <a:ext uri="{FF2B5EF4-FFF2-40B4-BE49-F238E27FC236}">
                <a16:creationId xmlns:a16="http://schemas.microsoft.com/office/drawing/2014/main" id="{18666CD3-3AD0-4051-01D6-B2038E3E8035}"/>
              </a:ext>
            </a:extLst>
          </p:cNvPr>
          <p:cNvSpPr/>
          <p:nvPr/>
        </p:nvSpPr>
        <p:spPr>
          <a:xfrm>
            <a:off x="397163" y="286032"/>
            <a:ext cx="11397674" cy="6285936"/>
          </a:xfrm>
          <a:custGeom>
            <a:avLst/>
            <a:gdLst>
              <a:gd name="connsiteX0" fmla="*/ 886962 w 11924145"/>
              <a:gd name="connsiteY0" fmla="*/ 101599 h 6576290"/>
              <a:gd name="connsiteX1" fmla="*/ 110836 w 11924145"/>
              <a:gd name="connsiteY1" fmla="*/ 877725 h 6576290"/>
              <a:gd name="connsiteX2" fmla="*/ 110836 w 11924145"/>
              <a:gd name="connsiteY2" fmla="*/ 5693945 h 6576290"/>
              <a:gd name="connsiteX3" fmla="*/ 886962 w 11924145"/>
              <a:gd name="connsiteY3" fmla="*/ 6470071 h 6576290"/>
              <a:gd name="connsiteX4" fmla="*/ 11018710 w 11924145"/>
              <a:gd name="connsiteY4" fmla="*/ 6470071 h 6576290"/>
              <a:gd name="connsiteX5" fmla="*/ 11794836 w 11924145"/>
              <a:gd name="connsiteY5" fmla="*/ 5693945 h 6576290"/>
              <a:gd name="connsiteX6" fmla="*/ 11794836 w 11924145"/>
              <a:gd name="connsiteY6" fmla="*/ 877725 h 6576290"/>
              <a:gd name="connsiteX7" fmla="*/ 11018710 w 11924145"/>
              <a:gd name="connsiteY7" fmla="*/ 101599 h 6576290"/>
              <a:gd name="connsiteX8" fmla="*/ 814934 w 11924145"/>
              <a:gd name="connsiteY8" fmla="*/ 0 h 6576290"/>
              <a:gd name="connsiteX9" fmla="*/ 11109211 w 11924145"/>
              <a:gd name="connsiteY9" fmla="*/ 0 h 6576290"/>
              <a:gd name="connsiteX10" fmla="*/ 11924145 w 11924145"/>
              <a:gd name="connsiteY10" fmla="*/ 814934 h 6576290"/>
              <a:gd name="connsiteX11" fmla="*/ 11924145 w 11924145"/>
              <a:gd name="connsiteY11" fmla="*/ 5761356 h 6576290"/>
              <a:gd name="connsiteX12" fmla="*/ 11109211 w 11924145"/>
              <a:gd name="connsiteY12" fmla="*/ 6576290 h 6576290"/>
              <a:gd name="connsiteX13" fmla="*/ 814934 w 11924145"/>
              <a:gd name="connsiteY13" fmla="*/ 6576290 h 6576290"/>
              <a:gd name="connsiteX14" fmla="*/ 0 w 11924145"/>
              <a:gd name="connsiteY14" fmla="*/ 5761356 h 6576290"/>
              <a:gd name="connsiteX15" fmla="*/ 0 w 11924145"/>
              <a:gd name="connsiteY15" fmla="*/ 814934 h 6576290"/>
              <a:gd name="connsiteX16" fmla="*/ 814934 w 11924145"/>
              <a:gd name="connsiteY16" fmla="*/ 0 h 65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924145" h="6576290">
                <a:moveTo>
                  <a:pt x="886962" y="101599"/>
                </a:moveTo>
                <a:cubicBezTo>
                  <a:pt x="458319" y="101599"/>
                  <a:pt x="110836" y="449082"/>
                  <a:pt x="110836" y="877725"/>
                </a:cubicBezTo>
                <a:lnTo>
                  <a:pt x="110836" y="5693945"/>
                </a:lnTo>
                <a:cubicBezTo>
                  <a:pt x="110836" y="6122588"/>
                  <a:pt x="458319" y="6470071"/>
                  <a:pt x="886962" y="6470071"/>
                </a:cubicBezTo>
                <a:lnTo>
                  <a:pt x="11018710" y="6470071"/>
                </a:lnTo>
                <a:cubicBezTo>
                  <a:pt x="11447353" y="6470071"/>
                  <a:pt x="11794836" y="6122588"/>
                  <a:pt x="11794836" y="5693945"/>
                </a:cubicBezTo>
                <a:lnTo>
                  <a:pt x="11794836" y="877725"/>
                </a:lnTo>
                <a:cubicBezTo>
                  <a:pt x="11794836" y="449082"/>
                  <a:pt x="11447353" y="101599"/>
                  <a:pt x="11018710" y="101599"/>
                </a:cubicBezTo>
                <a:close/>
                <a:moveTo>
                  <a:pt x="814934" y="0"/>
                </a:moveTo>
                <a:lnTo>
                  <a:pt x="11109211" y="0"/>
                </a:lnTo>
                <a:cubicBezTo>
                  <a:pt x="11559287" y="0"/>
                  <a:pt x="11924145" y="364858"/>
                  <a:pt x="11924145" y="814934"/>
                </a:cubicBezTo>
                <a:lnTo>
                  <a:pt x="11924145" y="5761356"/>
                </a:lnTo>
                <a:cubicBezTo>
                  <a:pt x="11924145" y="6211432"/>
                  <a:pt x="11559287" y="6576290"/>
                  <a:pt x="11109211" y="6576290"/>
                </a:cubicBezTo>
                <a:lnTo>
                  <a:pt x="814934" y="6576290"/>
                </a:lnTo>
                <a:cubicBezTo>
                  <a:pt x="364858" y="6576290"/>
                  <a:pt x="0" y="6211432"/>
                  <a:pt x="0" y="5761356"/>
                </a:cubicBezTo>
                <a:lnTo>
                  <a:pt x="0" y="814934"/>
                </a:lnTo>
                <a:cubicBezTo>
                  <a:pt x="0" y="364858"/>
                  <a:pt x="364858" y="0"/>
                  <a:pt x="814934" y="0"/>
                </a:cubicBezTo>
                <a:close/>
              </a:path>
            </a:pathLst>
          </a:cu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pic>
        <p:nvPicPr>
          <p:cNvPr id="1026" name="Picture 2" descr="ششمین قهرمانی متوالی؛ کریس بامستد قهرمان فیزیک کلاسیک مستر المپیا 2024 شد |  دیلی فوتبال">
            <a:extLst>
              <a:ext uri="{FF2B5EF4-FFF2-40B4-BE49-F238E27FC236}">
                <a16:creationId xmlns:a16="http://schemas.microsoft.com/office/drawing/2014/main" id="{664FD7D3-354E-8828-3341-A672DC4B2D1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042" r="5640"/>
          <a:stretch/>
        </p:blipFill>
        <p:spPr bwMode="auto">
          <a:xfrm>
            <a:off x="721620" y="1076428"/>
            <a:ext cx="5456908" cy="4705144"/>
          </a:xfrm>
          <a:prstGeom prst="round2DiagRect">
            <a:avLst>
              <a:gd name="adj1" fmla="val 16667"/>
              <a:gd name="adj2" fmla="val 50000"/>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39211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C000">
            <a:alpha val="82000"/>
          </a:srgb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EE23F8-E804-0C2A-169C-1D7162D128C4}"/>
              </a:ext>
            </a:extLst>
          </p:cNvPr>
          <p:cNvSpPr txBox="1"/>
          <p:nvPr/>
        </p:nvSpPr>
        <p:spPr>
          <a:xfrm>
            <a:off x="9303487" y="247633"/>
            <a:ext cx="2661571"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استراحت و ریکاوری:</a:t>
            </a:r>
          </a:p>
        </p:txBody>
      </p:sp>
      <p:sp>
        <p:nvSpPr>
          <p:cNvPr id="5" name="TextBox 4">
            <a:extLst>
              <a:ext uri="{FF2B5EF4-FFF2-40B4-BE49-F238E27FC236}">
                <a16:creationId xmlns:a16="http://schemas.microsoft.com/office/drawing/2014/main" id="{3602CD7C-A977-BB84-FF00-E6977E442731}"/>
              </a:ext>
            </a:extLst>
          </p:cNvPr>
          <p:cNvSpPr txBox="1"/>
          <p:nvPr/>
        </p:nvSpPr>
        <p:spPr>
          <a:xfrm>
            <a:off x="74428" y="749762"/>
            <a:ext cx="12004158" cy="3531736"/>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sz="2000" b="1" dirty="0"/>
              <a:t>خواب کافی: </a:t>
            </a:r>
          </a:p>
          <a:p>
            <a:r>
              <a:rPr lang="fa-IR" dirty="0"/>
              <a:t>خواب با کیفیت و کافی برای بازسازی عضلات و ریکاوری بسیار مهم است. ورزشکاران حرفه‌ای حداقل ۷ تا ۸ ساعت خواب شبانه دارند.</a:t>
            </a:r>
          </a:p>
          <a:p>
            <a:r>
              <a:rPr lang="fa-IR" sz="2000" b="1" dirty="0"/>
              <a:t>استفاده از تکنیک‌های ریکاوری: </a:t>
            </a:r>
          </a:p>
          <a:p>
            <a:r>
              <a:rPr lang="fa-IR" dirty="0"/>
              <a:t>ماساژ، استفاده از دستگاه‌های ریکاوری مانند سرما درمانی</a:t>
            </a:r>
            <a:r>
              <a:rPr lang="en-US" dirty="0"/>
              <a:t>، </a:t>
            </a:r>
            <a:r>
              <a:rPr lang="fa-IR" dirty="0"/>
              <a:t>و تکنیک‌های کششی به بهبود وضعیت فیزیکی کمک می‌کند.</a:t>
            </a:r>
          </a:p>
          <a:p>
            <a:r>
              <a:rPr lang="fa-IR" sz="2000" b="1" dirty="0"/>
              <a:t>ریکاوری فعال:</a:t>
            </a:r>
          </a:p>
          <a:p>
            <a:r>
              <a:rPr lang="fa-IR" dirty="0"/>
              <a:t> استفاده از روزهای ریکاوری فعال که در آن تمرینات سبک‌تری مانند یوگا، پیاده‌روی و تمرینات کششی انجام می‌شود.</a:t>
            </a:r>
          </a:p>
        </p:txBody>
      </p:sp>
      <p:sp>
        <p:nvSpPr>
          <p:cNvPr id="6" name="Frame 5">
            <a:extLst>
              <a:ext uri="{FF2B5EF4-FFF2-40B4-BE49-F238E27FC236}">
                <a16:creationId xmlns:a16="http://schemas.microsoft.com/office/drawing/2014/main" id="{3C0AE88E-89A0-A5F0-13D8-1153FF9BB783}"/>
              </a:ext>
            </a:extLst>
          </p:cNvPr>
          <p:cNvSpPr/>
          <p:nvPr/>
        </p:nvSpPr>
        <p:spPr>
          <a:xfrm>
            <a:off x="9303487" y="138224"/>
            <a:ext cx="2775099" cy="680484"/>
          </a:xfrm>
          <a:prstGeom prst="frame">
            <a:avLst>
              <a:gd name="adj1" fmla="val 5357"/>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8" name="Picture 7">
            <a:extLst>
              <a:ext uri="{FF2B5EF4-FFF2-40B4-BE49-F238E27FC236}">
                <a16:creationId xmlns:a16="http://schemas.microsoft.com/office/drawing/2014/main" id="{FD6CC225-C169-B1ED-59A1-21F20CBF91E3}"/>
              </a:ext>
            </a:extLst>
          </p:cNvPr>
          <p:cNvPicPr>
            <a:picLocks noChangeAspect="1"/>
          </p:cNvPicPr>
          <p:nvPr/>
        </p:nvPicPr>
        <p:blipFill>
          <a:blip r:embed="rId2"/>
          <a:srcRect t="38972" b="14712"/>
          <a:stretch/>
        </p:blipFill>
        <p:spPr>
          <a:xfrm>
            <a:off x="1337930" y="4508546"/>
            <a:ext cx="9516140" cy="2367282"/>
          </a:xfrm>
          <a:prstGeom prst="rect">
            <a:avLst/>
          </a:prstGeom>
          <a:ln w="19050">
            <a:solidFill>
              <a:srgbClr val="C00000"/>
            </a:solidFill>
            <a:prstDash val="lgDashDot"/>
          </a:ln>
        </p:spPr>
      </p:pic>
      <p:sp>
        <p:nvSpPr>
          <p:cNvPr id="9" name="Rectangle 8">
            <a:extLst>
              <a:ext uri="{FF2B5EF4-FFF2-40B4-BE49-F238E27FC236}">
                <a16:creationId xmlns:a16="http://schemas.microsoft.com/office/drawing/2014/main" id="{6DAD0ADE-1968-7C82-118F-70579F68B2AC}"/>
              </a:ext>
            </a:extLst>
          </p:cNvPr>
          <p:cNvSpPr/>
          <p:nvPr/>
        </p:nvSpPr>
        <p:spPr>
          <a:xfrm>
            <a:off x="10854070" y="4854270"/>
            <a:ext cx="1336158" cy="680484"/>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0" name="Rectangle 9">
            <a:extLst>
              <a:ext uri="{FF2B5EF4-FFF2-40B4-BE49-F238E27FC236}">
                <a16:creationId xmlns:a16="http://schemas.microsoft.com/office/drawing/2014/main" id="{3FD4DE3A-4151-85D2-7DF3-E092331A3B64}"/>
              </a:ext>
            </a:extLst>
          </p:cNvPr>
          <p:cNvSpPr/>
          <p:nvPr/>
        </p:nvSpPr>
        <p:spPr>
          <a:xfrm>
            <a:off x="1772" y="6014946"/>
            <a:ext cx="1336158" cy="680484"/>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903864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tar: 16 Points 11">
            <a:extLst>
              <a:ext uri="{FF2B5EF4-FFF2-40B4-BE49-F238E27FC236}">
                <a16:creationId xmlns:a16="http://schemas.microsoft.com/office/drawing/2014/main" id="{F5D20FAE-439B-72C1-06E0-F8ACF5208380}"/>
              </a:ext>
            </a:extLst>
          </p:cNvPr>
          <p:cNvSpPr/>
          <p:nvPr/>
        </p:nvSpPr>
        <p:spPr>
          <a:xfrm>
            <a:off x="3199289" y="1178805"/>
            <a:ext cx="2562422" cy="2562422"/>
          </a:xfrm>
          <a:prstGeom prst="star16">
            <a:avLst>
              <a:gd name="adj" fmla="val 19658"/>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Star: 32 Points 10">
            <a:extLst>
              <a:ext uri="{FF2B5EF4-FFF2-40B4-BE49-F238E27FC236}">
                <a16:creationId xmlns:a16="http://schemas.microsoft.com/office/drawing/2014/main" id="{56D3FD1E-78D3-96C8-4D5A-24BC91CDFE08}"/>
              </a:ext>
            </a:extLst>
          </p:cNvPr>
          <p:cNvSpPr/>
          <p:nvPr/>
        </p:nvSpPr>
        <p:spPr>
          <a:xfrm>
            <a:off x="7190524" y="1036423"/>
            <a:ext cx="2573414" cy="2573414"/>
          </a:xfrm>
          <a:prstGeom prst="star32">
            <a:avLst>
              <a:gd name="adj" fmla="val 15188"/>
            </a:avLst>
          </a:prstGeom>
          <a:solidFill>
            <a:srgbClr val="FFC000"/>
          </a:solid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6F645BC-0072-19FC-848D-0E854CB6BAA1}"/>
              </a:ext>
            </a:extLst>
          </p:cNvPr>
          <p:cNvSpPr txBox="1"/>
          <p:nvPr/>
        </p:nvSpPr>
        <p:spPr>
          <a:xfrm>
            <a:off x="7118440" y="364590"/>
            <a:ext cx="4375355"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کنترل ذهن و وضعیت روانی:</a:t>
            </a:r>
            <a:endParaRPr lang="en-US" dirty="0"/>
          </a:p>
        </p:txBody>
      </p:sp>
      <p:sp>
        <p:nvSpPr>
          <p:cNvPr id="5" name="TextBox 4">
            <a:extLst>
              <a:ext uri="{FF2B5EF4-FFF2-40B4-BE49-F238E27FC236}">
                <a16:creationId xmlns:a16="http://schemas.microsoft.com/office/drawing/2014/main" id="{4E878A0D-9418-A3DD-1E98-629942EFD968}"/>
              </a:ext>
            </a:extLst>
          </p:cNvPr>
          <p:cNvSpPr txBox="1"/>
          <p:nvPr/>
        </p:nvSpPr>
        <p:spPr>
          <a:xfrm>
            <a:off x="141767" y="3785023"/>
            <a:ext cx="11908466" cy="2916183"/>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sz="2000" b="1" dirty="0"/>
              <a:t>تمرکز و انگیزه: </a:t>
            </a:r>
          </a:p>
          <a:p>
            <a:r>
              <a:rPr lang="fa-IR" dirty="0"/>
              <a:t>آماده‌سازی برای مستر المپیا نیاز به تعهد و پشتکار بالا دارد. ورزشکاران از تکنیک‌های روانشناختی مانند مدیتیشن، تجسم و تمرکز ذهنی استفاده می‌کنند تا از نظر روانی برای مسابقه آماده شوند.</a:t>
            </a:r>
          </a:p>
          <a:p>
            <a:r>
              <a:rPr lang="fa-IR" sz="2000" b="1" dirty="0"/>
              <a:t>مدیریت استرس: </a:t>
            </a:r>
          </a:p>
          <a:p>
            <a:r>
              <a:rPr lang="fa-IR" dirty="0"/>
              <a:t>کنترل استرس و حفظ آرامش روانی در حین تمرینات سخت و رژیم غذایی ضروری است.</a:t>
            </a:r>
          </a:p>
        </p:txBody>
      </p:sp>
      <p:sp>
        <p:nvSpPr>
          <p:cNvPr id="6" name="Rectangle 5">
            <a:extLst>
              <a:ext uri="{FF2B5EF4-FFF2-40B4-BE49-F238E27FC236}">
                <a16:creationId xmlns:a16="http://schemas.microsoft.com/office/drawing/2014/main" id="{79225909-FCD5-68AD-B964-82FABFEA283B}"/>
              </a:ext>
            </a:extLst>
          </p:cNvPr>
          <p:cNvSpPr/>
          <p:nvPr/>
        </p:nvSpPr>
        <p:spPr>
          <a:xfrm>
            <a:off x="11568223" y="329609"/>
            <a:ext cx="623777" cy="53162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17410" name="Picture 2" descr="مدیتیشن برای سلامتی روح یا جسم؟!">
            <a:extLst>
              <a:ext uri="{FF2B5EF4-FFF2-40B4-BE49-F238E27FC236}">
                <a16:creationId xmlns:a16="http://schemas.microsoft.com/office/drawing/2014/main" id="{D7D7274C-62E8-88D7-66B4-443B8E502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8425" y="1291778"/>
            <a:ext cx="3271686" cy="2405652"/>
          </a:xfrm>
          <a:prstGeom prst="rect">
            <a:avLst/>
          </a:prstGeom>
          <a:noFill/>
          <a:ln w="28575">
            <a:solidFill>
              <a:srgbClr val="FFC000"/>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69C1599-FD33-6379-FAD0-72972552EC03}"/>
              </a:ext>
            </a:extLst>
          </p:cNvPr>
          <p:cNvPicPr>
            <a:picLocks noChangeAspect="1"/>
          </p:cNvPicPr>
          <p:nvPr/>
        </p:nvPicPr>
        <p:blipFill>
          <a:blip r:embed="rId3"/>
          <a:srcRect l="25821" t="18605" r="26338" b="14419"/>
          <a:stretch/>
        </p:blipFill>
        <p:spPr>
          <a:xfrm>
            <a:off x="4259521" y="473064"/>
            <a:ext cx="3700132" cy="3700132"/>
          </a:xfrm>
          <a:prstGeom prst="rect">
            <a:avLst/>
          </a:prstGeom>
          <a:ln w="28575">
            <a:solidFill>
              <a:srgbClr val="FFC000"/>
            </a:solidFill>
          </a:ln>
        </p:spPr>
      </p:pic>
      <p:pic>
        <p:nvPicPr>
          <p:cNvPr id="9" name="Picture 8">
            <a:extLst>
              <a:ext uri="{FF2B5EF4-FFF2-40B4-BE49-F238E27FC236}">
                <a16:creationId xmlns:a16="http://schemas.microsoft.com/office/drawing/2014/main" id="{D21DF61E-9D65-2922-76A9-16CA8DE307FC}"/>
              </a:ext>
            </a:extLst>
          </p:cNvPr>
          <p:cNvPicPr>
            <a:picLocks noChangeAspect="1"/>
          </p:cNvPicPr>
          <p:nvPr/>
        </p:nvPicPr>
        <p:blipFill>
          <a:blip r:embed="rId4"/>
          <a:srcRect l="42765"/>
          <a:stretch/>
        </p:blipFill>
        <p:spPr>
          <a:xfrm>
            <a:off x="-19803" y="0"/>
            <a:ext cx="3891936" cy="4253718"/>
          </a:xfrm>
          <a:prstGeom prst="rect">
            <a:avLst/>
          </a:prstGeom>
          <a:ln w="28575">
            <a:solidFill>
              <a:srgbClr val="FFC000"/>
            </a:solidFill>
          </a:ln>
        </p:spPr>
      </p:pic>
      <p:sp>
        <p:nvSpPr>
          <p:cNvPr id="13" name="Rectangle 12">
            <a:extLst>
              <a:ext uri="{FF2B5EF4-FFF2-40B4-BE49-F238E27FC236}">
                <a16:creationId xmlns:a16="http://schemas.microsoft.com/office/drawing/2014/main" id="{F33A86CB-C4C2-5763-AD34-2EA6B9B7DC7D}"/>
              </a:ext>
            </a:extLst>
          </p:cNvPr>
          <p:cNvSpPr/>
          <p:nvPr/>
        </p:nvSpPr>
        <p:spPr>
          <a:xfrm>
            <a:off x="765544" y="5642556"/>
            <a:ext cx="623777" cy="53162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4" name="Rectangle 13">
            <a:extLst>
              <a:ext uri="{FF2B5EF4-FFF2-40B4-BE49-F238E27FC236}">
                <a16:creationId xmlns:a16="http://schemas.microsoft.com/office/drawing/2014/main" id="{1F92DEC6-7CF3-E638-1014-9697A759A93D}"/>
              </a:ext>
            </a:extLst>
          </p:cNvPr>
          <p:cNvSpPr/>
          <p:nvPr/>
        </p:nvSpPr>
        <p:spPr>
          <a:xfrm>
            <a:off x="106325" y="6174184"/>
            <a:ext cx="623777" cy="53162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306592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8436" name="Picture 4" descr="بلاگ اسپورت وب">
            <a:extLst>
              <a:ext uri="{FF2B5EF4-FFF2-40B4-BE49-F238E27FC236}">
                <a16:creationId xmlns:a16="http://schemas.microsoft.com/office/drawing/2014/main" id="{DCE15012-804F-CEE9-109B-CF700982ED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305675"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94A8644-7049-1203-5F5B-34405825769C}"/>
              </a:ext>
            </a:extLst>
          </p:cNvPr>
          <p:cNvSpPr txBox="1"/>
          <p:nvPr/>
        </p:nvSpPr>
        <p:spPr>
          <a:xfrm>
            <a:off x="7836196" y="449057"/>
            <a:ext cx="4180196"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استفاده از مربی و مشاور حرفه‌ای:</a:t>
            </a:r>
          </a:p>
        </p:txBody>
      </p:sp>
      <p:sp>
        <p:nvSpPr>
          <p:cNvPr id="5" name="TextBox 4">
            <a:extLst>
              <a:ext uri="{FF2B5EF4-FFF2-40B4-BE49-F238E27FC236}">
                <a16:creationId xmlns:a16="http://schemas.microsoft.com/office/drawing/2014/main" id="{C8709ED2-4FD0-2DF9-5509-D76A4CD17A1F}"/>
              </a:ext>
            </a:extLst>
          </p:cNvPr>
          <p:cNvSpPr txBox="1"/>
          <p:nvPr/>
        </p:nvSpPr>
        <p:spPr>
          <a:xfrm>
            <a:off x="4061637" y="910722"/>
            <a:ext cx="7954755" cy="1685077"/>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t>بسیاری از بدنسازان حرفه‌ای برای آماده‌سازی به مربیان بدنسازی و تغذیه مشاوره می‌گیرند. مربیان با برنامه‌ریزی دقیق تمرینات، تنظیم رژیم غذایی و هدایت روانی ورزشکاران کمک می‌کنند تا بهترین نتایج را در مسابقات کسب کنند.</a:t>
            </a:r>
          </a:p>
        </p:txBody>
      </p:sp>
      <p:sp>
        <p:nvSpPr>
          <p:cNvPr id="6" name="Rectangle 5">
            <a:extLst>
              <a:ext uri="{FF2B5EF4-FFF2-40B4-BE49-F238E27FC236}">
                <a16:creationId xmlns:a16="http://schemas.microsoft.com/office/drawing/2014/main" id="{DE5D5389-7F14-E2D6-395E-014A894ED3E0}"/>
              </a:ext>
            </a:extLst>
          </p:cNvPr>
          <p:cNvSpPr/>
          <p:nvPr/>
        </p:nvSpPr>
        <p:spPr>
          <a:xfrm>
            <a:off x="10789528" y="5592726"/>
            <a:ext cx="1226864" cy="111641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7" name="Rectangle 6">
            <a:extLst>
              <a:ext uri="{FF2B5EF4-FFF2-40B4-BE49-F238E27FC236}">
                <a16:creationId xmlns:a16="http://schemas.microsoft.com/office/drawing/2014/main" id="{0BE6F0B3-C6B0-BC30-8194-A941C3D41EA1}"/>
              </a:ext>
            </a:extLst>
          </p:cNvPr>
          <p:cNvSpPr/>
          <p:nvPr/>
        </p:nvSpPr>
        <p:spPr>
          <a:xfrm>
            <a:off x="9562664" y="4476308"/>
            <a:ext cx="1226864" cy="1116418"/>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808972396"/>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458" name="Picture 2" descr="راهنمای رژیم غذایی مختص مسابقات قهرمانی فیزیک - بادی من">
            <a:extLst>
              <a:ext uri="{FF2B5EF4-FFF2-40B4-BE49-F238E27FC236}">
                <a16:creationId xmlns:a16="http://schemas.microsoft.com/office/drawing/2014/main" id="{629677DD-1345-BA57-3FF2-33EA46FD4E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Top Corners Rounded 7">
            <a:extLst>
              <a:ext uri="{FF2B5EF4-FFF2-40B4-BE49-F238E27FC236}">
                <a16:creationId xmlns:a16="http://schemas.microsoft.com/office/drawing/2014/main" id="{DB813623-C9F9-8C12-C91F-6398C113D3BF}"/>
              </a:ext>
            </a:extLst>
          </p:cNvPr>
          <p:cNvSpPr/>
          <p:nvPr/>
        </p:nvSpPr>
        <p:spPr>
          <a:xfrm>
            <a:off x="98041" y="4284922"/>
            <a:ext cx="11992778" cy="2488018"/>
          </a:xfrm>
          <a:prstGeom prst="round2SameRect">
            <a:avLst>
              <a:gd name="adj1" fmla="val 12795"/>
              <a:gd name="adj2" fmla="val 0"/>
            </a:avLst>
          </a:prstGeom>
          <a:solidFill>
            <a:schemeClr val="bg1">
              <a:lumMod val="85000"/>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7681C4B-A70F-09DF-2B9B-07819906F229}"/>
              </a:ext>
            </a:extLst>
          </p:cNvPr>
          <p:cNvSpPr txBox="1"/>
          <p:nvPr/>
        </p:nvSpPr>
        <p:spPr>
          <a:xfrm>
            <a:off x="8532798" y="4444408"/>
            <a:ext cx="3558021"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آب‌گیری و آماده‌سازی نهایی:</a:t>
            </a:r>
            <a:endParaRPr lang="en-US" dirty="0"/>
          </a:p>
        </p:txBody>
      </p:sp>
      <p:sp>
        <p:nvSpPr>
          <p:cNvPr id="5" name="TextBox 4">
            <a:extLst>
              <a:ext uri="{FF2B5EF4-FFF2-40B4-BE49-F238E27FC236}">
                <a16:creationId xmlns:a16="http://schemas.microsoft.com/office/drawing/2014/main" id="{6FD11E86-45F1-3530-5FBB-D16BF8B259C0}"/>
              </a:ext>
            </a:extLst>
          </p:cNvPr>
          <p:cNvSpPr txBox="1"/>
          <p:nvPr/>
        </p:nvSpPr>
        <p:spPr>
          <a:xfrm>
            <a:off x="101181" y="4906073"/>
            <a:ext cx="11989638" cy="1685077"/>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solidFill>
                  <a:schemeClr val="tx1"/>
                </a:solidFill>
              </a:rPr>
              <a:t>هفته آخر قبل از مسابقه بسیار حساس است. در این هفته، بدنسازان به تکنیک‌های ویژه‌ای مانند آب‌گیری </a:t>
            </a:r>
            <a:r>
              <a:rPr lang="en-US" dirty="0">
                <a:solidFill>
                  <a:schemeClr val="tx1"/>
                </a:solidFill>
              </a:rPr>
              <a:t>Water Manipulation) </a:t>
            </a:r>
            <a:r>
              <a:rPr lang="fa-IR" dirty="0">
                <a:solidFill>
                  <a:schemeClr val="tx1"/>
                </a:solidFill>
              </a:rPr>
              <a:t>) و کربوهیدرات‌گیری</a:t>
            </a:r>
            <a:r>
              <a:rPr lang="en-US" dirty="0">
                <a:solidFill>
                  <a:schemeClr val="tx1"/>
                </a:solidFill>
              </a:rPr>
              <a:t>(Carb Loading) </a:t>
            </a:r>
            <a:r>
              <a:rPr lang="fa-IR" dirty="0">
                <a:solidFill>
                  <a:schemeClr val="tx1"/>
                </a:solidFill>
              </a:rPr>
              <a:t> می‌پردازند تا عضلات خود را در بهترین حالت نمایان کنند. این تکنیک‌ها برای حذف چربی‌های اضافی و افزایش حجم عضلات استفاده می‌شود.</a:t>
            </a:r>
          </a:p>
        </p:txBody>
      </p:sp>
      <p:sp>
        <p:nvSpPr>
          <p:cNvPr id="10" name="Rectangle 9">
            <a:extLst>
              <a:ext uri="{FF2B5EF4-FFF2-40B4-BE49-F238E27FC236}">
                <a16:creationId xmlns:a16="http://schemas.microsoft.com/office/drawing/2014/main" id="{2CDAD2F2-612F-CBD5-9095-33B23EE252DA}"/>
              </a:ext>
            </a:extLst>
          </p:cNvPr>
          <p:cNvSpPr/>
          <p:nvPr/>
        </p:nvSpPr>
        <p:spPr>
          <a:xfrm>
            <a:off x="212651" y="12003"/>
            <a:ext cx="180754" cy="387984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1" name="Rectangle 10">
            <a:extLst>
              <a:ext uri="{FF2B5EF4-FFF2-40B4-BE49-F238E27FC236}">
                <a16:creationId xmlns:a16="http://schemas.microsoft.com/office/drawing/2014/main" id="{21421832-08A5-316D-27D1-46E383CDA574}"/>
              </a:ext>
            </a:extLst>
          </p:cNvPr>
          <p:cNvSpPr/>
          <p:nvPr/>
        </p:nvSpPr>
        <p:spPr>
          <a:xfrm>
            <a:off x="11380382" y="405074"/>
            <a:ext cx="180754" cy="3879848"/>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2026777623"/>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482" name="Picture 2" descr="پرو جیم | معرفی قهرمانان پرورش اندام : رونی کلمن">
            <a:extLst>
              <a:ext uri="{FF2B5EF4-FFF2-40B4-BE49-F238E27FC236}">
                <a16:creationId xmlns:a16="http://schemas.microsoft.com/office/drawing/2014/main" id="{ECA13B0C-BD19-A500-E54A-DAC2EA2E21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954" y="56224"/>
            <a:ext cx="12092046" cy="680177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3415995-79B1-C03F-C546-3B32E97DEAD4}"/>
              </a:ext>
            </a:extLst>
          </p:cNvPr>
          <p:cNvSpPr txBox="1"/>
          <p:nvPr/>
        </p:nvSpPr>
        <p:spPr>
          <a:xfrm>
            <a:off x="7750761" y="1911617"/>
            <a:ext cx="4341285"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rgbClr val="FFC000"/>
                </a:solidFill>
              </a:rPr>
              <a:t>چند تن از قهرمانان مستر المپیا</a:t>
            </a:r>
          </a:p>
        </p:txBody>
      </p:sp>
      <p:sp>
        <p:nvSpPr>
          <p:cNvPr id="5" name="TextBox 4">
            <a:extLst>
              <a:ext uri="{FF2B5EF4-FFF2-40B4-BE49-F238E27FC236}">
                <a16:creationId xmlns:a16="http://schemas.microsoft.com/office/drawing/2014/main" id="{C9960F5A-378B-49F8-814F-EEAF5D967E22}"/>
              </a:ext>
            </a:extLst>
          </p:cNvPr>
          <p:cNvSpPr txBox="1"/>
          <p:nvPr/>
        </p:nvSpPr>
        <p:spPr>
          <a:xfrm>
            <a:off x="244549" y="2517932"/>
            <a:ext cx="11750806" cy="1685077"/>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solidFill>
                  <a:schemeClr val="bg1"/>
                </a:solidFill>
              </a:rPr>
              <a:t>مسابقات مستر المپیا از سال ۱۹۶۵ تا به امروز قهرمانان متعددی را به خود دیده است، اما تنها تعداد محدودی از بدنسازان توانسته‌اند چندین بار این عنوان معتبر را کسب کنند. در زیر به برخی از مهم‌ترین و مشهورترین قهرمانان مستر المپیا اشاره شده است:</a:t>
            </a:r>
          </a:p>
        </p:txBody>
      </p:sp>
      <p:sp>
        <p:nvSpPr>
          <p:cNvPr id="7" name="TextBox 6">
            <a:extLst>
              <a:ext uri="{FF2B5EF4-FFF2-40B4-BE49-F238E27FC236}">
                <a16:creationId xmlns:a16="http://schemas.microsoft.com/office/drawing/2014/main" id="{DAB44839-61B4-E643-3355-B7700FE83117}"/>
              </a:ext>
            </a:extLst>
          </p:cNvPr>
          <p:cNvSpPr txBox="1"/>
          <p:nvPr/>
        </p:nvSpPr>
        <p:spPr>
          <a:xfrm>
            <a:off x="10400357" y="4492309"/>
            <a:ext cx="1594998"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rgbClr val="FFC000"/>
                </a:solidFill>
              </a:rPr>
              <a:t>رونی کولمن</a:t>
            </a:r>
          </a:p>
        </p:txBody>
      </p:sp>
      <p:sp>
        <p:nvSpPr>
          <p:cNvPr id="9" name="TextBox 8">
            <a:extLst>
              <a:ext uri="{FF2B5EF4-FFF2-40B4-BE49-F238E27FC236}">
                <a16:creationId xmlns:a16="http://schemas.microsoft.com/office/drawing/2014/main" id="{6C33051A-40E2-55E0-4720-F314F2138081}"/>
              </a:ext>
            </a:extLst>
          </p:cNvPr>
          <p:cNvSpPr txBox="1"/>
          <p:nvPr/>
        </p:nvSpPr>
        <p:spPr>
          <a:xfrm>
            <a:off x="244550" y="4932708"/>
            <a:ext cx="11750806" cy="1685077"/>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solidFill>
                  <a:schemeClr val="bg1"/>
                </a:solidFill>
              </a:rPr>
              <a:t>تعداد قهرمانی: ۸ بار (۱۹۹۸ تا ۲۰۰۵)</a:t>
            </a:r>
          </a:p>
          <a:p>
            <a:r>
              <a:rPr lang="fa-IR" dirty="0">
                <a:solidFill>
                  <a:schemeClr val="bg1"/>
                </a:solidFill>
              </a:rPr>
              <a:t>رونی کولمن یکی از پرافتخارترین بدنسازان تاریخ است که با هشت قهرمانی پیاپی رکورددار مشترک بیشترین تعداد قهرمانی در مستر المپیا است. او به دلیل حجم عضلات عظیم و قدرت بدنی‌اش شناخته می‌شود.</a:t>
            </a:r>
          </a:p>
        </p:txBody>
      </p:sp>
    </p:spTree>
    <p:extLst>
      <p:ext uri="{BB962C8B-B14F-4D97-AF65-F5344CB8AC3E}">
        <p14:creationId xmlns:p14="http://schemas.microsoft.com/office/powerpoint/2010/main" val="32951210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34E650E-AFF3-1579-5F80-07EAB4950095}"/>
              </a:ext>
            </a:extLst>
          </p:cNvPr>
          <p:cNvPicPr>
            <a:picLocks noChangeAspect="1"/>
          </p:cNvPicPr>
          <p:nvPr/>
        </p:nvPicPr>
        <p:blipFill>
          <a:blip r:embed="rId3"/>
          <a:srcRect l="1698" b="2420"/>
          <a:stretch/>
        </p:blipFill>
        <p:spPr>
          <a:xfrm>
            <a:off x="0" y="0"/>
            <a:ext cx="12192000" cy="6858000"/>
          </a:xfrm>
          <a:prstGeom prst="rect">
            <a:avLst/>
          </a:prstGeom>
        </p:spPr>
      </p:pic>
      <p:sp>
        <p:nvSpPr>
          <p:cNvPr id="12" name="Rectangle: Top Corners Rounded 11">
            <a:extLst>
              <a:ext uri="{FF2B5EF4-FFF2-40B4-BE49-F238E27FC236}">
                <a16:creationId xmlns:a16="http://schemas.microsoft.com/office/drawing/2014/main" id="{B2AD100E-8F8E-B99C-906A-DFF830D08D6E}"/>
              </a:ext>
            </a:extLst>
          </p:cNvPr>
          <p:cNvSpPr/>
          <p:nvPr/>
        </p:nvSpPr>
        <p:spPr>
          <a:xfrm rot="5400000" flipH="1">
            <a:off x="877186" y="1982971"/>
            <a:ext cx="3763926" cy="5518299"/>
          </a:xfrm>
          <a:prstGeom prst="round2SameRect">
            <a:avLst>
              <a:gd name="adj1" fmla="val 15520"/>
              <a:gd name="adj2" fmla="val 0"/>
            </a:avLst>
          </a:prstGeom>
          <a:solidFill>
            <a:schemeClr val="bg1">
              <a:lumMod val="85000"/>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7" name="TextBox 6">
            <a:extLst>
              <a:ext uri="{FF2B5EF4-FFF2-40B4-BE49-F238E27FC236}">
                <a16:creationId xmlns:a16="http://schemas.microsoft.com/office/drawing/2014/main" id="{9731EB80-8D06-D673-97E8-82197D1A386A}"/>
              </a:ext>
            </a:extLst>
          </p:cNvPr>
          <p:cNvSpPr txBox="1"/>
          <p:nvPr/>
        </p:nvSpPr>
        <p:spPr>
          <a:xfrm>
            <a:off x="170125" y="3648860"/>
            <a:ext cx="5178284" cy="2793072"/>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solidFill>
                  <a:schemeClr val="tx1"/>
                </a:solidFill>
              </a:rPr>
              <a:t>هادی چوپان، بدنساز حرفه‌ای ایرانی، یکی از موفق‌ترین و برجسته‌ترین چهره‌های بین‌المللی در دنیای بدنسازی است. او با عملکردهای برجسته‌اش در مسابقات مستر المپیا به شهرت جهانی دست یافته و نام خود را به عنوان یکی از بهترین بدنسازان حرفه‌ای جهان ثبت کرده است.</a:t>
            </a:r>
          </a:p>
        </p:txBody>
      </p:sp>
      <p:sp>
        <p:nvSpPr>
          <p:cNvPr id="5" name="TextBox 4">
            <a:extLst>
              <a:ext uri="{FF2B5EF4-FFF2-40B4-BE49-F238E27FC236}">
                <a16:creationId xmlns:a16="http://schemas.microsoft.com/office/drawing/2014/main" id="{9667ED89-EA2D-F032-FA68-D7E8647E8A3B}"/>
              </a:ext>
            </a:extLst>
          </p:cNvPr>
          <p:cNvSpPr txBox="1"/>
          <p:nvPr/>
        </p:nvSpPr>
        <p:spPr>
          <a:xfrm>
            <a:off x="329614" y="3187195"/>
            <a:ext cx="469627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هادی چوپان و مسابقات مستر المپیا</a:t>
            </a:r>
          </a:p>
        </p:txBody>
      </p:sp>
    </p:spTree>
    <p:extLst>
      <p:ext uri="{BB962C8B-B14F-4D97-AF65-F5344CB8AC3E}">
        <p14:creationId xmlns:p14="http://schemas.microsoft.com/office/powerpoint/2010/main" val="29025653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0114302-3CCF-8829-0065-8BF7690E8883}"/>
              </a:ext>
            </a:extLst>
          </p:cNvPr>
          <p:cNvPicPr>
            <a:picLocks noChangeAspect="1"/>
          </p:cNvPicPr>
          <p:nvPr/>
        </p:nvPicPr>
        <p:blipFill>
          <a:blip r:embed="rId2"/>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288E8957-513E-DF84-5BA3-D5522ED9B502}"/>
              </a:ext>
            </a:extLst>
          </p:cNvPr>
          <p:cNvSpPr txBox="1"/>
          <p:nvPr/>
        </p:nvSpPr>
        <p:spPr>
          <a:xfrm>
            <a:off x="8126820" y="373771"/>
            <a:ext cx="3909237"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لی هنی</a:t>
            </a:r>
          </a:p>
        </p:txBody>
      </p:sp>
      <p:sp>
        <p:nvSpPr>
          <p:cNvPr id="5" name="TextBox 4">
            <a:extLst>
              <a:ext uri="{FF2B5EF4-FFF2-40B4-BE49-F238E27FC236}">
                <a16:creationId xmlns:a16="http://schemas.microsoft.com/office/drawing/2014/main" id="{B50BA290-7124-ED4C-ADF9-47AFDC833AD4}"/>
              </a:ext>
            </a:extLst>
          </p:cNvPr>
          <p:cNvSpPr txBox="1"/>
          <p:nvPr/>
        </p:nvSpPr>
        <p:spPr>
          <a:xfrm>
            <a:off x="223285" y="835436"/>
            <a:ext cx="11812772" cy="1685077"/>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t>تعداد قهرمانی: ۸ بار (۱۹۸۴ تا ۱۹۹۱)</a:t>
            </a:r>
          </a:p>
          <a:p>
            <a:r>
              <a:rPr lang="fa-IR" dirty="0"/>
              <a:t>لی هنی نیز با هشت قهرمانی متوالی یکی از برترین بدنسازان تاریخ مستر المپیا است. او با فیزیک متقارن و قدرتمند خود استانداردهای جدیدی در این ورزش ایجاد کرد.</a:t>
            </a:r>
          </a:p>
        </p:txBody>
      </p:sp>
      <p:sp>
        <p:nvSpPr>
          <p:cNvPr id="6" name="Rectangle 5">
            <a:extLst>
              <a:ext uri="{FF2B5EF4-FFF2-40B4-BE49-F238E27FC236}">
                <a16:creationId xmlns:a16="http://schemas.microsoft.com/office/drawing/2014/main" id="{ED4237E7-AADF-D038-85F7-099A8D870048}"/>
              </a:ext>
            </a:extLst>
          </p:cNvPr>
          <p:cNvSpPr/>
          <p:nvPr/>
        </p:nvSpPr>
        <p:spPr>
          <a:xfrm>
            <a:off x="12036057" y="417718"/>
            <a:ext cx="45719" cy="210279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9" name="Picture 8">
            <a:extLst>
              <a:ext uri="{FF2B5EF4-FFF2-40B4-BE49-F238E27FC236}">
                <a16:creationId xmlns:a16="http://schemas.microsoft.com/office/drawing/2014/main" id="{FDDE24F3-196B-4C81-9191-CF5FCC490743}"/>
              </a:ext>
            </a:extLst>
          </p:cNvPr>
          <p:cNvPicPr>
            <a:picLocks noChangeAspect="1"/>
          </p:cNvPicPr>
          <p:nvPr/>
        </p:nvPicPr>
        <p:blipFill>
          <a:blip r:embed="rId3"/>
          <a:srcRect/>
          <a:stretch/>
        </p:blipFill>
        <p:spPr>
          <a:xfrm flipH="1">
            <a:off x="3026575" y="2626838"/>
            <a:ext cx="7445328" cy="412483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34905197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EC8CB69-DF0B-7693-B0E5-082986D1C513}"/>
              </a:ext>
            </a:extLst>
          </p:cNvPr>
          <p:cNvSpPr/>
          <p:nvPr/>
        </p:nvSpPr>
        <p:spPr>
          <a:xfrm>
            <a:off x="7187609" y="452675"/>
            <a:ext cx="5004391" cy="65921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BD6D62CF-26AC-3203-F0F6-EEBBD1332CC1}"/>
              </a:ext>
            </a:extLst>
          </p:cNvPr>
          <p:cNvSpPr txBox="1"/>
          <p:nvPr/>
        </p:nvSpPr>
        <p:spPr>
          <a:xfrm>
            <a:off x="7488178" y="551451"/>
            <a:ext cx="4403251"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فیلیپ هیث</a:t>
            </a:r>
            <a:endParaRPr lang="en-US" dirty="0">
              <a:solidFill>
                <a:schemeClr val="bg1"/>
              </a:solidFill>
            </a:endParaRPr>
          </a:p>
        </p:txBody>
      </p:sp>
      <p:sp>
        <p:nvSpPr>
          <p:cNvPr id="5" name="TextBox 4">
            <a:extLst>
              <a:ext uri="{FF2B5EF4-FFF2-40B4-BE49-F238E27FC236}">
                <a16:creationId xmlns:a16="http://schemas.microsoft.com/office/drawing/2014/main" id="{62D31DB9-CC6A-6D3E-271C-35F31ECB55A3}"/>
              </a:ext>
            </a:extLst>
          </p:cNvPr>
          <p:cNvSpPr txBox="1"/>
          <p:nvPr/>
        </p:nvSpPr>
        <p:spPr>
          <a:xfrm>
            <a:off x="205563" y="4921950"/>
            <a:ext cx="11780874" cy="1685077"/>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t>تعداد قهرمانی: ۷ بار (۲۰۱۱ تا ۲۰۱۷)</a:t>
            </a:r>
          </a:p>
          <a:p>
            <a:r>
              <a:rPr lang="fa-IR" dirty="0"/>
              <a:t>فیلیپ هیث که به "هدیه" مشهور است، هفت قهرمانی پیاپی را در دهه ۲۰۱۰ به دست آورد. او به دلیل تقارن عضلانی فوق‌العاده و وضوح بالای عضلات خود شهرت دارد.</a:t>
            </a:r>
          </a:p>
        </p:txBody>
      </p:sp>
      <p:pic>
        <p:nvPicPr>
          <p:cNvPr id="6" name="Picture 5">
            <a:extLst>
              <a:ext uri="{FF2B5EF4-FFF2-40B4-BE49-F238E27FC236}">
                <a16:creationId xmlns:a16="http://schemas.microsoft.com/office/drawing/2014/main" id="{C4AD4AE2-A49E-5B79-7955-BA32F2D108E3}"/>
              </a:ext>
            </a:extLst>
          </p:cNvPr>
          <p:cNvPicPr>
            <a:picLocks noChangeAspect="1"/>
          </p:cNvPicPr>
          <p:nvPr/>
        </p:nvPicPr>
        <p:blipFill>
          <a:blip r:embed="rId2"/>
          <a:stretch>
            <a:fillRect/>
          </a:stretch>
        </p:blipFill>
        <p:spPr>
          <a:xfrm>
            <a:off x="0" y="0"/>
            <a:ext cx="7671390" cy="5114260"/>
          </a:xfrm>
          <a:prstGeom prst="rect">
            <a:avLst/>
          </a:prstGeom>
        </p:spPr>
      </p:pic>
      <p:sp>
        <p:nvSpPr>
          <p:cNvPr id="8" name="Rectangle 7">
            <a:extLst>
              <a:ext uri="{FF2B5EF4-FFF2-40B4-BE49-F238E27FC236}">
                <a16:creationId xmlns:a16="http://schemas.microsoft.com/office/drawing/2014/main" id="{CEE2A384-F445-7913-FF84-762E3ECEFACE}"/>
              </a:ext>
            </a:extLst>
          </p:cNvPr>
          <p:cNvSpPr/>
          <p:nvPr/>
        </p:nvSpPr>
        <p:spPr>
          <a:xfrm>
            <a:off x="0" y="6220047"/>
            <a:ext cx="5004391" cy="47748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22530" name="Picture 2" descr="برنامه تمرینی فیل هیث و راز موفقیت او - مجله ورزشی فیتامین">
            <a:extLst>
              <a:ext uri="{FF2B5EF4-FFF2-40B4-BE49-F238E27FC236}">
                <a16:creationId xmlns:a16="http://schemas.microsoft.com/office/drawing/2014/main" id="{5DCD67EB-4525-6511-1C59-350F56D328A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598" r="15080"/>
          <a:stretch/>
        </p:blipFill>
        <p:spPr bwMode="auto">
          <a:xfrm flipH="1">
            <a:off x="8601586" y="1210670"/>
            <a:ext cx="3590414" cy="364504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2B24F989-0D47-9B63-8691-596A96A6B318}"/>
              </a:ext>
            </a:extLst>
          </p:cNvPr>
          <p:cNvSpPr/>
          <p:nvPr/>
        </p:nvSpPr>
        <p:spPr>
          <a:xfrm>
            <a:off x="5004390" y="6607027"/>
            <a:ext cx="7187609" cy="250973"/>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2896931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7FF5FB-5279-74FF-5050-449CE5ABDDFB}"/>
              </a:ext>
            </a:extLst>
          </p:cNvPr>
          <p:cNvSpPr txBox="1"/>
          <p:nvPr/>
        </p:nvSpPr>
        <p:spPr>
          <a:xfrm>
            <a:off x="8121272" y="355142"/>
            <a:ext cx="1840805"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سخن پایانی</a:t>
            </a:r>
          </a:p>
        </p:txBody>
      </p:sp>
      <p:sp>
        <p:nvSpPr>
          <p:cNvPr id="5" name="TextBox 4">
            <a:extLst>
              <a:ext uri="{FF2B5EF4-FFF2-40B4-BE49-F238E27FC236}">
                <a16:creationId xmlns:a16="http://schemas.microsoft.com/office/drawing/2014/main" id="{4088458C-DCCD-A842-46F9-DB13325359F2}"/>
              </a:ext>
            </a:extLst>
          </p:cNvPr>
          <p:cNvSpPr txBox="1"/>
          <p:nvPr/>
        </p:nvSpPr>
        <p:spPr>
          <a:xfrm>
            <a:off x="6170431" y="1012917"/>
            <a:ext cx="5912617" cy="5563061"/>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t>در پایان، مسابقات مستر المپیا نمادی از نهایت تلاش، تعهد و استقامت در دنیای بدنسازی است. این رقابت‌ها نه تنها عرصه‌ای برای نمایش بهترین‌های این ورزش، بلکه الهام‌بخش میلیون‌ها نفر در سراسر جهان است که با انگیزه و تلاش به دنبال بهبود و تقویت جسم و ذهن خود هستند. قهرمانان مستر المپیا با پشتکار بی‌نظیر خود نشان می‌دهند که دستیابی به اهداف بزرگ تنها با تمرینات سخت، نظم و ایمان به توانایی‌های خود ممکن است. مستر المپیا همچنان به عنوان اوج افتخار در دنیای بدنسازی، راه را برای نسل‌های آینده ورزشکاران باز نگه می‌دارد و افق‌های جدیدی از موفقیت را به نمایش می‌گذارد.</a:t>
            </a:r>
          </a:p>
        </p:txBody>
      </p:sp>
      <p:sp>
        <p:nvSpPr>
          <p:cNvPr id="6" name="Rectangle 5">
            <a:extLst>
              <a:ext uri="{FF2B5EF4-FFF2-40B4-BE49-F238E27FC236}">
                <a16:creationId xmlns:a16="http://schemas.microsoft.com/office/drawing/2014/main" id="{6A4823EA-51E4-4D69-DF59-0A9092D5141B}"/>
              </a:ext>
            </a:extLst>
          </p:cNvPr>
          <p:cNvSpPr/>
          <p:nvPr/>
        </p:nvSpPr>
        <p:spPr>
          <a:xfrm>
            <a:off x="5847908" y="63795"/>
            <a:ext cx="279991" cy="6730409"/>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7" name="Picture 6">
            <a:extLst>
              <a:ext uri="{FF2B5EF4-FFF2-40B4-BE49-F238E27FC236}">
                <a16:creationId xmlns:a16="http://schemas.microsoft.com/office/drawing/2014/main" id="{D2B1480C-CB98-DA1C-8316-E787C1E7EABF}"/>
              </a:ext>
            </a:extLst>
          </p:cNvPr>
          <p:cNvPicPr>
            <a:picLocks noChangeAspect="1"/>
          </p:cNvPicPr>
          <p:nvPr/>
        </p:nvPicPr>
        <p:blipFill>
          <a:blip r:embed="rId3"/>
          <a:srcRect l="11468" r="11174"/>
          <a:stretch/>
        </p:blipFill>
        <p:spPr>
          <a:xfrm>
            <a:off x="42532" y="0"/>
            <a:ext cx="5741578" cy="6858002"/>
          </a:xfrm>
          <a:prstGeom prst="rect">
            <a:avLst/>
          </a:prstGeom>
        </p:spPr>
      </p:pic>
      <p:sp>
        <p:nvSpPr>
          <p:cNvPr id="8" name="Rectangle 7">
            <a:extLst>
              <a:ext uri="{FF2B5EF4-FFF2-40B4-BE49-F238E27FC236}">
                <a16:creationId xmlns:a16="http://schemas.microsoft.com/office/drawing/2014/main" id="{8479CE39-A28D-65ED-D13B-9148C0DAB829}"/>
              </a:ext>
            </a:extLst>
          </p:cNvPr>
          <p:cNvSpPr/>
          <p:nvPr/>
        </p:nvSpPr>
        <p:spPr>
          <a:xfrm>
            <a:off x="8409041" y="882964"/>
            <a:ext cx="1435395" cy="6379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27928619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F9C62C9-79B5-E61F-7429-E6DA682529EC}"/>
              </a:ext>
            </a:extLst>
          </p:cNvPr>
          <p:cNvSpPr/>
          <p:nvPr/>
        </p:nvSpPr>
        <p:spPr>
          <a:xfrm>
            <a:off x="10926726" y="433831"/>
            <a:ext cx="1265274" cy="47748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1D27E9A0-A876-28A3-4614-7569B0372092}"/>
              </a:ext>
            </a:extLst>
          </p:cNvPr>
          <p:cNvSpPr txBox="1"/>
          <p:nvPr/>
        </p:nvSpPr>
        <p:spPr>
          <a:xfrm>
            <a:off x="276561" y="1835063"/>
            <a:ext cx="2743201" cy="577081"/>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pPr rtl="0"/>
            <a:r>
              <a:rPr lang="en-US" dirty="0">
                <a:solidFill>
                  <a:schemeClr val="tx1"/>
                </a:solidFill>
                <a:hlinkClick r:id="rId2">
                  <a:extLst>
                    <a:ext uri="{A12FA001-AC4F-418D-AE19-62706E023703}">
                      <ahyp:hlinkClr xmlns:ahyp="http://schemas.microsoft.com/office/drawing/2018/hyperlinkcolor" val="tx"/>
                    </a:ext>
                  </a:extLst>
                </a:hlinkClick>
              </a:rPr>
              <a:t>https://novinfitness.com</a:t>
            </a:r>
            <a:endParaRPr lang="en-US" dirty="0">
              <a:solidFill>
                <a:schemeClr val="tx1"/>
              </a:solidFill>
            </a:endParaRPr>
          </a:p>
        </p:txBody>
      </p:sp>
      <p:sp>
        <p:nvSpPr>
          <p:cNvPr id="4" name="TextBox 3">
            <a:extLst>
              <a:ext uri="{FF2B5EF4-FFF2-40B4-BE49-F238E27FC236}">
                <a16:creationId xmlns:a16="http://schemas.microsoft.com/office/drawing/2014/main" id="{A8DE860C-06D5-875A-7F57-3CED1509EB18}"/>
              </a:ext>
            </a:extLst>
          </p:cNvPr>
          <p:cNvSpPr txBox="1"/>
          <p:nvPr/>
        </p:nvSpPr>
        <p:spPr>
          <a:xfrm>
            <a:off x="10706986" y="449651"/>
            <a:ext cx="1265274"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منابع</a:t>
            </a:r>
          </a:p>
        </p:txBody>
      </p:sp>
    </p:spTree>
    <p:extLst>
      <p:ext uri="{BB962C8B-B14F-4D97-AF65-F5344CB8AC3E}">
        <p14:creationId xmlns:p14="http://schemas.microsoft.com/office/powerpoint/2010/main" val="2422867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039F01F-76DB-8C8F-8B51-94BDF373A9EB}"/>
              </a:ext>
            </a:extLst>
          </p:cNvPr>
          <p:cNvSpPr txBox="1"/>
          <p:nvPr/>
        </p:nvSpPr>
        <p:spPr>
          <a:xfrm>
            <a:off x="368708" y="4884751"/>
            <a:ext cx="11592233" cy="1685077"/>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t>بدنسازانی که در این رقابت شرکت می‌کنند، با نمایش بهترین فرم بدنی خود در برابر داوران و طرفداران، تلاش می‌کنند تا عنوان معتبر مستر المپیا را به دست آورند. این مسابقات نه تنها جایگاه قهرمانان را تثبیت می‌کند، بلکه الهام‌بخش میلیون‌ها علاقه‌مند به ورزش بدنسازی در سراسر جهان است.</a:t>
            </a:r>
          </a:p>
        </p:txBody>
      </p:sp>
      <p:sp>
        <p:nvSpPr>
          <p:cNvPr id="5" name="Freeform: Shape 4">
            <a:extLst>
              <a:ext uri="{FF2B5EF4-FFF2-40B4-BE49-F238E27FC236}">
                <a16:creationId xmlns:a16="http://schemas.microsoft.com/office/drawing/2014/main" id="{E4FFF55B-4A13-B5DD-2210-D766A033A940}"/>
              </a:ext>
            </a:extLst>
          </p:cNvPr>
          <p:cNvSpPr/>
          <p:nvPr/>
        </p:nvSpPr>
        <p:spPr>
          <a:xfrm>
            <a:off x="245806" y="4758813"/>
            <a:ext cx="11838039" cy="1936955"/>
          </a:xfrm>
          <a:custGeom>
            <a:avLst/>
            <a:gdLst>
              <a:gd name="connsiteX0" fmla="*/ 267933 w 11661058"/>
              <a:gd name="connsiteY0" fmla="*/ 88491 h 1366684"/>
              <a:gd name="connsiteX1" fmla="*/ 68826 w 11661058"/>
              <a:gd name="connsiteY1" fmla="*/ 287598 h 1366684"/>
              <a:gd name="connsiteX2" fmla="*/ 68826 w 11661058"/>
              <a:gd name="connsiteY2" fmla="*/ 1084002 h 1366684"/>
              <a:gd name="connsiteX3" fmla="*/ 267933 w 11661058"/>
              <a:gd name="connsiteY3" fmla="*/ 1283109 h 1366684"/>
              <a:gd name="connsiteX4" fmla="*/ 11373461 w 11661058"/>
              <a:gd name="connsiteY4" fmla="*/ 1283109 h 1366684"/>
              <a:gd name="connsiteX5" fmla="*/ 11572568 w 11661058"/>
              <a:gd name="connsiteY5" fmla="*/ 1084002 h 1366684"/>
              <a:gd name="connsiteX6" fmla="*/ 11572568 w 11661058"/>
              <a:gd name="connsiteY6" fmla="*/ 287598 h 1366684"/>
              <a:gd name="connsiteX7" fmla="*/ 11373461 w 11661058"/>
              <a:gd name="connsiteY7" fmla="*/ 88491 h 1366684"/>
              <a:gd name="connsiteX8" fmla="*/ 227785 w 11661058"/>
              <a:gd name="connsiteY8" fmla="*/ 0 h 1366684"/>
              <a:gd name="connsiteX9" fmla="*/ 11433273 w 11661058"/>
              <a:gd name="connsiteY9" fmla="*/ 0 h 1366684"/>
              <a:gd name="connsiteX10" fmla="*/ 11661058 w 11661058"/>
              <a:gd name="connsiteY10" fmla="*/ 227785 h 1366684"/>
              <a:gd name="connsiteX11" fmla="*/ 11661058 w 11661058"/>
              <a:gd name="connsiteY11" fmla="*/ 1138899 h 1366684"/>
              <a:gd name="connsiteX12" fmla="*/ 11433273 w 11661058"/>
              <a:gd name="connsiteY12" fmla="*/ 1366684 h 1366684"/>
              <a:gd name="connsiteX13" fmla="*/ 227785 w 11661058"/>
              <a:gd name="connsiteY13" fmla="*/ 1366684 h 1366684"/>
              <a:gd name="connsiteX14" fmla="*/ 0 w 11661058"/>
              <a:gd name="connsiteY14" fmla="*/ 1138899 h 1366684"/>
              <a:gd name="connsiteX15" fmla="*/ 0 w 11661058"/>
              <a:gd name="connsiteY15" fmla="*/ 227785 h 1366684"/>
              <a:gd name="connsiteX16" fmla="*/ 227785 w 11661058"/>
              <a:gd name="connsiteY16" fmla="*/ 0 h 136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661058" h="1366684">
                <a:moveTo>
                  <a:pt x="267933" y="88491"/>
                </a:moveTo>
                <a:cubicBezTo>
                  <a:pt x="157969" y="88491"/>
                  <a:pt x="68826" y="177634"/>
                  <a:pt x="68826" y="287598"/>
                </a:cubicBezTo>
                <a:lnTo>
                  <a:pt x="68826" y="1084002"/>
                </a:lnTo>
                <a:cubicBezTo>
                  <a:pt x="68826" y="1193966"/>
                  <a:pt x="157969" y="1283109"/>
                  <a:pt x="267933" y="1283109"/>
                </a:cubicBezTo>
                <a:lnTo>
                  <a:pt x="11373461" y="1283109"/>
                </a:lnTo>
                <a:cubicBezTo>
                  <a:pt x="11483425" y="1283109"/>
                  <a:pt x="11572568" y="1193966"/>
                  <a:pt x="11572568" y="1084002"/>
                </a:cubicBezTo>
                <a:lnTo>
                  <a:pt x="11572568" y="287598"/>
                </a:lnTo>
                <a:cubicBezTo>
                  <a:pt x="11572568" y="177634"/>
                  <a:pt x="11483425" y="88491"/>
                  <a:pt x="11373461" y="88491"/>
                </a:cubicBezTo>
                <a:close/>
                <a:moveTo>
                  <a:pt x="227785" y="0"/>
                </a:moveTo>
                <a:lnTo>
                  <a:pt x="11433273" y="0"/>
                </a:lnTo>
                <a:cubicBezTo>
                  <a:pt x="11559075" y="0"/>
                  <a:pt x="11661058" y="101983"/>
                  <a:pt x="11661058" y="227785"/>
                </a:cubicBezTo>
                <a:lnTo>
                  <a:pt x="11661058" y="1138899"/>
                </a:lnTo>
                <a:cubicBezTo>
                  <a:pt x="11661058" y="1264701"/>
                  <a:pt x="11559075" y="1366684"/>
                  <a:pt x="11433273" y="1366684"/>
                </a:cubicBezTo>
                <a:lnTo>
                  <a:pt x="227785" y="1366684"/>
                </a:lnTo>
                <a:cubicBezTo>
                  <a:pt x="101983" y="1366684"/>
                  <a:pt x="0" y="1264701"/>
                  <a:pt x="0" y="1138899"/>
                </a:cubicBezTo>
                <a:lnTo>
                  <a:pt x="0" y="227785"/>
                </a:lnTo>
                <a:cubicBezTo>
                  <a:pt x="0" y="101983"/>
                  <a:pt x="101983" y="0"/>
                  <a:pt x="227785" y="0"/>
                </a:cubicBezTo>
                <a:close/>
              </a:path>
            </a:pathLst>
          </a:cu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pic>
        <p:nvPicPr>
          <p:cNvPr id="2050" name="Picture 2" descr="انواع مسابقات بدنسازی | NPC، IFBB و غیره... - مجله پارسی پودر">
            <a:extLst>
              <a:ext uri="{FF2B5EF4-FFF2-40B4-BE49-F238E27FC236}">
                <a16:creationId xmlns:a16="http://schemas.microsoft.com/office/drawing/2014/main" id="{FF484B94-56A8-9253-0A7A-D479A3B2801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308"/>
          <a:stretch/>
        </p:blipFill>
        <p:spPr bwMode="auto">
          <a:xfrm>
            <a:off x="1946787" y="0"/>
            <a:ext cx="8298426" cy="4117544"/>
          </a:xfrm>
          <a:prstGeom prst="rect">
            <a:avLst/>
          </a:prstGeom>
          <a:noFill/>
          <a:extLst>
            <a:ext uri="{909E8E84-426E-40DD-AFC4-6F175D3DCCD1}">
              <a14:hiddenFill xmlns:a14="http://schemas.microsoft.com/office/drawing/2010/main">
                <a:solidFill>
                  <a:srgbClr val="FFFFFF"/>
                </a:solidFill>
              </a14:hiddenFill>
            </a:ext>
          </a:extLst>
        </p:spPr>
      </p:pic>
      <p:sp>
        <p:nvSpPr>
          <p:cNvPr id="6" name="Isosceles Triangle 5">
            <a:extLst>
              <a:ext uri="{FF2B5EF4-FFF2-40B4-BE49-F238E27FC236}">
                <a16:creationId xmlns:a16="http://schemas.microsoft.com/office/drawing/2014/main" id="{B1D71D3D-79C5-F368-3EA2-7FD0D01BD950}"/>
              </a:ext>
            </a:extLst>
          </p:cNvPr>
          <p:cNvSpPr/>
          <p:nvPr/>
        </p:nvSpPr>
        <p:spPr>
          <a:xfrm flipV="1">
            <a:off x="10245213" y="-11741"/>
            <a:ext cx="1946787" cy="1632155"/>
          </a:xfrm>
          <a:prstGeom prst="triangle">
            <a:avLst>
              <a:gd name="adj" fmla="val 10000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Isosceles Triangle 6">
            <a:extLst>
              <a:ext uri="{FF2B5EF4-FFF2-40B4-BE49-F238E27FC236}">
                <a16:creationId xmlns:a16="http://schemas.microsoft.com/office/drawing/2014/main" id="{9D95369A-2353-9EB7-0855-B6351318A9FD}"/>
              </a:ext>
            </a:extLst>
          </p:cNvPr>
          <p:cNvSpPr/>
          <p:nvPr/>
        </p:nvSpPr>
        <p:spPr>
          <a:xfrm flipH="1" flipV="1">
            <a:off x="-1" y="-11741"/>
            <a:ext cx="1946787" cy="1712722"/>
          </a:xfrm>
          <a:prstGeom prst="triangle">
            <a:avLst>
              <a:gd name="adj" fmla="val 10000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a:extLst>
              <a:ext uri="{FF2B5EF4-FFF2-40B4-BE49-F238E27FC236}">
                <a16:creationId xmlns:a16="http://schemas.microsoft.com/office/drawing/2014/main" id="{149C83E5-146B-5D81-DA84-41FB2CCBC4B4}"/>
              </a:ext>
            </a:extLst>
          </p:cNvPr>
          <p:cNvSpPr txBox="1"/>
          <p:nvPr/>
        </p:nvSpPr>
        <p:spPr>
          <a:xfrm>
            <a:off x="7988708" y="4207346"/>
            <a:ext cx="3972233"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مسابقات مستر المپیا چیست؟</a:t>
            </a:r>
          </a:p>
        </p:txBody>
      </p:sp>
    </p:spTree>
    <p:extLst>
      <p:ext uri="{BB962C8B-B14F-4D97-AF65-F5344CB8AC3E}">
        <p14:creationId xmlns:p14="http://schemas.microsoft.com/office/powerpoint/2010/main" val="16765547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id="{D74ED096-159D-C20A-502A-5E11B0805E0E}"/>
              </a:ext>
            </a:extLst>
          </p:cNvPr>
          <p:cNvSpPr/>
          <p:nvPr/>
        </p:nvSpPr>
        <p:spPr>
          <a:xfrm>
            <a:off x="1236921" y="2376377"/>
            <a:ext cx="10058400" cy="2105246"/>
          </a:xfrm>
          <a:prstGeom prst="round2DiagRect">
            <a:avLst>
              <a:gd name="adj1" fmla="val 20202"/>
              <a:gd name="adj2" fmla="val 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64A2B4A4-75D6-C396-4863-64548B25939E}"/>
              </a:ext>
            </a:extLst>
          </p:cNvPr>
          <p:cNvSpPr txBox="1"/>
          <p:nvPr/>
        </p:nvSpPr>
        <p:spPr>
          <a:xfrm>
            <a:off x="2805223" y="2921168"/>
            <a:ext cx="6921795" cy="1015663"/>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2816048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E8DA42-F2E8-50D3-D41F-287CFFCC469C}"/>
              </a:ext>
            </a:extLst>
          </p:cNvPr>
          <p:cNvSpPr txBox="1"/>
          <p:nvPr/>
        </p:nvSpPr>
        <p:spPr>
          <a:xfrm>
            <a:off x="491613" y="2540928"/>
            <a:ext cx="5604387" cy="2793072"/>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t>این مسابقات به عنوان یکی از بالاترین دستاوردهای بدنسازان حرفه‌ای شناخته می‌شود و قهرمانان آن به عنوان "مستر المپیا" عنوان می‌گیرند. برندگان این رقابت‌ها در تاریخ بدنسازی جاودانه می‌شوند و بسیاری از آنها به عنوان الگوهای ورزشی و فرهنگی در سراسر جهان شناخته می‌شوند.</a:t>
            </a:r>
          </a:p>
        </p:txBody>
      </p:sp>
      <p:sp>
        <p:nvSpPr>
          <p:cNvPr id="4" name="TextBox 3">
            <a:extLst>
              <a:ext uri="{FF2B5EF4-FFF2-40B4-BE49-F238E27FC236}">
                <a16:creationId xmlns:a16="http://schemas.microsoft.com/office/drawing/2014/main" id="{68D9FD1E-00A6-CDBB-5DF9-F65EF3CF0A5B}"/>
              </a:ext>
            </a:extLst>
          </p:cNvPr>
          <p:cNvSpPr txBox="1"/>
          <p:nvPr/>
        </p:nvSpPr>
        <p:spPr>
          <a:xfrm>
            <a:off x="2153911" y="2079263"/>
            <a:ext cx="3972233"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t>مسابقات مستر المپیا چیست؟</a:t>
            </a:r>
          </a:p>
        </p:txBody>
      </p:sp>
      <p:sp>
        <p:nvSpPr>
          <p:cNvPr id="5" name="Rectangle 4">
            <a:extLst>
              <a:ext uri="{FF2B5EF4-FFF2-40B4-BE49-F238E27FC236}">
                <a16:creationId xmlns:a16="http://schemas.microsoft.com/office/drawing/2014/main" id="{38BB4265-E71F-BB51-8F6E-9D2275DF71D0}"/>
              </a:ext>
            </a:extLst>
          </p:cNvPr>
          <p:cNvSpPr/>
          <p:nvPr/>
        </p:nvSpPr>
        <p:spPr>
          <a:xfrm>
            <a:off x="6169416" y="833284"/>
            <a:ext cx="68828" cy="5191432"/>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5528EAC1-E41F-EFE3-E8C2-BA925848B958}"/>
              </a:ext>
            </a:extLst>
          </p:cNvPr>
          <p:cNvPicPr>
            <a:picLocks noChangeAspect="1"/>
          </p:cNvPicPr>
          <p:nvPr/>
        </p:nvPicPr>
        <p:blipFill>
          <a:blip r:embed="rId2"/>
          <a:stretch>
            <a:fillRect/>
          </a:stretch>
        </p:blipFill>
        <p:spPr>
          <a:xfrm>
            <a:off x="6380488" y="1524000"/>
            <a:ext cx="5715000" cy="3810000"/>
          </a:xfrm>
          <a:prstGeom prst="rect">
            <a:avLst/>
          </a:prstGeom>
        </p:spPr>
      </p:pic>
      <p:sp>
        <p:nvSpPr>
          <p:cNvPr id="8" name="Flowchart: Manual Operation 7">
            <a:extLst>
              <a:ext uri="{FF2B5EF4-FFF2-40B4-BE49-F238E27FC236}">
                <a16:creationId xmlns:a16="http://schemas.microsoft.com/office/drawing/2014/main" id="{C823884A-0512-DAF6-1CC4-75005EBF20C3}"/>
              </a:ext>
            </a:extLst>
          </p:cNvPr>
          <p:cNvSpPr/>
          <p:nvPr/>
        </p:nvSpPr>
        <p:spPr>
          <a:xfrm>
            <a:off x="6752492" y="1"/>
            <a:ext cx="1728317" cy="1523999"/>
          </a:xfrm>
          <a:prstGeom prst="flowChartManualOperation">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Manual Operation 8">
            <a:extLst>
              <a:ext uri="{FF2B5EF4-FFF2-40B4-BE49-F238E27FC236}">
                <a16:creationId xmlns:a16="http://schemas.microsoft.com/office/drawing/2014/main" id="{09A1B174-C284-5FF1-DD6E-6097DDB70E58}"/>
              </a:ext>
            </a:extLst>
          </p:cNvPr>
          <p:cNvSpPr/>
          <p:nvPr/>
        </p:nvSpPr>
        <p:spPr>
          <a:xfrm flipV="1">
            <a:off x="9638043" y="5334000"/>
            <a:ext cx="1728317" cy="1524000"/>
          </a:xfrm>
          <a:prstGeom prst="flowChartManualOperation">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36895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مدت زمان تاثیر بدنسازی - پالس اسپرت">
            <a:extLst>
              <a:ext uri="{FF2B5EF4-FFF2-40B4-BE49-F238E27FC236}">
                <a16:creationId xmlns:a16="http://schemas.microsoft.com/office/drawing/2014/main" id="{571A2979-DE04-FC4B-47FD-BE17E07C46C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73"/>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Top Corners Rounded 6">
            <a:extLst>
              <a:ext uri="{FF2B5EF4-FFF2-40B4-BE49-F238E27FC236}">
                <a16:creationId xmlns:a16="http://schemas.microsoft.com/office/drawing/2014/main" id="{6B6613B3-CC7A-9BD7-E707-B64287775C90}"/>
              </a:ext>
            </a:extLst>
          </p:cNvPr>
          <p:cNvSpPr/>
          <p:nvPr/>
        </p:nvSpPr>
        <p:spPr>
          <a:xfrm flipV="1">
            <a:off x="7683548" y="-3"/>
            <a:ext cx="4410411" cy="5007935"/>
          </a:xfrm>
          <a:prstGeom prst="round2SameRect">
            <a:avLst>
              <a:gd name="adj1" fmla="val 12795"/>
              <a:gd name="adj2" fmla="val 0"/>
            </a:avLst>
          </a:prstGeom>
          <a:solidFill>
            <a:schemeClr val="bg2">
              <a:lumMod val="75000"/>
              <a:alpha val="4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DDD3194-8C44-A471-BF6B-E368E89B84FA}"/>
              </a:ext>
            </a:extLst>
          </p:cNvPr>
          <p:cNvSpPr txBox="1"/>
          <p:nvPr/>
        </p:nvSpPr>
        <p:spPr>
          <a:xfrm>
            <a:off x="8399166" y="154083"/>
            <a:ext cx="2979174"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dirty="0">
                <a:solidFill>
                  <a:schemeClr val="bg1"/>
                </a:solidFill>
              </a:rPr>
              <a:t>رشته های مستر المپیا</a:t>
            </a:r>
          </a:p>
        </p:txBody>
      </p:sp>
      <p:sp>
        <p:nvSpPr>
          <p:cNvPr id="5" name="TextBox 4">
            <a:extLst>
              <a:ext uri="{FF2B5EF4-FFF2-40B4-BE49-F238E27FC236}">
                <a16:creationId xmlns:a16="http://schemas.microsoft.com/office/drawing/2014/main" id="{19A6598C-F9FA-22DD-E139-4EA904D80DFD}"/>
              </a:ext>
            </a:extLst>
          </p:cNvPr>
          <p:cNvSpPr txBox="1"/>
          <p:nvPr/>
        </p:nvSpPr>
        <p:spPr>
          <a:xfrm>
            <a:off x="7931105" y="479524"/>
            <a:ext cx="3915296" cy="4455066"/>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dirty="0">
                <a:solidFill>
                  <a:schemeClr val="bg1"/>
                </a:solidFill>
              </a:rPr>
              <a:t>مسابقات مستر المپیا شامل چندین رشته و دسته‌بندی مختلف است که هر کدام معیارهای خاص خود را برای ارزیابی دارند. این دسته‌بندی‌ها به منظور ایجاد تنوع بیشتر در مسابقات و فراهم کردن فرصت برای ورزشکارانی با انواع مختلف فیزیک بدنی طراحی شده‌اند. در زیر به مهم‌ترین رشته‌های مستر المپیا اشاره می‌کنیم:</a:t>
            </a:r>
          </a:p>
        </p:txBody>
      </p:sp>
      <p:sp>
        <p:nvSpPr>
          <p:cNvPr id="6" name="Rectangle: Top Corners Rounded 5">
            <a:extLst>
              <a:ext uri="{FF2B5EF4-FFF2-40B4-BE49-F238E27FC236}">
                <a16:creationId xmlns:a16="http://schemas.microsoft.com/office/drawing/2014/main" id="{AF1AB7ED-FFE0-C2CE-E263-D429788AB41E}"/>
              </a:ext>
            </a:extLst>
          </p:cNvPr>
          <p:cNvSpPr/>
          <p:nvPr/>
        </p:nvSpPr>
        <p:spPr>
          <a:xfrm flipV="1">
            <a:off x="7596554" y="0"/>
            <a:ext cx="4410412" cy="5176054"/>
          </a:xfrm>
          <a:prstGeom prst="round2SameRect">
            <a:avLst>
              <a:gd name="adj1" fmla="val 15425"/>
              <a:gd name="adj2" fmla="val 0"/>
            </a:avLst>
          </a:prstGeom>
          <a:noFill/>
        </p:spPr>
        <p:txBody>
          <a:bodyPr wrap="square">
            <a:spAutoFit/>
          </a:bodyPr>
          <a:lstStyle/>
          <a:p>
            <a:pPr algn="just" rtl="1"/>
            <a:endParaRPr lang="fa-IR" sz="2400" b="1" dirty="0">
              <a:solidFill>
                <a:schemeClr val="tx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91340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870E89-402F-6918-F42E-32EF0530F335}"/>
              </a:ext>
            </a:extLst>
          </p:cNvPr>
          <p:cNvSpPr txBox="1"/>
          <p:nvPr/>
        </p:nvSpPr>
        <p:spPr>
          <a:xfrm>
            <a:off x="304800" y="437077"/>
            <a:ext cx="3549445"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ar-SA" dirty="0"/>
              <a:t>مستر المپیا (حرفه‌ای مردان)</a:t>
            </a:r>
          </a:p>
        </p:txBody>
      </p:sp>
      <p:sp>
        <p:nvSpPr>
          <p:cNvPr id="5" name="TextBox 4">
            <a:extLst>
              <a:ext uri="{FF2B5EF4-FFF2-40B4-BE49-F238E27FC236}">
                <a16:creationId xmlns:a16="http://schemas.microsoft.com/office/drawing/2014/main" id="{D51399EC-135F-3C71-38E0-B54AC380DD37}"/>
              </a:ext>
            </a:extLst>
          </p:cNvPr>
          <p:cNvSpPr txBox="1"/>
          <p:nvPr/>
        </p:nvSpPr>
        <p:spPr>
          <a:xfrm>
            <a:off x="304800" y="964696"/>
            <a:ext cx="8908026" cy="1131079"/>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dirty="0"/>
              <a:t>این رشته اصلی‌ترین و معتبرترین بخش مسابقات است که در آن بدنسازان حرفه‌ای مرد به رقابت می‌پردازند. ارزیابی بر اساس حجم عضلات، تقارن، کات عضلانی، و زیبایی فیزیک انجام می‌شود.</a:t>
            </a:r>
          </a:p>
        </p:txBody>
      </p:sp>
      <p:sp>
        <p:nvSpPr>
          <p:cNvPr id="9" name="TextBox 8">
            <a:extLst>
              <a:ext uri="{FF2B5EF4-FFF2-40B4-BE49-F238E27FC236}">
                <a16:creationId xmlns:a16="http://schemas.microsoft.com/office/drawing/2014/main" id="{5E9C531B-EFB5-EF3D-D1E5-C0FA301F9B74}"/>
              </a:ext>
            </a:extLst>
          </p:cNvPr>
          <p:cNvSpPr txBox="1"/>
          <p:nvPr/>
        </p:nvSpPr>
        <p:spPr>
          <a:xfrm>
            <a:off x="8819537" y="4887083"/>
            <a:ext cx="3215148"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ar-SA" dirty="0"/>
              <a:t>بادی‌ بیلدینگ ۲۱۲ پوندی</a:t>
            </a:r>
          </a:p>
        </p:txBody>
      </p:sp>
      <p:sp>
        <p:nvSpPr>
          <p:cNvPr id="11" name="TextBox 10">
            <a:extLst>
              <a:ext uri="{FF2B5EF4-FFF2-40B4-BE49-F238E27FC236}">
                <a16:creationId xmlns:a16="http://schemas.microsoft.com/office/drawing/2014/main" id="{3025808B-B500-82F4-01DB-139423E70347}"/>
              </a:ext>
            </a:extLst>
          </p:cNvPr>
          <p:cNvSpPr txBox="1"/>
          <p:nvPr/>
        </p:nvSpPr>
        <p:spPr>
          <a:xfrm>
            <a:off x="2163099" y="5350279"/>
            <a:ext cx="9871586" cy="1131079"/>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dirty="0"/>
              <a:t>این رشته برای بدنسازانی است که وزن آنها کمتر از ۲۱۲ پوند (حدود ۹۶ کیلوگرم) باشد. این دسته برای افرادی طراحی شده که از لحاظ قد و وزن محدودیت دارند، اما همچنان دارای فیزیک قدرتمند و عضلانی هستند.</a:t>
            </a:r>
          </a:p>
        </p:txBody>
      </p:sp>
      <p:sp>
        <p:nvSpPr>
          <p:cNvPr id="12" name="Rectangle 11">
            <a:extLst>
              <a:ext uri="{FF2B5EF4-FFF2-40B4-BE49-F238E27FC236}">
                <a16:creationId xmlns:a16="http://schemas.microsoft.com/office/drawing/2014/main" id="{41906FC6-E962-AF0A-073A-B12E6ED19B98}"/>
              </a:ext>
            </a:extLst>
          </p:cNvPr>
          <p:cNvSpPr/>
          <p:nvPr/>
        </p:nvSpPr>
        <p:spPr>
          <a:xfrm flipV="1">
            <a:off x="5239" y="5117914"/>
            <a:ext cx="8804466" cy="4571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64D0772A-0B1D-0ED5-944C-15C3570A7DFC}"/>
              </a:ext>
            </a:extLst>
          </p:cNvPr>
          <p:cNvSpPr/>
          <p:nvPr/>
        </p:nvSpPr>
        <p:spPr>
          <a:xfrm>
            <a:off x="3854245" y="667908"/>
            <a:ext cx="8337755" cy="4571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122" name="Picture 2" descr="بیوگرافی رونی کلمن قهرمان 8 دوره متوالی مسترالمپیا جهان">
            <a:extLst>
              <a:ext uri="{FF2B5EF4-FFF2-40B4-BE49-F238E27FC236}">
                <a16:creationId xmlns:a16="http://schemas.microsoft.com/office/drawing/2014/main" id="{C4AB982D-0C35-C458-3AF1-E93FCD36C29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4502"/>
          <a:stretch/>
        </p:blipFill>
        <p:spPr bwMode="auto">
          <a:xfrm>
            <a:off x="4131120" y="2157479"/>
            <a:ext cx="3929760" cy="2966906"/>
          </a:xfrm>
          <a:prstGeom prst="rect">
            <a:avLst/>
          </a:prstGeom>
          <a:noFill/>
          <a:extLst>
            <a:ext uri="{909E8E84-426E-40DD-AFC4-6F175D3DCCD1}">
              <a14:hiddenFill xmlns:a14="http://schemas.microsoft.com/office/drawing/2010/main">
                <a:solidFill>
                  <a:srgbClr val="FFFFFF"/>
                </a:solidFill>
              </a14:hiddenFill>
            </a:ext>
          </a:extLst>
        </p:spPr>
      </p:pic>
      <p:sp>
        <p:nvSpPr>
          <p:cNvPr id="16" name="Diamond 15">
            <a:extLst>
              <a:ext uri="{FF2B5EF4-FFF2-40B4-BE49-F238E27FC236}">
                <a16:creationId xmlns:a16="http://schemas.microsoft.com/office/drawing/2014/main" id="{58561F37-4059-59BF-764C-B5F76979FF5F}"/>
              </a:ext>
            </a:extLst>
          </p:cNvPr>
          <p:cNvSpPr/>
          <p:nvPr/>
        </p:nvSpPr>
        <p:spPr>
          <a:xfrm>
            <a:off x="8060880" y="2401394"/>
            <a:ext cx="4131120" cy="948203"/>
          </a:xfrm>
          <a:prstGeom prst="diamond">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Diamond 16">
            <a:extLst>
              <a:ext uri="{FF2B5EF4-FFF2-40B4-BE49-F238E27FC236}">
                <a16:creationId xmlns:a16="http://schemas.microsoft.com/office/drawing/2014/main" id="{A290257A-4EF6-E33B-8E5C-49DBAB164514}"/>
              </a:ext>
            </a:extLst>
          </p:cNvPr>
          <p:cNvSpPr/>
          <p:nvPr/>
        </p:nvSpPr>
        <p:spPr>
          <a:xfrm>
            <a:off x="0" y="3759654"/>
            <a:ext cx="4131120" cy="948203"/>
          </a:xfrm>
          <a:prstGeom prst="diamond">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68613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03A65B9-3EEE-B014-146E-48F252C8CCFB}"/>
              </a:ext>
            </a:extLst>
          </p:cNvPr>
          <p:cNvPicPr>
            <a:picLocks noChangeAspect="1"/>
          </p:cNvPicPr>
          <p:nvPr/>
        </p:nvPicPr>
        <p:blipFill>
          <a:blip r:embed="rId2"/>
          <a:stretch>
            <a:fillRect/>
          </a:stretch>
        </p:blipFill>
        <p:spPr>
          <a:xfrm>
            <a:off x="8823036" y="2898568"/>
            <a:ext cx="3147051" cy="3927987"/>
          </a:xfrm>
          <a:prstGeom prst="rect">
            <a:avLst/>
          </a:prstGeom>
        </p:spPr>
      </p:pic>
      <p:pic>
        <p:nvPicPr>
          <p:cNvPr id="10" name="Picture 9">
            <a:extLst>
              <a:ext uri="{FF2B5EF4-FFF2-40B4-BE49-F238E27FC236}">
                <a16:creationId xmlns:a16="http://schemas.microsoft.com/office/drawing/2014/main" id="{401C25DD-34F6-E300-38FB-D0273B28C9C8}"/>
              </a:ext>
            </a:extLst>
          </p:cNvPr>
          <p:cNvPicPr>
            <a:picLocks noChangeAspect="1"/>
          </p:cNvPicPr>
          <p:nvPr/>
        </p:nvPicPr>
        <p:blipFill>
          <a:blip r:embed="rId3"/>
          <a:srcRect t="4563" b="5119"/>
          <a:stretch/>
        </p:blipFill>
        <p:spPr>
          <a:xfrm>
            <a:off x="0" y="31102"/>
            <a:ext cx="3664289" cy="4640628"/>
          </a:xfrm>
          <a:prstGeom prst="rect">
            <a:avLst/>
          </a:prstGeom>
        </p:spPr>
      </p:pic>
      <p:sp>
        <p:nvSpPr>
          <p:cNvPr id="3" name="TextBox 2">
            <a:extLst>
              <a:ext uri="{FF2B5EF4-FFF2-40B4-BE49-F238E27FC236}">
                <a16:creationId xmlns:a16="http://schemas.microsoft.com/office/drawing/2014/main" id="{406D00AC-2BB6-FFC2-90AA-417EAED6CD8C}"/>
              </a:ext>
            </a:extLst>
          </p:cNvPr>
          <p:cNvSpPr txBox="1"/>
          <p:nvPr/>
        </p:nvSpPr>
        <p:spPr>
          <a:xfrm>
            <a:off x="10092127" y="199594"/>
            <a:ext cx="1877960"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ar-SA" dirty="0"/>
              <a:t>فیزیک مردان</a:t>
            </a:r>
          </a:p>
        </p:txBody>
      </p:sp>
      <p:sp>
        <p:nvSpPr>
          <p:cNvPr id="5" name="TextBox 4">
            <a:extLst>
              <a:ext uri="{FF2B5EF4-FFF2-40B4-BE49-F238E27FC236}">
                <a16:creationId xmlns:a16="http://schemas.microsoft.com/office/drawing/2014/main" id="{A90787C2-6417-D378-E3B2-616496C24C6D}"/>
              </a:ext>
            </a:extLst>
          </p:cNvPr>
          <p:cNvSpPr txBox="1"/>
          <p:nvPr/>
        </p:nvSpPr>
        <p:spPr>
          <a:xfrm>
            <a:off x="3254477" y="718468"/>
            <a:ext cx="8622890" cy="2239074"/>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dirty="0"/>
              <a:t>این رشته جدیدتر بوده و بیشتر به تناسب اندام و زیبایی ظاهری فیزیک تمرکز دارد تا حجم عضلات. ورزشکاران این رشته به جای پوشیدن مایوهای سنتی بدنسازی، از شلوارک‌های بلند استفاده می‌کنند و ارزیابی بر اساس تناسب، تعریف عضلات و هماهنگی کلی بدن انجام می‌شود.</a:t>
            </a:r>
          </a:p>
        </p:txBody>
      </p:sp>
      <p:sp>
        <p:nvSpPr>
          <p:cNvPr id="7" name="TextBox 6">
            <a:extLst>
              <a:ext uri="{FF2B5EF4-FFF2-40B4-BE49-F238E27FC236}">
                <a16:creationId xmlns:a16="http://schemas.microsoft.com/office/drawing/2014/main" id="{654126E8-8701-76D6-29B1-1087E22F41F6}"/>
              </a:ext>
            </a:extLst>
          </p:cNvPr>
          <p:cNvSpPr txBox="1"/>
          <p:nvPr/>
        </p:nvSpPr>
        <p:spPr>
          <a:xfrm>
            <a:off x="7118168" y="4400897"/>
            <a:ext cx="2202425" cy="461665"/>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ar-SA" dirty="0"/>
              <a:t>کلاسیک فیزیک</a:t>
            </a:r>
          </a:p>
        </p:txBody>
      </p:sp>
      <p:sp>
        <p:nvSpPr>
          <p:cNvPr id="9" name="TextBox 8">
            <a:extLst>
              <a:ext uri="{FF2B5EF4-FFF2-40B4-BE49-F238E27FC236}">
                <a16:creationId xmlns:a16="http://schemas.microsoft.com/office/drawing/2014/main" id="{A06698FA-D5FF-73EF-1DA3-2C430F2F31B8}"/>
              </a:ext>
            </a:extLst>
          </p:cNvPr>
          <p:cNvSpPr txBox="1"/>
          <p:nvPr/>
        </p:nvSpPr>
        <p:spPr>
          <a:xfrm>
            <a:off x="157315" y="4906604"/>
            <a:ext cx="9074562" cy="1685077"/>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dirty="0"/>
              <a:t>در این رشته، تاکید بر تناسب‌اندام و زیبایی عضلات در کنار حجم متعادل است. این دسته‌بندی برای کسانی است که به فیزیک کلاسیک بدنسازان دهه‌های ۱۹۷۰ و ۱۹۸۰ (مانند آرنولد شوارتزنگر) علاقه دارند. شرکت‌کنندگان باید وزن متناسب با قد خود داشته باشند.</a:t>
            </a:r>
          </a:p>
        </p:txBody>
      </p:sp>
    </p:spTree>
    <p:extLst>
      <p:ext uri="{BB962C8B-B14F-4D97-AF65-F5344CB8AC3E}">
        <p14:creationId xmlns:p14="http://schemas.microsoft.com/office/powerpoint/2010/main" val="766440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8A45806-41DA-9BC3-1F09-292B146051F3}"/>
              </a:ext>
            </a:extLst>
          </p:cNvPr>
          <p:cNvSpPr txBox="1"/>
          <p:nvPr/>
        </p:nvSpPr>
        <p:spPr>
          <a:xfrm>
            <a:off x="10923639" y="286617"/>
            <a:ext cx="1130710" cy="461665"/>
          </a:xfrm>
          <a:prstGeom prst="rect">
            <a:avLst/>
          </a:prstGeom>
          <a:noFill/>
        </p:spPr>
        <p:txBody>
          <a:bodyPr wrap="square">
            <a:spAutoFit/>
          </a:bodyPr>
          <a:lstStyle>
            <a:defPPr>
              <a:defRPr lang="fa-IR"/>
            </a:defPPr>
            <a:lvl1pPr rtl="1">
              <a:defRPr sz="2400" b="1" i="0">
                <a:effectLst/>
                <a:latin typeface="Shabnam" panose="020B0603030804020204" pitchFamily="34" charset="-78"/>
                <a:cs typeface="Shabnam" panose="020B0603030804020204" pitchFamily="34" charset="-78"/>
              </a:defRPr>
            </a:lvl1pPr>
          </a:lstStyle>
          <a:p>
            <a:r>
              <a:rPr lang="ar-SA" dirty="0"/>
              <a:t>بیکینی</a:t>
            </a:r>
          </a:p>
        </p:txBody>
      </p:sp>
      <p:sp>
        <p:nvSpPr>
          <p:cNvPr id="5" name="TextBox 4">
            <a:extLst>
              <a:ext uri="{FF2B5EF4-FFF2-40B4-BE49-F238E27FC236}">
                <a16:creationId xmlns:a16="http://schemas.microsoft.com/office/drawing/2014/main" id="{EF38A4AA-E79C-66FE-1DAA-7F82E871B037}"/>
              </a:ext>
            </a:extLst>
          </p:cNvPr>
          <p:cNvSpPr txBox="1"/>
          <p:nvPr/>
        </p:nvSpPr>
        <p:spPr>
          <a:xfrm>
            <a:off x="6576118" y="748282"/>
            <a:ext cx="5335663" cy="2239074"/>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dirty="0"/>
              <a:t>این رشته مخصوص بانوان است و ارزیابی بر اساس تناسب‌اندام، لاغری، زیبایی و حالت بدن انجام می‌شود. در این دسته، حجم عضلات خیلی مهم نیست و بیشتر بر جذابیت ظاهری و تعادل بدن تأکید می‌شود.</a:t>
            </a:r>
          </a:p>
        </p:txBody>
      </p:sp>
      <p:sp>
        <p:nvSpPr>
          <p:cNvPr id="7" name="TextBox 6">
            <a:extLst>
              <a:ext uri="{FF2B5EF4-FFF2-40B4-BE49-F238E27FC236}">
                <a16:creationId xmlns:a16="http://schemas.microsoft.com/office/drawing/2014/main" id="{64763851-0787-5535-81A3-338C7B5B2EE3}"/>
              </a:ext>
            </a:extLst>
          </p:cNvPr>
          <p:cNvSpPr txBox="1"/>
          <p:nvPr/>
        </p:nvSpPr>
        <p:spPr>
          <a:xfrm>
            <a:off x="10078065" y="3850622"/>
            <a:ext cx="1976284" cy="461665"/>
          </a:xfrm>
          <a:prstGeom prst="rect">
            <a:avLst/>
          </a:prstGeom>
          <a:noFill/>
        </p:spPr>
        <p:txBody>
          <a:bodyPr wrap="square">
            <a:spAutoFit/>
          </a:bodyPr>
          <a:lstStyle>
            <a:defPPr>
              <a:defRPr lang="fa-IR"/>
            </a:defPPr>
            <a:lvl1pPr rtl="1">
              <a:defRPr sz="2400" b="1" i="0">
                <a:effectLst/>
                <a:latin typeface="Shabnam" panose="020B0603030804020204" pitchFamily="34" charset="-78"/>
                <a:cs typeface="Shabnam" panose="020B0603030804020204" pitchFamily="34" charset="-78"/>
              </a:defRPr>
            </a:lvl1pPr>
          </a:lstStyle>
          <a:p>
            <a:r>
              <a:rPr lang="ar-SA" dirty="0"/>
              <a:t>فیزیک بانوان </a:t>
            </a:r>
          </a:p>
        </p:txBody>
      </p:sp>
      <p:sp>
        <p:nvSpPr>
          <p:cNvPr id="9" name="TextBox 8">
            <a:extLst>
              <a:ext uri="{FF2B5EF4-FFF2-40B4-BE49-F238E27FC236}">
                <a16:creationId xmlns:a16="http://schemas.microsoft.com/office/drawing/2014/main" id="{5E77B321-E319-C020-AF39-580955D39340}"/>
              </a:ext>
            </a:extLst>
          </p:cNvPr>
          <p:cNvSpPr txBox="1"/>
          <p:nvPr/>
        </p:nvSpPr>
        <p:spPr>
          <a:xfrm>
            <a:off x="6576118" y="4312287"/>
            <a:ext cx="5335663" cy="2239074"/>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ar-SA" dirty="0"/>
              <a:t>این رشته برای بانوانی است که علاقه‌مند به داشتن بدنی عضلانی و زیبا هستند، اما حجم عضلات آنها نسبت به دسته‌های سنگین‌وزن کمتر است. ارزیابی بر اساس تقارن، عضلات مشخص و زیبایی کلی بدن انجام می‌شود.</a:t>
            </a:r>
            <a:endParaRPr lang="fa-IR" dirty="0"/>
          </a:p>
        </p:txBody>
      </p:sp>
      <p:pic>
        <p:nvPicPr>
          <p:cNvPr id="12" name="Picture 11">
            <a:extLst>
              <a:ext uri="{FF2B5EF4-FFF2-40B4-BE49-F238E27FC236}">
                <a16:creationId xmlns:a16="http://schemas.microsoft.com/office/drawing/2014/main" id="{F5E08921-A14F-6EDF-C152-A9410C9654E0}"/>
              </a:ext>
            </a:extLst>
          </p:cNvPr>
          <p:cNvPicPr>
            <a:picLocks noChangeAspect="1"/>
          </p:cNvPicPr>
          <p:nvPr/>
        </p:nvPicPr>
        <p:blipFill>
          <a:blip r:embed="rId2"/>
          <a:srcRect b="2296"/>
          <a:stretch/>
        </p:blipFill>
        <p:spPr>
          <a:xfrm>
            <a:off x="-22990" y="306639"/>
            <a:ext cx="5656874" cy="6244722"/>
          </a:xfrm>
          <a:prstGeom prst="rect">
            <a:avLst/>
          </a:prstGeom>
        </p:spPr>
      </p:pic>
      <p:sp>
        <p:nvSpPr>
          <p:cNvPr id="14" name="Rectangle 13">
            <a:extLst>
              <a:ext uri="{FF2B5EF4-FFF2-40B4-BE49-F238E27FC236}">
                <a16:creationId xmlns:a16="http://schemas.microsoft.com/office/drawing/2014/main" id="{E008466F-7565-B4AA-293D-A6D7B3A025B7}"/>
              </a:ext>
            </a:extLst>
          </p:cNvPr>
          <p:cNvSpPr/>
          <p:nvPr/>
        </p:nvSpPr>
        <p:spPr>
          <a:xfrm>
            <a:off x="5744498" y="286617"/>
            <a:ext cx="373626" cy="464082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BFA87C4D-1E78-092D-63D6-522A6FCA0E1B}"/>
              </a:ext>
            </a:extLst>
          </p:cNvPr>
          <p:cNvSpPr/>
          <p:nvPr/>
        </p:nvSpPr>
        <p:spPr>
          <a:xfrm>
            <a:off x="6115664" y="4937275"/>
            <a:ext cx="373626" cy="164394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Star: 32 Points 18">
            <a:extLst>
              <a:ext uri="{FF2B5EF4-FFF2-40B4-BE49-F238E27FC236}">
                <a16:creationId xmlns:a16="http://schemas.microsoft.com/office/drawing/2014/main" id="{FE779E4A-FEFE-9A53-7718-D7DD98848443}"/>
              </a:ext>
            </a:extLst>
          </p:cNvPr>
          <p:cNvSpPr/>
          <p:nvPr/>
        </p:nvSpPr>
        <p:spPr>
          <a:xfrm>
            <a:off x="7458997" y="2991141"/>
            <a:ext cx="1278194" cy="1317523"/>
          </a:xfrm>
          <a:prstGeom prst="star32">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89138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Flowchart: Document 7">
            <a:extLst>
              <a:ext uri="{FF2B5EF4-FFF2-40B4-BE49-F238E27FC236}">
                <a16:creationId xmlns:a16="http://schemas.microsoft.com/office/drawing/2014/main" id="{B492DC91-9834-A90E-AE95-CF6130CFCD38}"/>
              </a:ext>
            </a:extLst>
          </p:cNvPr>
          <p:cNvSpPr/>
          <p:nvPr/>
        </p:nvSpPr>
        <p:spPr>
          <a:xfrm flipV="1">
            <a:off x="0" y="4199861"/>
            <a:ext cx="6996223" cy="1679944"/>
          </a:xfrm>
          <a:prstGeom prst="flowChartDocumen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172" name="Picture 4" descr="فیتنس بانوان؟! مهمترین نکات فیتنس بانوان که ندانستن آن مضر است!">
            <a:extLst>
              <a:ext uri="{FF2B5EF4-FFF2-40B4-BE49-F238E27FC236}">
                <a16:creationId xmlns:a16="http://schemas.microsoft.com/office/drawing/2014/main" id="{A253F4F5-6C7C-6D8A-BF56-48B0C8F076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588500" y="308344"/>
            <a:ext cx="6515424" cy="6241312"/>
          </a:xfrm>
          <a:prstGeom prst="flowChartConnector">
            <a:avLst/>
          </a:prstGeom>
          <a:noFill/>
          <a:ln w="57150">
            <a:solidFill>
              <a:srgbClr val="FFC000"/>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4C6C740-E3AC-8FA0-83A2-8EF082163806}"/>
              </a:ext>
            </a:extLst>
          </p:cNvPr>
          <p:cNvSpPr txBox="1"/>
          <p:nvPr/>
        </p:nvSpPr>
        <p:spPr>
          <a:xfrm>
            <a:off x="3405739" y="1298865"/>
            <a:ext cx="2182761" cy="461665"/>
          </a:xfrm>
          <a:prstGeom prst="rect">
            <a:avLst/>
          </a:prstGeom>
          <a:noFill/>
        </p:spPr>
        <p:txBody>
          <a:bodyPr wrap="square">
            <a:spAutoFit/>
          </a:bodyPr>
          <a:lstStyle>
            <a:defPPr>
              <a:defRPr lang="fa-IR"/>
            </a:defPPr>
            <a:lvl1pPr rtl="1">
              <a:defRPr sz="2400" b="1" i="0">
                <a:effectLst/>
                <a:latin typeface="Shabnam" panose="020B0603030804020204" pitchFamily="34" charset="-78"/>
                <a:cs typeface="Shabnam" panose="020B0603030804020204" pitchFamily="34" charset="-78"/>
              </a:defRPr>
            </a:lvl1pPr>
          </a:lstStyle>
          <a:p>
            <a:pPr algn="just"/>
            <a:r>
              <a:rPr lang="fa-IR" dirty="0"/>
              <a:t>فیتنس بانوان</a:t>
            </a:r>
          </a:p>
        </p:txBody>
      </p:sp>
      <p:sp>
        <p:nvSpPr>
          <p:cNvPr id="5" name="TextBox 4">
            <a:extLst>
              <a:ext uri="{FF2B5EF4-FFF2-40B4-BE49-F238E27FC236}">
                <a16:creationId xmlns:a16="http://schemas.microsoft.com/office/drawing/2014/main" id="{F1EAB8DA-5BD4-72CB-6B7B-3C19813D0523}"/>
              </a:ext>
            </a:extLst>
          </p:cNvPr>
          <p:cNvSpPr txBox="1"/>
          <p:nvPr/>
        </p:nvSpPr>
        <p:spPr>
          <a:xfrm>
            <a:off x="173137" y="1760530"/>
            <a:ext cx="5333842" cy="2239074"/>
          </a:xfrm>
          <a:prstGeom prst="rect">
            <a:avLst/>
          </a:prstGeom>
          <a:noFill/>
        </p:spPr>
        <p:txBody>
          <a:bodyPr wrap="square">
            <a:spAutoFit/>
          </a:bodyPr>
          <a:lstStyle>
            <a:defPPr>
              <a:defRPr lang="fa-IR"/>
            </a:defPPr>
            <a:lvl1pPr algn="just" rtl="1">
              <a:lnSpc>
                <a:spcPct val="200000"/>
              </a:lnSpc>
              <a:defRPr b="0" i="0">
                <a:solidFill>
                  <a:srgbClr val="434343"/>
                </a:solidFill>
                <a:effectLst/>
                <a:latin typeface="Vazir" panose="020B0603030804020204" pitchFamily="34" charset="-78"/>
                <a:cs typeface="Vazir" panose="020B0603030804020204" pitchFamily="34" charset="-78"/>
              </a:defRPr>
            </a:lvl1pPr>
          </a:lstStyle>
          <a:p>
            <a:r>
              <a:rPr lang="fa-IR" dirty="0"/>
              <a:t>این رشته شامل ارزیابی نه تنها فیزیک بدن بلکه توانایی‌های ورزشی و اجرایی بانوان نیز می‌شود. شرکت‌کنندگان باید حرکات نمایشی و آکروباتیک را در کنار فیزیک مناسب نشان دهند.</a:t>
            </a:r>
          </a:p>
        </p:txBody>
      </p:sp>
    </p:spTree>
    <p:extLst>
      <p:ext uri="{BB962C8B-B14F-4D97-AF65-F5344CB8AC3E}">
        <p14:creationId xmlns:p14="http://schemas.microsoft.com/office/powerpoint/2010/main" val="33671562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278</TotalTime>
  <Words>1835</Words>
  <Application>Microsoft Office PowerPoint</Application>
  <PresentationFormat>Widescreen</PresentationFormat>
  <Paragraphs>99</Paragraphs>
  <Slides>30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2</cp:revision>
  <dcterms:created xsi:type="dcterms:W3CDTF">2025-02-05T05:47:32Z</dcterms:created>
  <dcterms:modified xsi:type="dcterms:W3CDTF">2025-02-23T05:04:47Z</dcterms:modified>
</cp:coreProperties>
</file>