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56" r:id="rId3"/>
    <p:sldId id="257" r:id="rId4"/>
    <p:sldId id="258" r:id="rId5"/>
    <p:sldId id="259" r:id="rId6"/>
    <p:sldId id="260" r:id="rId7"/>
    <p:sldId id="261" r:id="rId8"/>
    <p:sldId id="262" r:id="rId9"/>
    <p:sldId id="263" r:id="rId10"/>
    <p:sldId id="264" r:id="rId11"/>
    <p:sldId id="265" r:id="rId12"/>
    <p:sldId id="275" r:id="rId13"/>
    <p:sldId id="266" r:id="rId14"/>
    <p:sldId id="267" r:id="rId15"/>
    <p:sldId id="269" r:id="rId16"/>
    <p:sldId id="270" r:id="rId17"/>
    <p:sldId id="268" r:id="rId18"/>
    <p:sldId id="276" r:id="rId19"/>
    <p:sldId id="271" r:id="rId20"/>
    <p:sldId id="272" r:id="rId21"/>
    <p:sldId id="273" r:id="rId2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Freeform 11"/>
          <p:cNvSpPr>
            <a:spLocks noGrp="1"/>
          </p:cNvSpPr>
          <p:nvPr>
            <p:ph type="pic" sz="quarter" idx="10"/>
          </p:nvPr>
        </p:nvSpPr>
        <p:spPr>
          <a:xfrm>
            <a:off x="4851400" y="0"/>
            <a:ext cx="7340600" cy="6858000"/>
          </a:xfrm>
          <a:custGeom>
            <a:avLst/>
            <a:gdLst>
              <a:gd name="connsiteX0" fmla="*/ 0 w 7340600"/>
              <a:gd name="connsiteY0" fmla="*/ 0 h 6858000"/>
              <a:gd name="connsiteX1" fmla="*/ 3443608 w 7340600"/>
              <a:gd name="connsiteY1" fmla="*/ 0 h 6858000"/>
              <a:gd name="connsiteX2" fmla="*/ 3479800 w 7340600"/>
              <a:gd name="connsiteY2" fmla="*/ 0 h 6858000"/>
              <a:gd name="connsiteX3" fmla="*/ 7340600 w 7340600"/>
              <a:gd name="connsiteY3" fmla="*/ 0 h 6858000"/>
              <a:gd name="connsiteX4" fmla="*/ 7340600 w 7340600"/>
              <a:gd name="connsiteY4" fmla="*/ 6858000 h 6858000"/>
              <a:gd name="connsiteX5" fmla="*/ 3479800 w 7340600"/>
              <a:gd name="connsiteY5" fmla="*/ 6858000 h 6858000"/>
              <a:gd name="connsiteX6" fmla="*/ 3443608 w 7340600"/>
              <a:gd name="connsiteY6" fmla="*/ 6858000 h 6858000"/>
              <a:gd name="connsiteX7" fmla="*/ 0 w 7340600"/>
              <a:gd name="connsiteY7" fmla="*/ 6858000 h 6858000"/>
              <a:gd name="connsiteX8" fmla="*/ 0 w 7340600"/>
              <a:gd name="connsiteY8"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0600" h="6858000">
                <a:moveTo>
                  <a:pt x="0" y="0"/>
                </a:moveTo>
                <a:lnTo>
                  <a:pt x="3443608" y="0"/>
                </a:lnTo>
                <a:lnTo>
                  <a:pt x="3479800" y="0"/>
                </a:lnTo>
                <a:lnTo>
                  <a:pt x="7340600" y="0"/>
                </a:lnTo>
                <a:lnTo>
                  <a:pt x="7340600" y="6858000"/>
                </a:lnTo>
                <a:lnTo>
                  <a:pt x="3479800" y="6858000"/>
                </a:lnTo>
                <a:lnTo>
                  <a:pt x="3443608" y="6858000"/>
                </a:lnTo>
                <a:lnTo>
                  <a:pt x="0" y="6858000"/>
                </a:lnTo>
                <a:lnTo>
                  <a:pt x="0" y="3429000"/>
                </a:lnTo>
                <a:close/>
              </a:path>
            </a:pathLst>
          </a:custGeom>
        </p:spPr>
        <p:txBody>
          <a:bodyPr wrap="square">
            <a:noAutofit/>
          </a:bodyPr>
          <a:lstStyle/>
          <a:p>
            <a:endParaRPr lang="fa-IR"/>
          </a:p>
        </p:txBody>
      </p:sp>
    </p:spTree>
    <p:extLst>
      <p:ext uri="{BB962C8B-B14F-4D97-AF65-F5344CB8AC3E}">
        <p14:creationId xmlns:p14="http://schemas.microsoft.com/office/powerpoint/2010/main" val="2559676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8988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20100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162" r="22162"/>
          <a:stretch>
            <a:fillRect/>
          </a:stretch>
        </p:blipFill>
        <p:spPr/>
      </p:pic>
      <p:sp>
        <p:nvSpPr>
          <p:cNvPr id="6" name="Rectangle 5"/>
          <p:cNvSpPr/>
          <p:nvPr/>
        </p:nvSpPr>
        <p:spPr>
          <a:xfrm>
            <a:off x="286603" y="2517422"/>
            <a:ext cx="4564795" cy="4367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3429000"/>
            <a:ext cx="4408227" cy="464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423080" y="4442346"/>
            <a:ext cx="4428319" cy="4367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5428396"/>
            <a:ext cx="4408227" cy="464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761348" y="2499077"/>
            <a:ext cx="5612746"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ورزش فری رانینگ</a:t>
            </a:r>
          </a:p>
        </p:txBody>
      </p:sp>
      <p:sp>
        <p:nvSpPr>
          <p:cNvPr id="12" name="Rectangle 11"/>
          <p:cNvSpPr/>
          <p:nvPr/>
        </p:nvSpPr>
        <p:spPr>
          <a:xfrm>
            <a:off x="671264" y="3422408"/>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3" name="Rectangle 12"/>
          <p:cNvSpPr/>
          <p:nvPr/>
        </p:nvSpPr>
        <p:spPr>
          <a:xfrm>
            <a:off x="1337385" y="4429877"/>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4" name="Rectangle 13"/>
          <p:cNvSpPr/>
          <p:nvPr/>
        </p:nvSpPr>
        <p:spPr>
          <a:xfrm>
            <a:off x="1076651" y="5436023"/>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5" name="Picture 14"/>
          <p:cNvPicPr>
            <a:picLocks noChangeAspect="1"/>
          </p:cNvPicPr>
          <p:nvPr/>
        </p:nvPicPr>
        <p:blipFill>
          <a:blip r:embed="rId3"/>
          <a:stretch>
            <a:fillRect/>
          </a:stretch>
        </p:blipFill>
        <p:spPr>
          <a:xfrm>
            <a:off x="1310436" y="15479"/>
            <a:ext cx="2517128" cy="2517128"/>
          </a:xfrm>
          <a:prstGeom prst="rect">
            <a:avLst/>
          </a:prstGeom>
        </p:spPr>
      </p:pic>
    </p:spTree>
    <p:extLst>
      <p:ext uri="{BB962C8B-B14F-4D97-AF65-F5344CB8AC3E}">
        <p14:creationId xmlns:p14="http://schemas.microsoft.com/office/powerpoint/2010/main" val="3447275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Flowchart: Process 6"/>
          <p:cNvSpPr/>
          <p:nvPr/>
        </p:nvSpPr>
        <p:spPr>
          <a:xfrm>
            <a:off x="8544878" y="4333359"/>
            <a:ext cx="3337773" cy="46166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09349" y="4995515"/>
            <a:ext cx="11573302" cy="1200329"/>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سالم ماندن و اجتناب از آسیب دیدگی در واقع شعار این ورزش است که می گوید بمان و باقی بمان.در پارکور کارایی حرکات از اهمیت زیادی برخوردار است و وجه تمایز آن از فری رانینگ نیز همین است.</a:t>
            </a:r>
          </a:p>
        </p:txBody>
      </p:sp>
      <p:sp>
        <p:nvSpPr>
          <p:cNvPr id="3" name="Rectangle 2"/>
          <p:cNvSpPr/>
          <p:nvPr/>
        </p:nvSpPr>
        <p:spPr>
          <a:xfrm>
            <a:off x="8544878" y="4333359"/>
            <a:ext cx="3337773" cy="461665"/>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مشخصه های ورزش پارکور</a:t>
            </a:r>
          </a:p>
        </p:txBody>
      </p:sp>
      <p:sp>
        <p:nvSpPr>
          <p:cNvPr id="5" name="Flowchart: Process 4"/>
          <p:cNvSpPr/>
          <p:nvPr/>
        </p:nvSpPr>
        <p:spPr>
          <a:xfrm flipV="1">
            <a:off x="0" y="6263714"/>
            <a:ext cx="8816454" cy="45719"/>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flipV="1">
            <a:off x="3375546" y="6515138"/>
            <a:ext cx="8816454" cy="45719"/>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0333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1846" y="1166842"/>
            <a:ext cx="4850154" cy="4524315"/>
          </a:xfrm>
          <a:prstGeom prst="rect">
            <a:avLst/>
          </a:prstGeom>
          <a:solidFill>
            <a:srgbClr val="FFC000"/>
          </a:solidFill>
          <a:ln>
            <a:noFill/>
          </a:ln>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کسانی که تجربه زیادی در این ورزش دارند معتقد هستند که چون در این ورزش فرد باید به طور سریع موانع را پشت سر بگذارد نیاز به قدرت تشخیص و تصمیم گیری سریع دارد. انجام این تمرینات باعث می شود تا قوه تفکر فرد تقویت شده و اعتماد به نفسش افزایش یابد و در مواقع بحرانی قادر به تصمیم گیری به بهترین شکل ممکن باشد و بر موانع ذهنی و جسمی غلبه کند.</a:t>
            </a:r>
          </a:p>
        </p:txBody>
      </p:sp>
      <p:sp>
        <p:nvSpPr>
          <p:cNvPr id="5" name="Rectangle 4"/>
          <p:cNvSpPr/>
          <p:nvPr/>
        </p:nvSpPr>
        <p:spPr>
          <a:xfrm>
            <a:off x="8854227" y="352589"/>
            <a:ext cx="3337773" cy="461665"/>
          </a:xfrm>
          <a:prstGeom prst="rect">
            <a:avLst/>
          </a:prstGeom>
          <a:solidFill>
            <a:schemeClr val="accent1">
              <a:lumMod val="75000"/>
            </a:schemeClr>
          </a:solid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مشخصه های ورزش پارکور</a:t>
            </a:r>
          </a:p>
        </p:txBody>
      </p:sp>
      <p:pic>
        <p:nvPicPr>
          <p:cNvPr id="6" name="Picture 5">
            <a:extLst>
              <a:ext uri="{FF2B5EF4-FFF2-40B4-BE49-F238E27FC236}">
                <a16:creationId xmlns:a16="http://schemas.microsoft.com/office/drawing/2014/main" id="{554C074D-ECE6-10A5-9B86-9CCCDC3BDA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187" y="43185"/>
            <a:ext cx="5265994" cy="6814815"/>
          </a:xfrm>
          <a:prstGeom prst="rect">
            <a:avLst/>
          </a:prstGeom>
        </p:spPr>
      </p:pic>
    </p:spTree>
    <p:extLst>
      <p:ext uri="{BB962C8B-B14F-4D97-AF65-F5344CB8AC3E}">
        <p14:creationId xmlns:p14="http://schemas.microsoft.com/office/powerpoint/2010/main" val="276374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177420" y="2620076"/>
            <a:ext cx="5005559" cy="2308324"/>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بر اساس تحقیقاتی که توسط مؤسسه اختلالات عصب شناسی در فرانسه انجام شد نتیجه گیری شد که پارکور کارها در مقایسه با ژیمناست ها بیشتر به دنبال هدایت کردن و هیجان هستند.</a:t>
            </a:r>
          </a:p>
        </p:txBody>
      </p:sp>
      <p:sp>
        <p:nvSpPr>
          <p:cNvPr id="3" name="Rectangle 2"/>
          <p:cNvSpPr/>
          <p:nvPr/>
        </p:nvSpPr>
        <p:spPr>
          <a:xfrm>
            <a:off x="8563076" y="1353193"/>
            <a:ext cx="3337773" cy="461665"/>
          </a:xfrm>
          <a:prstGeom prst="rect">
            <a:avLst/>
          </a:prstGeom>
          <a:noFill/>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مشخصه های ورزش پارکور</a:t>
            </a:r>
          </a:p>
        </p:txBody>
      </p:sp>
      <p:sp>
        <p:nvSpPr>
          <p:cNvPr id="6" name="Half Frame 5"/>
          <p:cNvSpPr/>
          <p:nvPr/>
        </p:nvSpPr>
        <p:spPr>
          <a:xfrm>
            <a:off x="0" y="0"/>
            <a:ext cx="955343" cy="2565780"/>
          </a:xfrm>
          <a:prstGeom prst="halfFram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Half Frame 6"/>
          <p:cNvSpPr/>
          <p:nvPr/>
        </p:nvSpPr>
        <p:spPr>
          <a:xfrm rot="10800000">
            <a:off x="11236657" y="4292220"/>
            <a:ext cx="955343" cy="2565780"/>
          </a:xfrm>
          <a:prstGeom prst="halfFram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Flowchart: Process 7"/>
          <p:cNvSpPr/>
          <p:nvPr/>
        </p:nvSpPr>
        <p:spPr>
          <a:xfrm>
            <a:off x="955343" y="0"/>
            <a:ext cx="11236657" cy="259307"/>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6598693"/>
            <a:ext cx="11236657" cy="259307"/>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6142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8632"/>
          <a:stretch/>
        </p:blipFill>
        <p:spPr>
          <a:xfrm>
            <a:off x="0" y="1"/>
            <a:ext cx="12192000" cy="6858000"/>
          </a:xfrm>
          <a:prstGeom prst="rect">
            <a:avLst/>
          </a:prstGeom>
        </p:spPr>
      </p:pic>
      <p:sp>
        <p:nvSpPr>
          <p:cNvPr id="5" name="Flowchart: Document 4"/>
          <p:cNvSpPr/>
          <p:nvPr/>
        </p:nvSpPr>
        <p:spPr>
          <a:xfrm>
            <a:off x="7715844" y="783693"/>
            <a:ext cx="4089469" cy="608379"/>
          </a:xfrm>
          <a:prstGeom prst="flowChartDocumen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606663" y="791907"/>
            <a:ext cx="4198650" cy="1200329"/>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اصطلاحات مورد استفاده در پارکور</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177421" y="1288323"/>
            <a:ext cx="11737073" cy="1754326"/>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اژه پارکور یک واژه فرانسوی است. این واژه توسط دیوید بل برای این ورزش استفاده شد و اشاره به یک روش قدیمی آموزشی در ارتش دارد. این اصطلاح در ورزش پارکور به معنای هنر جابجایی است.اصطلاح دیگری که در این ورزش استفاده می شود واژه ترِیس است که به معنی بر جای گذاشتن اثر و رد از خود می باشد و در زبان عامیانه به معنی حرکت سریع است.</a:t>
            </a:r>
          </a:p>
        </p:txBody>
      </p:sp>
      <p:sp>
        <p:nvSpPr>
          <p:cNvPr id="6" name="Flowchart: Process 5"/>
          <p:cNvSpPr/>
          <p:nvPr/>
        </p:nvSpPr>
        <p:spPr>
          <a:xfrm>
            <a:off x="0" y="1037728"/>
            <a:ext cx="7715844"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nip Diagonal Corner Rectangle 6"/>
          <p:cNvSpPr/>
          <p:nvPr/>
        </p:nvSpPr>
        <p:spPr>
          <a:xfrm>
            <a:off x="0" y="163773"/>
            <a:ext cx="12192000" cy="109182"/>
          </a:xfrm>
          <a:prstGeom prst="snip2Diag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86616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39072"/>
            <a:ext cx="12192000" cy="6897072"/>
          </a:xfrm>
          <a:prstGeom prst="rect">
            <a:avLst/>
          </a:prstGeom>
        </p:spPr>
      </p:pic>
      <p:sp>
        <p:nvSpPr>
          <p:cNvPr id="2" name="Rectangle 1"/>
          <p:cNvSpPr/>
          <p:nvPr/>
        </p:nvSpPr>
        <p:spPr>
          <a:xfrm>
            <a:off x="0" y="861535"/>
            <a:ext cx="6687403" cy="830997"/>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نکاتی که باید قبل از انجام ورزش پارکور و فری رانینگ به آن توجه شود.</a:t>
            </a:r>
          </a:p>
        </p:txBody>
      </p:sp>
      <p:sp>
        <p:nvSpPr>
          <p:cNvPr id="4" name="Rectangle 3"/>
          <p:cNvSpPr/>
          <p:nvPr/>
        </p:nvSpPr>
        <p:spPr>
          <a:xfrm>
            <a:off x="177421" y="1585372"/>
            <a:ext cx="4094327" cy="3416320"/>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لازمه انجام این ورزش داشتن ماهیچه های قوی می باشد زیرا در غیر این صورت به مفصل ها فشار زیادی وارد شده و باعث ساییدگی و پوکی آن ها می شود. پس ابتدا برای تقویت ماهیچه ها تمرینات بدن سازی را انجام دهید.</a:t>
            </a:r>
          </a:p>
        </p:txBody>
      </p:sp>
      <p:sp>
        <p:nvSpPr>
          <p:cNvPr id="9" name="Flowchart: Collate 8"/>
          <p:cNvSpPr/>
          <p:nvPr/>
        </p:nvSpPr>
        <p:spPr>
          <a:xfrm>
            <a:off x="8011237" y="-39072"/>
            <a:ext cx="4180763" cy="6897072"/>
          </a:xfrm>
          <a:prstGeom prst="flowChartCol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687455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nip Same Side Corner Rectangle 8"/>
          <p:cNvSpPr/>
          <p:nvPr/>
        </p:nvSpPr>
        <p:spPr>
          <a:xfrm>
            <a:off x="3138985" y="491319"/>
            <a:ext cx="8666328" cy="586222"/>
          </a:xfrm>
          <a:prstGeom prst="snip2Same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1414818" y="1774209"/>
            <a:ext cx="4339988" cy="4531058"/>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055892" y="1173413"/>
            <a:ext cx="4749421" cy="4524315"/>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نکته دیگر در انجام این ورزش انجام آن با رعایت نکات ایمنی لازم می باشد. این ورزش تنها با داشتن علاقه و شجاعت قابل اجرا نیست و در صورت رعایت نکردن اصول ایمنی باعث بروز خسارت ها و آسیب های جبران ناپذیر به بدن می شود.انجام این ورزش در مکان های خلوت و آرام توصیه می شود. زیرا اماکن شلوغ و پرهیجانی مانند باشگاه سبب ایجاد حواس پرتی و بروز حادثه می شود.</a:t>
            </a:r>
          </a:p>
        </p:txBody>
      </p:sp>
      <p:sp>
        <p:nvSpPr>
          <p:cNvPr id="3" name="Rectangle 2"/>
          <p:cNvSpPr/>
          <p:nvPr/>
        </p:nvSpPr>
        <p:spPr>
          <a:xfrm>
            <a:off x="1146412" y="615876"/>
            <a:ext cx="1065890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نکاتی که باید قبل از انجام ورزش پارکور و فری رانینگ به آن توجه شود.</a:t>
            </a:r>
          </a:p>
        </p:txBody>
      </p:sp>
      <p:pic>
        <p:nvPicPr>
          <p:cNvPr id="4" name="Picture 3"/>
          <p:cNvPicPr>
            <a:picLocks noChangeAspect="1"/>
          </p:cNvPicPr>
          <p:nvPr/>
        </p:nvPicPr>
        <p:blipFill>
          <a:blip r:embed="rId2"/>
          <a:stretch>
            <a:fillRect/>
          </a:stretch>
        </p:blipFill>
        <p:spPr>
          <a:xfrm>
            <a:off x="251062" y="2005927"/>
            <a:ext cx="6667500" cy="4114800"/>
          </a:xfrm>
          <a:prstGeom prst="rect">
            <a:avLst/>
          </a:prstGeom>
        </p:spPr>
      </p:pic>
      <p:sp>
        <p:nvSpPr>
          <p:cNvPr id="7" name="Flowchart: Process 6"/>
          <p:cNvSpPr/>
          <p:nvPr/>
        </p:nvSpPr>
        <p:spPr>
          <a:xfrm>
            <a:off x="0" y="6632812"/>
            <a:ext cx="10003809" cy="54591"/>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188191" y="183738"/>
            <a:ext cx="10003809" cy="54591"/>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98619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8732"/>
          <a:stretch/>
        </p:blipFill>
        <p:spPr>
          <a:xfrm>
            <a:off x="1458260" y="2925138"/>
            <a:ext cx="7774226" cy="3932862"/>
          </a:xfrm>
          <a:prstGeom prst="rect">
            <a:avLst/>
          </a:prstGeom>
        </p:spPr>
      </p:pic>
      <p:sp>
        <p:nvSpPr>
          <p:cNvPr id="2" name="Rectangle 1"/>
          <p:cNvSpPr/>
          <p:nvPr/>
        </p:nvSpPr>
        <p:spPr>
          <a:xfrm>
            <a:off x="272955" y="1257321"/>
            <a:ext cx="11354937" cy="1754326"/>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قبل از اقدام به انجام این ورزش از گرم بودن بدن خود و آمادگی با انجام حرکات کششی اطمینان حاصل کنید زیرا در غیر این صورت ممکن است باعث پاره شدن فیبرهای عضلانی شود.در این ورزش حرکات زیادی به وسیله دستها و زانو ها قابل اجرا است در نتیجه باید این قسمت ها را تقویت کنید.</a:t>
            </a:r>
          </a:p>
        </p:txBody>
      </p:sp>
      <p:sp>
        <p:nvSpPr>
          <p:cNvPr id="3" name="Rectangle 2"/>
          <p:cNvSpPr/>
          <p:nvPr/>
        </p:nvSpPr>
        <p:spPr>
          <a:xfrm>
            <a:off x="1078173" y="602228"/>
            <a:ext cx="1065890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نکاتی که باید قبل از انجام ورزش پارکور و فری رانینگ به آن توجه شود.</a:t>
            </a:r>
          </a:p>
        </p:txBody>
      </p:sp>
      <p:sp>
        <p:nvSpPr>
          <p:cNvPr id="5" name="Rectangle 4"/>
          <p:cNvSpPr/>
          <p:nvPr/>
        </p:nvSpPr>
        <p:spPr>
          <a:xfrm>
            <a:off x="0" y="6673755"/>
            <a:ext cx="12192000" cy="1842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0" y="0"/>
            <a:ext cx="12192000" cy="1842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1969087" y="184245"/>
            <a:ext cx="222913" cy="64895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184245"/>
            <a:ext cx="222913" cy="64895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nip Diagonal Corner Rectangle 8"/>
          <p:cNvSpPr/>
          <p:nvPr/>
        </p:nvSpPr>
        <p:spPr>
          <a:xfrm>
            <a:off x="3029803" y="602228"/>
            <a:ext cx="8707272" cy="461665"/>
          </a:xfrm>
          <a:prstGeom prst="snip2Diag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272955" y="1257321"/>
            <a:ext cx="11464120" cy="1667817"/>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29394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9957"/>
          <a:stretch/>
        </p:blipFill>
        <p:spPr>
          <a:xfrm>
            <a:off x="0" y="0"/>
            <a:ext cx="12637826" cy="6839524"/>
          </a:xfrm>
          <a:prstGeom prst="rect">
            <a:avLst/>
          </a:prstGeom>
        </p:spPr>
      </p:pic>
      <p:sp>
        <p:nvSpPr>
          <p:cNvPr id="8" name="Rectangle 7"/>
          <p:cNvSpPr/>
          <p:nvPr/>
        </p:nvSpPr>
        <p:spPr>
          <a:xfrm>
            <a:off x="10167582" y="976889"/>
            <a:ext cx="1692321" cy="49706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981432" y="1596788"/>
            <a:ext cx="6878471" cy="31389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0213298" y="994590"/>
            <a:ext cx="1646605" cy="461665"/>
          </a:xfrm>
          <a:prstGeom prst="rect">
            <a:avLst/>
          </a:prstGeom>
          <a:noFill/>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سخن پایانی</a:t>
            </a:r>
          </a:p>
        </p:txBody>
      </p:sp>
      <p:sp>
        <p:nvSpPr>
          <p:cNvPr id="4" name="Rectangle 3"/>
          <p:cNvSpPr/>
          <p:nvPr/>
        </p:nvSpPr>
        <p:spPr>
          <a:xfrm>
            <a:off x="5288507" y="1735119"/>
            <a:ext cx="6482686" cy="2862322"/>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ورزش و انجام حرکات مختلف ورزشی در زندگی از جایگاه مهمی بر خوردار است. علاوه بر این که ورزش سبب چربی سوزی و تناسب اندام و تقویت عضلات می شود به ما کمک می کند تا از سلامت جسمی و روحی برخوردار باشیم و با داشتن یک ذهن سالم در هنگام تصمیم گیری ها در زندگی دچار مشکل نشویم. </a:t>
            </a:r>
          </a:p>
        </p:txBody>
      </p:sp>
    </p:spTree>
    <p:extLst>
      <p:ext uri="{BB962C8B-B14F-4D97-AF65-F5344CB8AC3E}">
        <p14:creationId xmlns:p14="http://schemas.microsoft.com/office/powerpoint/2010/main" val="4230854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a:srcRect b="3482"/>
          <a:stretch/>
        </p:blipFill>
        <p:spPr>
          <a:xfrm>
            <a:off x="0" y="-27296"/>
            <a:ext cx="12192000" cy="6885295"/>
          </a:xfrm>
          <a:prstGeom prst="rect">
            <a:avLst/>
          </a:prstGeom>
        </p:spPr>
      </p:pic>
      <p:sp>
        <p:nvSpPr>
          <p:cNvPr id="16" name="Snip Diagonal Corner Rectangle 15"/>
          <p:cNvSpPr/>
          <p:nvPr/>
        </p:nvSpPr>
        <p:spPr>
          <a:xfrm>
            <a:off x="5950423" y="1588406"/>
            <a:ext cx="5964073" cy="2751582"/>
          </a:xfrm>
          <a:prstGeom prst="snip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Alternate Process 6"/>
          <p:cNvSpPr/>
          <p:nvPr/>
        </p:nvSpPr>
        <p:spPr>
          <a:xfrm>
            <a:off x="9990161" y="922194"/>
            <a:ext cx="1801505" cy="461665"/>
          </a:xfrm>
          <a:prstGeom prst="flowChartAlternateProcess">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096000" y="1588406"/>
            <a:ext cx="5622879" cy="2862322"/>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اما آنچه که در هنگام انجام ورزش اهمیت دارد انجام حرکات به صورت اصولی و صحیح است و رعایت نکات ایمنی که سبب بروز حوادث جبران ناپذیری نشود. پس لازم است قبل از اقدام به انجام هر نوع فعالیت ورزشی مورد علاقه حرکات لازم و مرتبط به آن را به طور صحیح فرا بگیریم و اجرا کنیم.</a:t>
            </a:r>
          </a:p>
        </p:txBody>
      </p:sp>
      <p:sp>
        <p:nvSpPr>
          <p:cNvPr id="3" name="Rectangle 2"/>
          <p:cNvSpPr/>
          <p:nvPr/>
        </p:nvSpPr>
        <p:spPr>
          <a:xfrm>
            <a:off x="10145062" y="922194"/>
            <a:ext cx="1646605" cy="461665"/>
          </a:xfrm>
          <a:prstGeom prst="rect">
            <a:avLst/>
          </a:prstGeom>
          <a:no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سخن پایانی</a:t>
            </a:r>
          </a:p>
        </p:txBody>
      </p:sp>
      <p:sp>
        <p:nvSpPr>
          <p:cNvPr id="9" name="Flowchart: Alternate Process 8"/>
          <p:cNvSpPr/>
          <p:nvPr/>
        </p:nvSpPr>
        <p:spPr>
          <a:xfrm>
            <a:off x="4913194" y="1142515"/>
            <a:ext cx="5076966" cy="45719"/>
          </a:xfrm>
          <a:prstGeom prst="flowChartAlternate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5131558" y="4844955"/>
            <a:ext cx="7060442"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08761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12191999" cy="6858000"/>
          </a:xfrm>
          <a:prstGeom prst="rect">
            <a:avLst/>
          </a:prstGeom>
        </p:spPr>
      </p:pic>
      <p:sp>
        <p:nvSpPr>
          <p:cNvPr id="5" name="Rectangle 4"/>
          <p:cNvSpPr/>
          <p:nvPr/>
        </p:nvSpPr>
        <p:spPr>
          <a:xfrm>
            <a:off x="5036024" y="1221265"/>
            <a:ext cx="715597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rot="21137710">
            <a:off x="1937910" y="999834"/>
            <a:ext cx="3315332" cy="3901068"/>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همچنین برای دستیابی به هدف ما که همان تناسب اندام و سلامتی است باید در انجام تمرینات ورزشی صبر و مداومت داشته باشیم ضمن اینکه همواره به خاطر بسپاریم ره صد ساله را یک شبه نمی توان پیمود.</a:t>
            </a:r>
          </a:p>
        </p:txBody>
      </p:sp>
      <p:sp>
        <p:nvSpPr>
          <p:cNvPr id="4" name="Rectangle 3"/>
          <p:cNvSpPr/>
          <p:nvPr/>
        </p:nvSpPr>
        <p:spPr>
          <a:xfrm>
            <a:off x="9326195" y="990433"/>
            <a:ext cx="1646605" cy="461665"/>
          </a:xfrm>
          <a:prstGeom prst="rect">
            <a:avLst/>
          </a:prstGeom>
          <a:solidFill>
            <a:srgbClr val="FFC000"/>
          </a:solidFill>
          <a:ln>
            <a:noFill/>
          </a:ln>
        </p:spPr>
        <p:txBody>
          <a:bodyPr wrap="none" rtlCol="1">
            <a:spAutoFit/>
          </a:bodyPr>
          <a:lstStyle/>
          <a:p>
            <a:r>
              <a:rPr lang="fa-IR" sz="2400" b="1" dirty="0">
                <a:latin typeface="Shabnam" panose="020B0603030804020204" pitchFamily="34" charset="-78"/>
                <a:cs typeface="Shabnam" panose="020B0603030804020204" pitchFamily="34" charset="-78"/>
              </a:rPr>
              <a:t>سخن پایانی</a:t>
            </a:r>
          </a:p>
        </p:txBody>
      </p:sp>
    </p:spTree>
    <p:extLst>
      <p:ext uri="{BB962C8B-B14F-4D97-AF65-F5344CB8AC3E}">
        <p14:creationId xmlns:p14="http://schemas.microsoft.com/office/powerpoint/2010/main" val="369908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845654" y="1015705"/>
            <a:ext cx="5891421" cy="600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5845654" y="1015705"/>
            <a:ext cx="5891421" cy="830997"/>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فری رانینگ چیست؟ تفاوت فری رانینگ و پاکور</a:t>
            </a:r>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6" name="Rectangle 5"/>
          <p:cNvSpPr/>
          <p:nvPr/>
        </p:nvSpPr>
        <p:spPr>
          <a:xfrm>
            <a:off x="5513696" y="1615870"/>
            <a:ext cx="6223379" cy="2308324"/>
          </a:xfrm>
          <a:prstGeom prst="rect">
            <a:avLst/>
          </a:prstGeom>
        </p:spPr>
        <p:txBody>
          <a:bodyPr wrap="square">
            <a:spAutoFit/>
          </a:bodyPr>
          <a:lstStyle/>
          <a:p>
            <a:pPr algn="just">
              <a:lnSpc>
                <a:spcPct val="200000"/>
              </a:lnSpc>
            </a:pPr>
            <a:r>
              <a:rPr lang="fa-IR" b="0" dirty="0">
                <a:solidFill>
                  <a:srgbClr val="1F1F1F"/>
                </a:solidFill>
                <a:effectLst/>
                <a:latin typeface="Vazir" panose="020B0603030804020204" pitchFamily="34" charset="-78"/>
                <a:cs typeface="Vazir" panose="020B0603030804020204" pitchFamily="34" charset="-78"/>
              </a:rPr>
              <a:t>فریرانینگ نام ورزشی است که در آن با دویدن باید از موانع سر راه با پریدن و جست و خیز های حرفه ای عبور کرد. واضح است که انجام این ورزش به تمرین و مهارت و تجربه زیادی نیاز دارد. این ورزش تقریبا در تمام مکان ها قابل اجرا بوده و محدودیتی ندارد.</a:t>
            </a:r>
          </a:p>
        </p:txBody>
      </p:sp>
      <p:pic>
        <p:nvPicPr>
          <p:cNvPr id="7" name="Picture 6"/>
          <p:cNvPicPr>
            <a:picLocks noChangeAspect="1"/>
          </p:cNvPicPr>
          <p:nvPr/>
        </p:nvPicPr>
        <p:blipFill>
          <a:blip r:embed="rId2"/>
          <a:stretch>
            <a:fillRect/>
          </a:stretch>
        </p:blipFill>
        <p:spPr>
          <a:xfrm>
            <a:off x="180836" y="2906974"/>
            <a:ext cx="5332860" cy="3555240"/>
          </a:xfrm>
          <a:prstGeom prst="rect">
            <a:avLst/>
          </a:prstGeom>
        </p:spPr>
      </p:pic>
      <p:sp>
        <p:nvSpPr>
          <p:cNvPr id="8" name="Rectangle 7"/>
          <p:cNvSpPr/>
          <p:nvPr/>
        </p:nvSpPr>
        <p:spPr>
          <a:xfrm>
            <a:off x="1891923" y="0"/>
            <a:ext cx="728447" cy="290697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5513696" y="5215298"/>
            <a:ext cx="6678304" cy="64468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2620370" y="1241946"/>
            <a:ext cx="3225284" cy="457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180836" y="6462214"/>
            <a:ext cx="4773301" cy="1023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740395" y="2804615"/>
            <a:ext cx="4773301" cy="1023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39276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313" y="1785498"/>
            <a:ext cx="3047629" cy="577081"/>
          </a:xfrm>
          <a:prstGeom prst="rect">
            <a:avLst/>
          </a:prstGeom>
        </p:spPr>
        <p:txBody>
          <a:bodyPr>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https://www.beytoote.com</a:t>
            </a:r>
          </a:p>
        </p:txBody>
      </p:sp>
      <p:sp>
        <p:nvSpPr>
          <p:cNvPr id="3" name="TextBox 2"/>
          <p:cNvSpPr txBox="1"/>
          <p:nvPr/>
        </p:nvSpPr>
        <p:spPr>
          <a:xfrm>
            <a:off x="11067744" y="850879"/>
            <a:ext cx="819456" cy="461665"/>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منابع</a:t>
            </a:r>
          </a:p>
        </p:txBody>
      </p:sp>
      <p:sp>
        <p:nvSpPr>
          <p:cNvPr id="4" name="Flowchart: Process 3"/>
          <p:cNvSpPr/>
          <p:nvPr/>
        </p:nvSpPr>
        <p:spPr>
          <a:xfrm>
            <a:off x="0" y="1446663"/>
            <a:ext cx="12192000" cy="204716"/>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55255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3"/>
          <p:cNvSpPr/>
          <p:nvPr/>
        </p:nvSpPr>
        <p:spPr>
          <a:xfrm>
            <a:off x="0" y="2852382"/>
            <a:ext cx="12192000" cy="341194"/>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Process 2"/>
          <p:cNvSpPr/>
          <p:nvPr/>
        </p:nvSpPr>
        <p:spPr>
          <a:xfrm>
            <a:off x="3130114" y="2442949"/>
            <a:ext cx="6414448" cy="1160060"/>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115403" y="1856096"/>
            <a:ext cx="7429159" cy="1938992"/>
          </a:xfrm>
          <a:prstGeom prst="rect">
            <a:avLst/>
          </a:prstGeom>
        </p:spPr>
        <p:txBody>
          <a:bodyPr wrap="square">
            <a:spAutoFit/>
          </a:bodyPr>
          <a:lstStyle>
            <a:defPPr>
              <a:defRPr lang="fa-IR"/>
            </a:defPPr>
            <a:lvl1pPr algn="just">
              <a:lnSpc>
                <a:spcPct val="200000"/>
              </a:lnSpc>
              <a:defRPr b="0">
                <a:solidFill>
                  <a:srgbClr val="1F1F1F"/>
                </a:solidFill>
                <a:effectLst/>
                <a:latin typeface="Vazir" panose="020B0603030804020204" pitchFamily="34" charset="-78"/>
                <a:cs typeface="Vazir" panose="020B0603030804020204" pitchFamily="34" charset="-78"/>
              </a:defRPr>
            </a:lvl1pPr>
          </a:lstStyle>
          <a:p>
            <a:r>
              <a:rPr lang="fa-IR" sz="6000" b="1" dirty="0"/>
              <a:t>با تشکر از توجه شما</a:t>
            </a:r>
          </a:p>
        </p:txBody>
      </p:sp>
    </p:spTree>
    <p:extLst>
      <p:ext uri="{BB962C8B-B14F-4D97-AF65-F5344CB8AC3E}">
        <p14:creationId xmlns:p14="http://schemas.microsoft.com/office/powerpoint/2010/main" val="1371988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560" y="0"/>
            <a:ext cx="12183439" cy="7230471"/>
          </a:xfrm>
          <a:prstGeom prst="rect">
            <a:avLst/>
          </a:prstGeom>
        </p:spPr>
      </p:pic>
      <p:pic>
        <p:nvPicPr>
          <p:cNvPr id="4" name="Picture 3"/>
          <p:cNvPicPr>
            <a:picLocks noChangeAspect="1"/>
          </p:cNvPicPr>
          <p:nvPr/>
        </p:nvPicPr>
        <p:blipFill>
          <a:blip r:embed="rId3"/>
          <a:stretch>
            <a:fillRect/>
          </a:stretch>
        </p:blipFill>
        <p:spPr>
          <a:xfrm rot="10800000">
            <a:off x="6794508" y="1250114"/>
            <a:ext cx="4985588" cy="2871794"/>
          </a:xfrm>
          <a:prstGeom prst="homePlate">
            <a:avLst/>
          </a:prstGeom>
          <a:noFill/>
          <a:ln w="76200">
            <a:solidFill>
              <a:srgbClr val="FFC000"/>
            </a:solidFill>
          </a:ln>
        </p:spPr>
      </p:pic>
      <p:sp>
        <p:nvSpPr>
          <p:cNvPr id="2" name="Rectangle 1"/>
          <p:cNvSpPr/>
          <p:nvPr/>
        </p:nvSpPr>
        <p:spPr>
          <a:xfrm>
            <a:off x="8782932" y="551680"/>
            <a:ext cx="2776722" cy="461665"/>
          </a:xfrm>
          <a:prstGeom prst="rect">
            <a:avLst/>
          </a:prstGeom>
          <a:solidFill>
            <a:schemeClr val="accent1">
              <a:lumMod val="75000"/>
            </a:schemeClr>
          </a:solid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فری رانینگ چیست؟ </a:t>
            </a:r>
          </a:p>
        </p:txBody>
      </p:sp>
      <p:sp>
        <p:nvSpPr>
          <p:cNvPr id="3" name="Rectangle 2"/>
          <p:cNvSpPr/>
          <p:nvPr/>
        </p:nvSpPr>
        <p:spPr>
          <a:xfrm>
            <a:off x="341194" y="1601379"/>
            <a:ext cx="5617790" cy="1754326"/>
          </a:xfrm>
          <a:prstGeom prst="rect">
            <a:avLst/>
          </a:prstGeom>
          <a:solidFill>
            <a:schemeClr val="accent1">
              <a:lumMod val="75000"/>
            </a:schemeClr>
          </a:solidFill>
          <a:ln>
            <a:noFill/>
          </a:ln>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ورزش فری رانینگ به معنی رد شن از موانع و پشت سر گذاشتن آن هاست. زادگاه این ورزش در کشور فرانسه است و توسط فردی به نام سباستین فوکان پایه گذاری شده است. </a:t>
            </a:r>
          </a:p>
        </p:txBody>
      </p:sp>
    </p:spTree>
    <p:extLst>
      <p:ext uri="{BB962C8B-B14F-4D97-AF65-F5344CB8AC3E}">
        <p14:creationId xmlns:p14="http://schemas.microsoft.com/office/powerpoint/2010/main" val="1941459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6-Point Star 11"/>
          <p:cNvSpPr/>
          <p:nvPr/>
        </p:nvSpPr>
        <p:spPr>
          <a:xfrm>
            <a:off x="933734" y="2897074"/>
            <a:ext cx="2925170" cy="2756848"/>
          </a:xfrm>
          <a:prstGeom prst="star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6-Point Star 13"/>
          <p:cNvSpPr/>
          <p:nvPr/>
        </p:nvSpPr>
        <p:spPr>
          <a:xfrm>
            <a:off x="1501251" y="3425916"/>
            <a:ext cx="1787860" cy="1699164"/>
          </a:xfrm>
          <a:prstGeom prst="star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6-Point Star 10"/>
          <p:cNvSpPr/>
          <p:nvPr/>
        </p:nvSpPr>
        <p:spPr>
          <a:xfrm>
            <a:off x="8247796" y="2745901"/>
            <a:ext cx="2925170" cy="2756848"/>
          </a:xfrm>
          <a:prstGeom prst="star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6-Point Star 12"/>
          <p:cNvSpPr/>
          <p:nvPr/>
        </p:nvSpPr>
        <p:spPr>
          <a:xfrm>
            <a:off x="8816451" y="3274743"/>
            <a:ext cx="1787860" cy="1699164"/>
          </a:xfrm>
          <a:prstGeom prst="star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ounded Rectangle 5"/>
          <p:cNvSpPr/>
          <p:nvPr/>
        </p:nvSpPr>
        <p:spPr>
          <a:xfrm>
            <a:off x="868566" y="895039"/>
            <a:ext cx="10936748" cy="46522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00250" y="750332"/>
            <a:ext cx="11505063"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ورزش فریرانینگ یکی از شاخه های ورزش پارکور هست و هر دو به یک معنی است. پارکور توسط دیوید بل پایه گذاری شد.</a:t>
            </a:r>
          </a:p>
          <a:p>
            <a:pPr algn="just">
              <a:lnSpc>
                <a:spcPct val="200000"/>
              </a:lnSpc>
            </a:pPr>
            <a:br>
              <a:rPr lang="fa-IR" dirty="0">
                <a:solidFill>
                  <a:srgbClr val="1F1F1F"/>
                </a:solidFill>
                <a:latin typeface="Vazir" panose="020B0603030804020204" pitchFamily="34" charset="-78"/>
                <a:cs typeface="Vazir" panose="020B0603030804020204" pitchFamily="34" charset="-78"/>
              </a:rPr>
            </a:br>
            <a:endParaRPr lang="fa-IR" dirty="0">
              <a:solidFill>
                <a:srgbClr val="1F1F1F"/>
              </a:solidFill>
              <a:latin typeface="Vazir" panose="020B0603030804020204" pitchFamily="34" charset="-78"/>
              <a:cs typeface="Vazir" panose="020B0603030804020204" pitchFamily="34" charset="-78"/>
            </a:endParaRPr>
          </a:p>
        </p:txBody>
      </p:sp>
      <p:sp>
        <p:nvSpPr>
          <p:cNvPr id="5" name="Rectangle 4"/>
          <p:cNvSpPr/>
          <p:nvPr/>
        </p:nvSpPr>
        <p:spPr>
          <a:xfrm>
            <a:off x="9028591" y="288667"/>
            <a:ext cx="2776722" cy="461665"/>
          </a:xfrm>
          <a:prstGeom prst="rect">
            <a:avLst/>
          </a:prstGeom>
          <a:solidFill>
            <a:schemeClr val="accent1">
              <a:lumMod val="75000"/>
            </a:schemeClr>
          </a:solid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فری رانینگ چیست؟ </a:t>
            </a:r>
          </a:p>
        </p:txBody>
      </p:sp>
      <p:pic>
        <p:nvPicPr>
          <p:cNvPr id="7" name="Picture 6"/>
          <p:cNvPicPr>
            <a:picLocks noChangeAspect="1"/>
          </p:cNvPicPr>
          <p:nvPr/>
        </p:nvPicPr>
        <p:blipFill>
          <a:blip r:embed="rId2"/>
          <a:stretch>
            <a:fillRect/>
          </a:stretch>
        </p:blipFill>
        <p:spPr>
          <a:xfrm>
            <a:off x="2395181" y="1390650"/>
            <a:ext cx="7315200" cy="5467350"/>
          </a:xfrm>
          <a:prstGeom prst="rect">
            <a:avLst/>
          </a:prstGeom>
        </p:spPr>
      </p:pic>
    </p:spTree>
    <p:extLst>
      <p:ext uri="{BB962C8B-B14F-4D97-AF65-F5344CB8AC3E}">
        <p14:creationId xmlns:p14="http://schemas.microsoft.com/office/powerpoint/2010/main" val="2833606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72188"/>
            <a:ext cx="12667846" cy="7130188"/>
          </a:xfrm>
          <a:prstGeom prst="rect">
            <a:avLst/>
          </a:prstGeom>
        </p:spPr>
      </p:pic>
      <p:sp>
        <p:nvSpPr>
          <p:cNvPr id="2" name="Rectangle 1"/>
          <p:cNvSpPr/>
          <p:nvPr/>
        </p:nvSpPr>
        <p:spPr>
          <a:xfrm>
            <a:off x="7196920" y="1598515"/>
            <a:ext cx="4995080" cy="2308324"/>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اولین حسی که در مورد این ورزش به ما القا می شود ترس است. اگر تا به حال انجام آن را امتحان نکرده اید و نحوه انجام آن را نیز نمی دانید این حس کاملا طبیعی است.</a:t>
            </a:r>
          </a:p>
        </p:txBody>
      </p:sp>
      <p:sp>
        <p:nvSpPr>
          <p:cNvPr id="3" name="Rectangle 2"/>
          <p:cNvSpPr/>
          <p:nvPr/>
        </p:nvSpPr>
        <p:spPr>
          <a:xfrm>
            <a:off x="9415278" y="898594"/>
            <a:ext cx="2776722" cy="461665"/>
          </a:xfrm>
          <a:prstGeom prst="rect">
            <a:avLst/>
          </a:prstGeom>
          <a:solidFill>
            <a:srgbClr val="FFC000"/>
          </a:solid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فری رانینگ چیست؟ </a:t>
            </a:r>
          </a:p>
        </p:txBody>
      </p:sp>
      <p:sp>
        <p:nvSpPr>
          <p:cNvPr id="5" name="Rectangle 4"/>
          <p:cNvSpPr/>
          <p:nvPr/>
        </p:nvSpPr>
        <p:spPr>
          <a:xfrm flipV="1">
            <a:off x="7196920" y="4103198"/>
            <a:ext cx="5114383"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flipH="1">
            <a:off x="12311303" y="1860274"/>
            <a:ext cx="45719" cy="22477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17123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unched Tape 7"/>
          <p:cNvSpPr/>
          <p:nvPr/>
        </p:nvSpPr>
        <p:spPr>
          <a:xfrm rot="16200000">
            <a:off x="5143501" y="2216056"/>
            <a:ext cx="6858001" cy="2425889"/>
          </a:xfrm>
          <a:prstGeom prst="flowChartPunched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unched Tape 6"/>
          <p:cNvSpPr/>
          <p:nvPr/>
        </p:nvSpPr>
        <p:spPr>
          <a:xfrm>
            <a:off x="6011056" y="696036"/>
            <a:ext cx="5847357" cy="5336275"/>
          </a:xfrm>
          <a:prstGeom prst="flowChartPunchedTap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36729" y="1660689"/>
            <a:ext cx="5213444" cy="3970318"/>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 اما حرکاتی که در این ورزش بسیار خطرناک به نظر می رسند در صورت آشنایی با آن ها و تمرینات پی در پی و اجرای اصولی آن ها بسیار راحت و بی خطر است. کافی است برای فرا گرفتن حرفه ای این ورزش تمرینات را به صورت پله به پله و اصولی و صحیح انجام دهید و آن قدر در انجام آن ها مداومت کنید تا مانند حرکاتی مثل راه رفتن و نشستن و برخاستن برایتان عادت شود.</a:t>
            </a:r>
          </a:p>
        </p:txBody>
      </p:sp>
      <p:sp>
        <p:nvSpPr>
          <p:cNvPr id="4" name="Rectangle 3"/>
          <p:cNvSpPr/>
          <p:nvPr/>
        </p:nvSpPr>
        <p:spPr>
          <a:xfrm>
            <a:off x="3995553" y="992453"/>
            <a:ext cx="1654620" cy="461665"/>
          </a:xfrm>
          <a:prstGeom prst="rect">
            <a:avLst/>
          </a:prstGeom>
          <a:solidFill>
            <a:srgbClr val="FFC000"/>
          </a:solidFill>
          <a:ln>
            <a:noFill/>
          </a:ln>
        </p:spPr>
        <p:txBody>
          <a:bodyPr wrap="none" rtlCol="1">
            <a:spAutoFit/>
          </a:bodyPr>
          <a:lstStyle/>
          <a:p>
            <a:r>
              <a:rPr lang="fa-IR" sz="2400" b="1" dirty="0">
                <a:solidFill>
                  <a:schemeClr val="bg1"/>
                </a:solidFill>
                <a:latin typeface="Shabnam" panose="020B0603030804020204" pitchFamily="34" charset="-78"/>
                <a:cs typeface="Shabnam" panose="020B0603030804020204" pitchFamily="34" charset="-78"/>
              </a:rPr>
              <a:t>فری رانینگ </a:t>
            </a:r>
          </a:p>
        </p:txBody>
      </p:sp>
      <p:pic>
        <p:nvPicPr>
          <p:cNvPr id="6" name="Picture 5"/>
          <p:cNvPicPr>
            <a:picLocks noChangeAspect="1"/>
          </p:cNvPicPr>
          <p:nvPr/>
        </p:nvPicPr>
        <p:blipFill>
          <a:blip r:embed="rId2"/>
          <a:stretch>
            <a:fillRect/>
          </a:stretch>
        </p:blipFill>
        <p:spPr>
          <a:xfrm>
            <a:off x="6011056" y="1223285"/>
            <a:ext cx="5847358" cy="3391468"/>
          </a:xfrm>
          <a:prstGeom prst="rect">
            <a:avLst/>
          </a:prstGeom>
        </p:spPr>
      </p:pic>
      <p:sp>
        <p:nvSpPr>
          <p:cNvPr id="9" name="Flowchart: Process 8"/>
          <p:cNvSpPr/>
          <p:nvPr/>
        </p:nvSpPr>
        <p:spPr>
          <a:xfrm>
            <a:off x="0" y="1177566"/>
            <a:ext cx="3995553"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0" y="6068411"/>
            <a:ext cx="5650173" cy="223207"/>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38961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nip Diagonal Corner Rectangle 9"/>
          <p:cNvSpPr/>
          <p:nvPr/>
        </p:nvSpPr>
        <p:spPr>
          <a:xfrm>
            <a:off x="1214651" y="511413"/>
            <a:ext cx="10194877" cy="461665"/>
          </a:xfrm>
          <a:prstGeom prst="snip2Diag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007522" y="6191304"/>
            <a:ext cx="2497541" cy="3693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873457" y="5655587"/>
            <a:ext cx="10631608" cy="3693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873457" y="1417809"/>
            <a:ext cx="10536071" cy="3693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3439236"/>
            <a:ext cx="12192000" cy="504967"/>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3456" y="5497732"/>
            <a:ext cx="10631607" cy="1200329"/>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ثانیا ارزیابی با دقت مکانی که قرار هست این ورزش را در آنجا اجرا کنید حتی در صورتی که قبلا بارها در آن مکان این ورزش را انجام داده باشید.</a:t>
            </a:r>
          </a:p>
        </p:txBody>
      </p:sp>
      <p:sp>
        <p:nvSpPr>
          <p:cNvPr id="3" name="Rectangle 2"/>
          <p:cNvSpPr/>
          <p:nvPr/>
        </p:nvSpPr>
        <p:spPr>
          <a:xfrm>
            <a:off x="668739" y="518172"/>
            <a:ext cx="10740789"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اما در هر صورت و قبل از انجام این ورزش باید دو نکته مهم را مد نظر داشته باشید. </a:t>
            </a:r>
          </a:p>
        </p:txBody>
      </p:sp>
      <p:sp>
        <p:nvSpPr>
          <p:cNvPr id="4" name="Rectangle 3"/>
          <p:cNvSpPr/>
          <p:nvPr/>
        </p:nvSpPr>
        <p:spPr>
          <a:xfrm>
            <a:off x="655093" y="1417809"/>
            <a:ext cx="10754435" cy="369332"/>
          </a:xfrm>
          <a:prstGeom prst="rect">
            <a:avLst/>
          </a:prstGeom>
        </p:spPr>
        <p:txBody>
          <a:bodyPr wrap="square">
            <a:spAutoFit/>
          </a:bodyPr>
          <a:lstStyle/>
          <a:p>
            <a:r>
              <a:rPr lang="fa-IR" dirty="0">
                <a:solidFill>
                  <a:srgbClr val="1F1F1F"/>
                </a:solidFill>
                <a:latin typeface="Vazir" panose="020B0603030804020204" pitchFamily="34" charset="-78"/>
                <a:cs typeface="Vazir" panose="020B0603030804020204" pitchFamily="34" charset="-78"/>
              </a:rPr>
              <a:t>اولا انجام حرکات نرمشی و آمادگی و گرم کردن قسمت هایی از بدن که در انجام این ورزش از آن ها استفاده می شود </a:t>
            </a:r>
            <a:endParaRPr lang="fa-IR" dirty="0"/>
          </a:p>
        </p:txBody>
      </p:sp>
      <p:pic>
        <p:nvPicPr>
          <p:cNvPr id="5" name="Picture 4"/>
          <p:cNvPicPr>
            <a:picLocks noChangeAspect="1"/>
          </p:cNvPicPr>
          <p:nvPr/>
        </p:nvPicPr>
        <p:blipFill>
          <a:blip r:embed="rId2"/>
          <a:stretch>
            <a:fillRect/>
          </a:stretch>
        </p:blipFill>
        <p:spPr>
          <a:xfrm>
            <a:off x="3330053" y="1953525"/>
            <a:ext cx="5404514" cy="3377822"/>
          </a:xfrm>
          <a:prstGeom prst="rect">
            <a:avLst/>
          </a:prstGeom>
          <a:ln w="76200">
            <a:solidFill>
              <a:schemeClr val="accent1">
                <a:lumMod val="75000"/>
              </a:schemeClr>
            </a:solidFill>
          </a:ln>
        </p:spPr>
      </p:pic>
    </p:spTree>
    <p:extLst>
      <p:ext uri="{BB962C8B-B14F-4D97-AF65-F5344CB8AC3E}">
        <p14:creationId xmlns:p14="http://schemas.microsoft.com/office/powerpoint/2010/main" val="1272385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591869" y="1433015"/>
            <a:ext cx="5286233" cy="268831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059429" y="797342"/>
            <a:ext cx="3818673" cy="461665"/>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تفاوت بین فریرانینگ با پارکور</a:t>
            </a:r>
          </a:p>
        </p:txBody>
      </p:sp>
      <p:sp>
        <p:nvSpPr>
          <p:cNvPr id="3" name="Rectangle 2"/>
          <p:cNvSpPr/>
          <p:nvPr/>
        </p:nvSpPr>
        <p:spPr>
          <a:xfrm>
            <a:off x="6591869" y="1259007"/>
            <a:ext cx="5286233" cy="2862322"/>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بین فریرانینگ و پارکور تفاوت بسیار ظریفی وجود دارد. فریرانینگ به معنی دوی آزاد است.در پارکور ورزشکار سعی دارد از موانع با سرعت و خلاقیت عبور کند اما در فریرانینگ دونده ها با استفاده از چرخش های هوایی و چرخیدن به دور خود باهم رقابت می کنند.</a:t>
            </a:r>
          </a:p>
        </p:txBody>
      </p:sp>
      <p:pic>
        <p:nvPicPr>
          <p:cNvPr id="4" name="Picture 3"/>
          <p:cNvPicPr>
            <a:picLocks noChangeAspect="1"/>
          </p:cNvPicPr>
          <p:nvPr/>
        </p:nvPicPr>
        <p:blipFill>
          <a:blip r:embed="rId2"/>
          <a:stretch>
            <a:fillRect/>
          </a:stretch>
        </p:blipFill>
        <p:spPr>
          <a:xfrm>
            <a:off x="686369" y="2916000"/>
            <a:ext cx="5715000" cy="2390775"/>
          </a:xfrm>
          <a:prstGeom prst="rect">
            <a:avLst/>
          </a:prstGeom>
        </p:spPr>
      </p:pic>
      <p:pic>
        <p:nvPicPr>
          <p:cNvPr id="5" name="Picture 4"/>
          <p:cNvPicPr>
            <a:picLocks noChangeAspect="1"/>
          </p:cNvPicPr>
          <p:nvPr/>
        </p:nvPicPr>
        <p:blipFill>
          <a:blip r:embed="rId3"/>
          <a:stretch>
            <a:fillRect/>
          </a:stretch>
        </p:blipFill>
        <p:spPr>
          <a:xfrm>
            <a:off x="6163102" y="4259949"/>
            <a:ext cx="5715000" cy="2447925"/>
          </a:xfrm>
          <a:prstGeom prst="rect">
            <a:avLst/>
          </a:prstGeom>
        </p:spPr>
      </p:pic>
      <p:pic>
        <p:nvPicPr>
          <p:cNvPr id="8" name="Picture 7"/>
          <p:cNvPicPr>
            <a:picLocks noChangeAspect="1"/>
          </p:cNvPicPr>
          <p:nvPr/>
        </p:nvPicPr>
        <p:blipFill>
          <a:blip r:embed="rId4"/>
          <a:stretch>
            <a:fillRect/>
          </a:stretch>
        </p:blipFill>
        <p:spPr>
          <a:xfrm>
            <a:off x="686368" y="78602"/>
            <a:ext cx="5618897" cy="2616158"/>
          </a:xfrm>
          <a:prstGeom prst="rect">
            <a:avLst/>
          </a:prstGeom>
        </p:spPr>
      </p:pic>
      <p:sp>
        <p:nvSpPr>
          <p:cNvPr id="11" name="Rectangle 10"/>
          <p:cNvSpPr/>
          <p:nvPr/>
        </p:nvSpPr>
        <p:spPr>
          <a:xfrm>
            <a:off x="1050878" y="5306775"/>
            <a:ext cx="327546" cy="14010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5215720" y="5306775"/>
            <a:ext cx="327546" cy="14010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1992573" y="5306775"/>
            <a:ext cx="354842" cy="9984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4077838" y="5306774"/>
            <a:ext cx="354842" cy="9984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3210637" y="5306774"/>
            <a:ext cx="327546" cy="14010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83309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Document 8"/>
          <p:cNvSpPr/>
          <p:nvPr/>
        </p:nvSpPr>
        <p:spPr>
          <a:xfrm>
            <a:off x="341194" y="1505213"/>
            <a:ext cx="4947313" cy="5352787"/>
          </a:xfrm>
          <a:prstGeom prst="flowChartDocumen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Multidocument 5"/>
          <p:cNvSpPr/>
          <p:nvPr/>
        </p:nvSpPr>
        <p:spPr>
          <a:xfrm>
            <a:off x="5714515" y="1662162"/>
            <a:ext cx="5954321" cy="5195837"/>
          </a:xfrm>
          <a:prstGeom prst="flowChartMultidocumen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331063" y="786628"/>
            <a:ext cx="3337773" cy="461665"/>
          </a:xfrm>
          <a:prstGeom prst="rect">
            <a:avLst/>
          </a:prstGeom>
          <a:noFill/>
        </p:spPr>
        <p:txBody>
          <a:bodyPr wrap="none" rtlCol="1">
            <a:spAutoFit/>
          </a:bodyPr>
          <a:lstStyle/>
          <a:p>
            <a:r>
              <a:rPr lang="fa-IR" sz="2400" b="1" dirty="0">
                <a:latin typeface="Shabnam" panose="020B0603030804020204" pitchFamily="34" charset="-78"/>
                <a:cs typeface="Shabnam" panose="020B0603030804020204" pitchFamily="34" charset="-78"/>
              </a:rPr>
              <a:t>مشخصه های ورزش پارکور</a:t>
            </a:r>
          </a:p>
        </p:txBody>
      </p:sp>
      <p:sp>
        <p:nvSpPr>
          <p:cNvPr id="3" name="Rectangle 2"/>
          <p:cNvSpPr/>
          <p:nvPr/>
        </p:nvSpPr>
        <p:spPr>
          <a:xfrm>
            <a:off x="491319" y="1471641"/>
            <a:ext cx="4681182" cy="4524315"/>
          </a:xfrm>
          <a:prstGeom prst="rect">
            <a:avLst/>
          </a:prstGeom>
        </p:spPr>
        <p:txBody>
          <a:bodyPr wrap="square">
            <a:spAutoFit/>
          </a:bodyPr>
          <a:lstStyle/>
          <a:p>
            <a:pPr algn="just">
              <a:lnSpc>
                <a:spcPct val="200000"/>
              </a:lnSpc>
            </a:pPr>
            <a:r>
              <a:rPr lang="fa-IR" dirty="0">
                <a:solidFill>
                  <a:srgbClr val="1F1F1F"/>
                </a:solidFill>
                <a:latin typeface="Vazir" panose="020B0603030804020204" pitchFamily="34" charset="-78"/>
                <a:cs typeface="Vazir" panose="020B0603030804020204" pitchFamily="34" charset="-78"/>
              </a:rPr>
              <a:t>دویدن و سرعت از دو ویژگی های اصلی این ورزش است. دونده در این ورزش با انتخاب راه مستقیم سعی می کند موانع را  با مهارت بردارد و با عبور از همه آن ها سلامت به مقصد برسد. در این فعالیت آن چه خیلی اهمیت دارد و باعث افزایش کارایی این فعالیت می شود داشتن آگاهی از فاصله و دوری کردن از آسیب دیدگی های سطحی یا شدید است.</a:t>
            </a:r>
          </a:p>
        </p:txBody>
      </p:sp>
      <p:pic>
        <p:nvPicPr>
          <p:cNvPr id="4" name="Picture 3"/>
          <p:cNvPicPr>
            <a:picLocks noChangeAspect="1"/>
          </p:cNvPicPr>
          <p:nvPr/>
        </p:nvPicPr>
        <p:blipFill>
          <a:blip r:embed="rId2"/>
          <a:stretch>
            <a:fillRect/>
          </a:stretch>
        </p:blipFill>
        <p:spPr>
          <a:xfrm>
            <a:off x="5833769" y="1785540"/>
            <a:ext cx="5715811" cy="4333205"/>
          </a:xfrm>
          <a:prstGeom prst="rect">
            <a:avLst/>
          </a:prstGeom>
        </p:spPr>
      </p:pic>
      <p:sp>
        <p:nvSpPr>
          <p:cNvPr id="7" name="Flowchart: Process 6"/>
          <p:cNvSpPr/>
          <p:nvPr/>
        </p:nvSpPr>
        <p:spPr>
          <a:xfrm>
            <a:off x="0" y="1286850"/>
            <a:ext cx="12192000"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656361"/>
            <a:ext cx="12192000"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02517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1136</Words>
  <Application>Microsoft Office PowerPoint</Application>
  <PresentationFormat>Widescreen</PresentationFormat>
  <Paragraphs>46</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17</cp:revision>
  <dcterms:created xsi:type="dcterms:W3CDTF">2025-02-06T07:39:15Z</dcterms:created>
  <dcterms:modified xsi:type="dcterms:W3CDTF">2025-02-23T05:07:02Z</dcterms:modified>
</cp:coreProperties>
</file>