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5"/>
  </p:notesMasterIdLst>
  <p:sldIdLst>
    <p:sldId id="278" r:id="rId2"/>
    <p:sldId id="256" r:id="rId3"/>
    <p:sldId id="257" r:id="rId4"/>
    <p:sldId id="276" r:id="rId5"/>
    <p:sldId id="258" r:id="rId6"/>
    <p:sldId id="27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snapToGrid="0" showGuides="1">
      <p:cViewPr varScale="1">
        <p:scale>
          <a:sx n="70" d="100"/>
          <a:sy n="70" d="100"/>
        </p:scale>
        <p:origin x="702"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0A86FB80-2E89-45FF-8D21-A0E236E8A208}" type="datetimeFigureOut">
              <a:rPr lang="fa-IR" smtClean="0"/>
              <a:t>1446/08/07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E1414BE-50DF-45A4-B366-80C785709402}" type="slidenum">
              <a:rPr lang="fa-IR" smtClean="0"/>
              <a:t>‹#›</a:t>
            </a:fld>
            <a:endParaRPr lang="fa-IR"/>
          </a:p>
        </p:txBody>
      </p:sp>
    </p:spTree>
    <p:extLst>
      <p:ext uri="{BB962C8B-B14F-4D97-AF65-F5344CB8AC3E}">
        <p14:creationId xmlns:p14="http://schemas.microsoft.com/office/powerpoint/2010/main" val="70131283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E1414BE-50DF-45A4-B366-80C785709402}" type="slidenum">
              <a:rPr lang="fa-IR" smtClean="0"/>
              <a:t>2</a:t>
            </a:fld>
            <a:endParaRPr lang="fa-IR"/>
          </a:p>
        </p:txBody>
      </p:sp>
    </p:spTree>
    <p:extLst>
      <p:ext uri="{BB962C8B-B14F-4D97-AF65-F5344CB8AC3E}">
        <p14:creationId xmlns:p14="http://schemas.microsoft.com/office/powerpoint/2010/main" val="39388603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E1414BE-50DF-45A4-B366-80C785709402}" type="slidenum">
              <a:rPr lang="fa-IR" smtClean="0"/>
              <a:t>17</a:t>
            </a:fld>
            <a:endParaRPr lang="fa-IR"/>
          </a:p>
        </p:txBody>
      </p:sp>
    </p:spTree>
    <p:extLst>
      <p:ext uri="{BB962C8B-B14F-4D97-AF65-F5344CB8AC3E}">
        <p14:creationId xmlns:p14="http://schemas.microsoft.com/office/powerpoint/2010/main" val="669609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5E1414BE-50DF-45A4-B366-80C785709402}" type="slidenum">
              <a:rPr lang="fa-IR" smtClean="0"/>
              <a:t>21</a:t>
            </a:fld>
            <a:endParaRPr lang="fa-IR"/>
          </a:p>
        </p:txBody>
      </p:sp>
    </p:spTree>
    <p:extLst>
      <p:ext uri="{BB962C8B-B14F-4D97-AF65-F5344CB8AC3E}">
        <p14:creationId xmlns:p14="http://schemas.microsoft.com/office/powerpoint/2010/main" val="907206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Freeform 14"/>
          <p:cNvSpPr>
            <a:spLocks noGrp="1"/>
          </p:cNvSpPr>
          <p:nvPr>
            <p:ph type="pic" sz="quarter" idx="10"/>
          </p:nvPr>
        </p:nvSpPr>
        <p:spPr>
          <a:xfrm>
            <a:off x="4672013" y="0"/>
            <a:ext cx="7519987" cy="6858000"/>
          </a:xfrm>
          <a:custGeom>
            <a:avLst/>
            <a:gdLst>
              <a:gd name="connsiteX0" fmla="*/ 0 w 7519987"/>
              <a:gd name="connsiteY0" fmla="*/ 0 h 6858000"/>
              <a:gd name="connsiteX1" fmla="*/ 6376964 w 7519987"/>
              <a:gd name="connsiteY1" fmla="*/ 0 h 6858000"/>
              <a:gd name="connsiteX2" fmla="*/ 7519987 w 7519987"/>
              <a:gd name="connsiteY2" fmla="*/ 1143023 h 6858000"/>
              <a:gd name="connsiteX3" fmla="*/ 7519987 w 7519987"/>
              <a:gd name="connsiteY3" fmla="*/ 6858000 h 6858000"/>
              <a:gd name="connsiteX4" fmla="*/ 1128735 w 7519987"/>
              <a:gd name="connsiteY4" fmla="*/ 6858000 h 6858000"/>
              <a:gd name="connsiteX5" fmla="*/ 0 w 7519987"/>
              <a:gd name="connsiteY5" fmla="*/ 572926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987" h="6858000">
                <a:moveTo>
                  <a:pt x="0" y="0"/>
                </a:moveTo>
                <a:lnTo>
                  <a:pt x="6376964" y="0"/>
                </a:lnTo>
                <a:lnTo>
                  <a:pt x="7519987" y="1143023"/>
                </a:lnTo>
                <a:lnTo>
                  <a:pt x="7519987" y="6858000"/>
                </a:lnTo>
                <a:lnTo>
                  <a:pt x="1128735" y="6858000"/>
                </a:lnTo>
                <a:lnTo>
                  <a:pt x="0" y="5729265"/>
                </a:lnTo>
                <a:close/>
              </a:path>
            </a:pathLst>
          </a:custGeom>
        </p:spPr>
        <p:txBody>
          <a:bodyPr wrap="square">
            <a:noAutofit/>
          </a:bodyPr>
          <a:lstStyle/>
          <a:p>
            <a:endParaRPr lang="fa-IR"/>
          </a:p>
        </p:txBody>
      </p:sp>
    </p:spTree>
    <p:extLst>
      <p:ext uri="{BB962C8B-B14F-4D97-AF65-F5344CB8AC3E}">
        <p14:creationId xmlns:p14="http://schemas.microsoft.com/office/powerpoint/2010/main" val="35826272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7876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7385302"/>
      </p:ext>
    </p:extLst>
  </p:cSld>
  <p:clrMap bg1="lt1" tx1="dk1" bg2="lt2" tx2="dk2" accent1="accent1" accent2="accent2" accent3="accent3" accent4="accent4" accent5="accent5" accent6="accent6" hlink="hlink" folHlink="folHlink"/>
  <p:sldLayoutIdLst>
    <p:sldLayoutId id="2147483649" r:id="rId1"/>
    <p:sldLayoutId id="2147483655" r:id="rId2"/>
  </p:sldLayoutIdLst>
  <p:timing>
    <p:tnLst>
      <p:par>
        <p:cTn id="1" dur="indefinite" restart="never" nodeType="tmRoot"/>
      </p:par>
    </p:tnLst>
  </p:timing>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fa.wikipedia.org/wiki/%DA%A9%D8%B4%D8%AA%DB%8C_%D9%81%D8%B1%D9%86%DA%AF%DB%8C" TargetMode="External"/><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nip Diagonal Corner Rectangle 4"/>
          <p:cNvSpPr/>
          <p:nvPr/>
        </p:nvSpPr>
        <p:spPr>
          <a:xfrm>
            <a:off x="942975" y="2357447"/>
            <a:ext cx="4543425" cy="471488"/>
          </a:xfrm>
          <a:prstGeom prst="snip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651" r="10651"/>
          <a:stretch>
            <a:fillRect/>
          </a:stretch>
        </p:blipFill>
        <p:spPr>
          <a:xfrm>
            <a:off x="5486399" y="334647"/>
            <a:ext cx="6068704" cy="6206628"/>
          </a:xfrm>
        </p:spPr>
      </p:pic>
      <p:sp>
        <p:nvSpPr>
          <p:cNvPr id="4" name="Rectangle 3"/>
          <p:cNvSpPr/>
          <p:nvPr/>
        </p:nvSpPr>
        <p:spPr>
          <a:xfrm>
            <a:off x="-126346" y="2381109"/>
            <a:ext cx="5612746" cy="461665"/>
          </a:xfrm>
          <a:prstGeom prst="rect">
            <a:avLst/>
          </a:prstGeom>
        </p:spPr>
        <p:txBody>
          <a:bodyPr wrap="squar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موضوع:پاورپوینت کشتی تسلیمی</a:t>
            </a:r>
            <a:endParaRPr lang="fa-IR" sz="2400" b="1" dirty="0">
              <a:solidFill>
                <a:schemeClr val="bg1"/>
              </a:solidFill>
              <a:latin typeface="Shabnam" panose="020B0603030804020204" pitchFamily="34" charset="-78"/>
              <a:cs typeface="Shabnam" panose="020B0603030804020204" pitchFamily="34" charset="-78"/>
            </a:endParaRPr>
          </a:p>
        </p:txBody>
      </p:sp>
      <p:sp>
        <p:nvSpPr>
          <p:cNvPr id="6" name="Snip Diagonal Corner Rectangle 5"/>
          <p:cNvSpPr/>
          <p:nvPr/>
        </p:nvSpPr>
        <p:spPr>
          <a:xfrm>
            <a:off x="-14288" y="3400433"/>
            <a:ext cx="4286250" cy="457200"/>
          </a:xfrm>
          <a:prstGeom prst="snip2Diag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439774" y="3429000"/>
            <a:ext cx="3406702"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استاد راهنما:علیرضا عزیزی</a:t>
            </a:r>
            <a:endParaRPr lang="fa-IR" sz="2400" b="1" dirty="0">
              <a:solidFill>
                <a:schemeClr val="bg1"/>
              </a:solidFill>
              <a:latin typeface="Shabnam" panose="020B0603030804020204" pitchFamily="34" charset="-78"/>
              <a:cs typeface="Shabnam" panose="020B0603030804020204" pitchFamily="34" charset="-78"/>
            </a:endParaRPr>
          </a:p>
        </p:txBody>
      </p:sp>
      <p:sp>
        <p:nvSpPr>
          <p:cNvPr id="8" name="Snip Diagonal Corner Rectangle 7"/>
          <p:cNvSpPr/>
          <p:nvPr/>
        </p:nvSpPr>
        <p:spPr>
          <a:xfrm>
            <a:off x="942974" y="4514857"/>
            <a:ext cx="4543425" cy="471488"/>
          </a:xfrm>
          <a:prstGeom prst="snip2Diag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768619" y="4519768"/>
            <a:ext cx="289213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پژوهشگر:فرزانه توکلی</a:t>
            </a:r>
            <a:endParaRPr lang="fa-IR" sz="2400" b="1" dirty="0">
              <a:solidFill>
                <a:schemeClr val="bg1"/>
              </a:solidFill>
              <a:latin typeface="Shabnam" panose="020B0603030804020204" pitchFamily="34" charset="-78"/>
              <a:cs typeface="Shabnam" panose="020B0603030804020204" pitchFamily="34" charset="-78"/>
            </a:endParaRPr>
          </a:p>
        </p:txBody>
      </p:sp>
      <p:sp>
        <p:nvSpPr>
          <p:cNvPr id="10" name="Snip Diagonal Corner Rectangle 9"/>
          <p:cNvSpPr/>
          <p:nvPr/>
        </p:nvSpPr>
        <p:spPr>
          <a:xfrm>
            <a:off x="-14288" y="5729736"/>
            <a:ext cx="4286250" cy="457200"/>
          </a:xfrm>
          <a:prstGeom prst="snip2Diag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1174751" y="5715016"/>
            <a:ext cx="1936748" cy="461665"/>
          </a:xfrm>
          <a:prstGeom prst="rect">
            <a:avLst/>
          </a:prstGeom>
        </p:spPr>
        <p:txBody>
          <a:bodyPr wrap="none">
            <a:spAutoFit/>
          </a:bodyPr>
          <a:lstStyle/>
          <a:p>
            <a:pPr algn="just"/>
            <a:r>
              <a:rPr lang="fa-IR" sz="2400" b="1" dirty="0" smtClean="0">
                <a:solidFill>
                  <a:schemeClr val="bg1"/>
                </a:solidFill>
                <a:latin typeface="Shabnam" panose="020B0603030804020204" pitchFamily="34" charset="-78"/>
                <a:cs typeface="Shabnam" panose="020B0603030804020204" pitchFamily="34" charset="-78"/>
              </a:rPr>
              <a:t>تاریخ ارائه: ....</a:t>
            </a:r>
            <a:endParaRPr lang="fa-IR" sz="2400" b="1" dirty="0">
              <a:solidFill>
                <a:schemeClr val="bg1"/>
              </a:solidFill>
              <a:latin typeface="Shabnam" panose="020B0603030804020204" pitchFamily="34" charset="-78"/>
              <a:cs typeface="Shabnam" panose="020B0603030804020204" pitchFamily="34" charset="-78"/>
            </a:endParaRPr>
          </a:p>
        </p:txBody>
      </p:sp>
      <p:pic>
        <p:nvPicPr>
          <p:cNvPr id="12" name="Picture 11"/>
          <p:cNvPicPr>
            <a:picLocks noChangeAspect="1"/>
          </p:cNvPicPr>
          <p:nvPr/>
        </p:nvPicPr>
        <p:blipFill>
          <a:blip r:embed="rId3"/>
          <a:stretch>
            <a:fillRect/>
          </a:stretch>
        </p:blipFill>
        <p:spPr>
          <a:xfrm>
            <a:off x="942974" y="-110715"/>
            <a:ext cx="2517128" cy="2517128"/>
          </a:xfrm>
          <a:prstGeom prst="rect">
            <a:avLst/>
          </a:prstGeom>
        </p:spPr>
      </p:pic>
    </p:spTree>
    <p:extLst>
      <p:ext uri="{BB962C8B-B14F-4D97-AF65-F5344CB8AC3E}">
        <p14:creationId xmlns:p14="http://schemas.microsoft.com/office/powerpoint/2010/main" val="16744087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r="9007"/>
          <a:stretch/>
        </p:blipFill>
        <p:spPr>
          <a:xfrm>
            <a:off x="5390312" y="40944"/>
            <a:ext cx="6801688" cy="5495826"/>
          </a:xfrm>
          <a:prstGeom prst="rect">
            <a:avLst/>
          </a:prstGeom>
        </p:spPr>
      </p:pic>
      <p:sp>
        <p:nvSpPr>
          <p:cNvPr id="2" name="Rectangle 1"/>
          <p:cNvSpPr/>
          <p:nvPr/>
        </p:nvSpPr>
        <p:spPr>
          <a:xfrm>
            <a:off x="386687" y="1489332"/>
            <a:ext cx="6096000" cy="2308324"/>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جوجیتسو ژاپنی یا </a:t>
            </a:r>
            <a:r>
              <a:rPr lang="fa-IR" dirty="0" smtClean="0">
                <a:solidFill>
                  <a:srgbClr val="202122"/>
                </a:solidFill>
                <a:latin typeface="Vazir" panose="020B0603030804020204" pitchFamily="34" charset="-78"/>
                <a:cs typeface="Vazir" panose="020B0603030804020204" pitchFamily="34" charset="-78"/>
              </a:rPr>
              <a:t>جوجیتسومی</a:t>
            </a:r>
            <a:r>
              <a:rPr lang="fa-IR" dirty="0">
                <a:solidFill>
                  <a:srgbClr val="202122"/>
                </a:solidFill>
                <a:latin typeface="Vazir" panose="020B0603030804020204" pitchFamily="34" charset="-78"/>
                <a:cs typeface="Vazir" panose="020B0603030804020204" pitchFamily="34" charset="-78"/>
              </a:rPr>
              <a:t> کشتی/گراپلینگ ژاپنی است که تأکید زیادی روی قفل مفصل، خفه کردن و پرتاب دارد. معمولاً در آن از لباس فرم </a:t>
            </a:r>
            <a:r>
              <a:rPr lang="fa-IR" dirty="0" smtClean="0">
                <a:solidFill>
                  <a:srgbClr val="202122"/>
                </a:solidFill>
                <a:latin typeface="Vazir" panose="020B0603030804020204" pitchFamily="34" charset="-78"/>
                <a:cs typeface="Vazir" panose="020B0603030804020204" pitchFamily="34" charset="-78"/>
              </a:rPr>
              <a:t>گی(</a:t>
            </a:r>
            <a:r>
              <a:rPr lang="en-US" dirty="0" err="1" smtClean="0">
                <a:solidFill>
                  <a:srgbClr val="202122"/>
                </a:solidFill>
                <a:latin typeface="Vazir" panose="020B0603030804020204" pitchFamily="34" charset="-78"/>
                <a:cs typeface="Vazir" panose="020B0603030804020204" pitchFamily="34" charset="-78"/>
              </a:rPr>
              <a:t>gi</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)استفاده </a:t>
            </a:r>
            <a:r>
              <a:rPr lang="fa-IR" dirty="0">
                <a:solidFill>
                  <a:srgbClr val="202122"/>
                </a:solidFill>
                <a:latin typeface="Vazir" panose="020B0603030804020204" pitchFamily="34" charset="-78"/>
                <a:cs typeface="Vazir" panose="020B0603030804020204" pitchFamily="34" charset="-78"/>
              </a:rPr>
              <a:t>می‌شود اما تمرین بدون آن نیز غیر معمول نیست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2885542" y="1027667"/>
            <a:ext cx="3820277"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جوجیتسو ژاپنی یا </a:t>
            </a:r>
            <a:r>
              <a:rPr lang="fa-IR" sz="2400" b="1" dirty="0" smtClean="0">
                <a:latin typeface="Shabnam" panose="020B0603030804020204" pitchFamily="34" charset="-78"/>
                <a:cs typeface="Shabnam" panose="020B0603030804020204" pitchFamily="34" charset="-78"/>
              </a:rPr>
              <a:t>جوجیتسو </a:t>
            </a:r>
            <a:endParaRPr lang="fa-IR" sz="2400" b="1" dirty="0">
              <a:latin typeface="Shabnam" panose="020B0603030804020204" pitchFamily="34" charset="-78"/>
              <a:cs typeface="Shabnam" panose="020B0603030804020204" pitchFamily="34" charset="-78"/>
            </a:endParaRPr>
          </a:p>
        </p:txBody>
      </p:sp>
      <p:pic>
        <p:nvPicPr>
          <p:cNvPr id="7" name="Picture 6"/>
          <p:cNvPicPr>
            <a:picLocks noChangeAspect="1"/>
          </p:cNvPicPr>
          <p:nvPr/>
        </p:nvPicPr>
        <p:blipFill>
          <a:blip r:embed="rId3"/>
          <a:stretch>
            <a:fillRect/>
          </a:stretch>
        </p:blipFill>
        <p:spPr>
          <a:xfrm>
            <a:off x="-450376" y="3477192"/>
            <a:ext cx="12642376" cy="3380808"/>
          </a:xfrm>
          <a:prstGeom prst="rect">
            <a:avLst/>
          </a:prstGeom>
        </p:spPr>
      </p:pic>
      <p:sp>
        <p:nvSpPr>
          <p:cNvPr id="10" name="Snip Diagonal Corner Rectangle 9"/>
          <p:cNvSpPr/>
          <p:nvPr/>
        </p:nvSpPr>
        <p:spPr>
          <a:xfrm>
            <a:off x="2811440" y="1046263"/>
            <a:ext cx="3671247" cy="405348"/>
          </a:xfrm>
          <a:prstGeom prst="snip2Diag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Alternate Process 10"/>
          <p:cNvSpPr/>
          <p:nvPr/>
        </p:nvSpPr>
        <p:spPr>
          <a:xfrm>
            <a:off x="288878" y="1637731"/>
            <a:ext cx="6291618" cy="2265529"/>
          </a:xfrm>
          <a:prstGeom prst="flowChartAlternateProcess">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flipV="1">
            <a:off x="28155" y="1226077"/>
            <a:ext cx="2783285"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flipV="1">
            <a:off x="668740" y="4068194"/>
            <a:ext cx="5513695" cy="52294"/>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68042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88406" y="1317641"/>
            <a:ext cx="3963844" cy="2862322"/>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بک</a:t>
            </a:r>
            <a:r>
              <a:rPr lang="fa-IR" dirty="0">
                <a:solidFill>
                  <a:srgbClr val="202122"/>
                </a:solidFill>
                <a:latin typeface="Vazir" panose="020B0603030804020204" pitchFamily="34" charset="-78"/>
                <a:cs typeface="Vazir" panose="020B0603030804020204" pitchFamily="34" charset="-78"/>
              </a:rPr>
              <a:t> گراپلینگ روسی است که به‌طور کلی در آن از ژاکت اما بدون شلوار استفاده می‌شود. در آن از قفل‌ها استفاده می‌شود اما اغلب اجازه تنکنیک خفه کردن در آن داده نمی‌شود</a:t>
            </a:r>
            <a:r>
              <a:rPr lang="fa-IR" dirty="0" smtClean="0">
                <a:solidFill>
                  <a:srgbClr val="202122"/>
                </a:solidFill>
                <a:latin typeface="Vazir" panose="020B0603030804020204" pitchFamily="34" charset="-78"/>
                <a:cs typeface="Vazir" panose="020B0603030804020204" pitchFamily="34" charset="-78"/>
              </a:rPr>
              <a:t>.</a:t>
            </a:r>
          </a:p>
        </p:txBody>
      </p:sp>
      <p:sp>
        <p:nvSpPr>
          <p:cNvPr id="3" name="Rectangle 2"/>
          <p:cNvSpPr/>
          <p:nvPr/>
        </p:nvSpPr>
        <p:spPr>
          <a:xfrm>
            <a:off x="10933409" y="855976"/>
            <a:ext cx="918841"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سامبو</a:t>
            </a:r>
          </a:p>
        </p:txBody>
      </p:sp>
      <p:pic>
        <p:nvPicPr>
          <p:cNvPr id="1026" name="Picture 2" descr="سامبو چیست - آکادمی سامبو شرق تهر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905" y="2402006"/>
            <a:ext cx="7535022" cy="4230806"/>
          </a:xfrm>
          <a:prstGeom prst="flowChartMultidocument">
            <a:avLst/>
          </a:prstGeom>
          <a:noFill/>
          <a:extLst>
            <a:ext uri="{909E8E84-426E-40DD-AFC4-6F175D3DCCD1}">
              <a14:hiddenFill xmlns:a14="http://schemas.microsoft.com/office/drawing/2010/main">
                <a:solidFill>
                  <a:srgbClr val="FFFFFF"/>
                </a:solidFill>
              </a14:hiddenFill>
            </a:ext>
          </a:extLst>
        </p:spPr>
      </p:pic>
      <p:sp>
        <p:nvSpPr>
          <p:cNvPr id="5" name="Flowchart: Process 4"/>
          <p:cNvSpPr/>
          <p:nvPr/>
        </p:nvSpPr>
        <p:spPr>
          <a:xfrm>
            <a:off x="7246960" y="5268036"/>
            <a:ext cx="600502" cy="450376"/>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602775" y="2245058"/>
            <a:ext cx="600502" cy="450376"/>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6782936" y="5670644"/>
            <a:ext cx="600502" cy="4913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109588" y="2552130"/>
            <a:ext cx="600502" cy="4913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3220872" y="0"/>
            <a:ext cx="300250" cy="2402006"/>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7751927" y="4382321"/>
            <a:ext cx="4440073" cy="259307"/>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2729553" y="0"/>
            <a:ext cx="300250" cy="2402006"/>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flipV="1">
            <a:off x="7751926" y="4806371"/>
            <a:ext cx="4440073" cy="232981"/>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Process 17"/>
          <p:cNvSpPr/>
          <p:nvPr/>
        </p:nvSpPr>
        <p:spPr>
          <a:xfrm>
            <a:off x="8011236" y="1086808"/>
            <a:ext cx="2922173"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97836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Process 4"/>
          <p:cNvSpPr/>
          <p:nvPr/>
        </p:nvSpPr>
        <p:spPr>
          <a:xfrm>
            <a:off x="15170" y="0"/>
            <a:ext cx="12163182" cy="793973"/>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15170" y="874678"/>
            <a:ext cx="12192000" cy="5983322"/>
          </a:xfrm>
          <a:prstGeom prst="rect">
            <a:avLst/>
          </a:prstGeom>
        </p:spPr>
      </p:pic>
      <p:sp>
        <p:nvSpPr>
          <p:cNvPr id="2" name="Rectangle 1"/>
          <p:cNvSpPr/>
          <p:nvPr/>
        </p:nvSpPr>
        <p:spPr>
          <a:xfrm>
            <a:off x="614149" y="698437"/>
            <a:ext cx="11403474" cy="1200329"/>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سبکی </a:t>
            </a:r>
            <a:r>
              <a:rPr lang="fa-IR" dirty="0">
                <a:solidFill>
                  <a:srgbClr val="202122"/>
                </a:solidFill>
                <a:latin typeface="Vazir" panose="020B0603030804020204" pitchFamily="34" charset="-78"/>
                <a:cs typeface="Vazir" panose="020B0603030804020204" pitchFamily="34" charset="-78"/>
              </a:rPr>
              <a:t>که هرروز بر محبوبیتش اضافه می‌شود و تأکید بر فنون روی خاک (زمین) دارد و شامل لباس فرم گی (</a:t>
            </a:r>
            <a:r>
              <a:rPr lang="en-US" dirty="0" err="1" smtClean="0">
                <a:solidFill>
                  <a:srgbClr val="202122"/>
                </a:solidFill>
                <a:latin typeface="Vazir" panose="020B0603030804020204" pitchFamily="34" charset="-78"/>
                <a:cs typeface="Vazir" panose="020B0603030804020204" pitchFamily="34" charset="-78"/>
              </a:rPr>
              <a:t>gi</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)و </a:t>
            </a:r>
            <a:r>
              <a:rPr lang="fa-IR" dirty="0">
                <a:solidFill>
                  <a:srgbClr val="202122"/>
                </a:solidFill>
                <a:latin typeface="Vazir" panose="020B0603030804020204" pitchFamily="34" charset="-78"/>
                <a:cs typeface="Vazir" panose="020B0603030804020204" pitchFamily="34" charset="-78"/>
              </a:rPr>
              <a:t>بدون لباس فرم نوگی (</a:t>
            </a:r>
            <a:r>
              <a:rPr lang="en-US" dirty="0">
                <a:solidFill>
                  <a:srgbClr val="202122"/>
                </a:solidFill>
                <a:latin typeface="Vazir" panose="020B0603030804020204" pitchFamily="34" charset="-78"/>
                <a:cs typeface="Vazir" panose="020B0603030804020204" pitchFamily="34" charset="-78"/>
              </a:rPr>
              <a:t>No </a:t>
            </a:r>
            <a:r>
              <a:rPr lang="en-US" dirty="0" err="1" smtClean="0">
                <a:solidFill>
                  <a:srgbClr val="202122"/>
                </a:solidFill>
                <a:latin typeface="Vazir" panose="020B0603030804020204" pitchFamily="34" charset="-78"/>
                <a:cs typeface="Vazir" panose="020B0603030804020204" pitchFamily="34" charset="-78"/>
              </a:rPr>
              <a:t>gi</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9781113" y="236772"/>
            <a:ext cx="2236510"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جوجیتسو برزیلی</a:t>
            </a:r>
          </a:p>
        </p:txBody>
      </p:sp>
    </p:spTree>
    <p:extLst>
      <p:ext uri="{BB962C8B-B14F-4D97-AF65-F5344CB8AC3E}">
        <p14:creationId xmlns:p14="http://schemas.microsoft.com/office/powerpoint/2010/main" val="15816964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Process 9"/>
          <p:cNvSpPr/>
          <p:nvPr/>
        </p:nvSpPr>
        <p:spPr>
          <a:xfrm>
            <a:off x="3448336" y="815034"/>
            <a:ext cx="2807610" cy="461665"/>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4572000"/>
            <a:ext cx="12192000" cy="1037230"/>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a:srcRect t="6957"/>
          <a:stretch/>
        </p:blipFill>
        <p:spPr>
          <a:xfrm>
            <a:off x="6258220" y="122830"/>
            <a:ext cx="5933780" cy="6735170"/>
          </a:xfrm>
          <a:prstGeom prst="rect">
            <a:avLst/>
          </a:prstGeom>
        </p:spPr>
      </p:pic>
      <p:sp>
        <p:nvSpPr>
          <p:cNvPr id="2" name="Rectangle 1"/>
          <p:cNvSpPr/>
          <p:nvPr/>
        </p:nvSpPr>
        <p:spPr>
          <a:xfrm>
            <a:off x="450376" y="1387153"/>
            <a:ext cx="5791922" cy="1200329"/>
          </a:xfrm>
          <a:prstGeom prst="rect">
            <a:avLst/>
          </a:prstGeom>
        </p:spPr>
        <p:txBody>
          <a:bodyPr wrap="square">
            <a:spAutoFit/>
          </a:bodyPr>
          <a:lstStyle/>
          <a:p>
            <a:pPr algn="just">
              <a:lnSpc>
                <a:spcPct val="200000"/>
              </a:lnSpc>
            </a:pPr>
            <a:r>
              <a:rPr lang="fa-IR" dirty="0">
                <a:latin typeface="Vazir" panose="020B0603030804020204" pitchFamily="34" charset="-78"/>
                <a:cs typeface="Vazir" panose="020B0603030804020204" pitchFamily="34" charset="-78"/>
              </a:rPr>
              <a:t>نوعی از کشتی تسلیمی است که از کشتی کج الهام گرفته شده‌است، ورزش بومی برزیل و بدون لباس فرم (</a:t>
            </a:r>
            <a:r>
              <a:rPr lang="en-US" dirty="0">
                <a:latin typeface="Vazir" panose="020B0603030804020204" pitchFamily="34" charset="-78"/>
                <a:cs typeface="Vazir" panose="020B0603030804020204" pitchFamily="34" charset="-78"/>
              </a:rPr>
              <a:t>No </a:t>
            </a:r>
            <a:r>
              <a:rPr lang="en-US" dirty="0" err="1" smtClean="0">
                <a:latin typeface="Vazir" panose="020B0603030804020204" pitchFamily="34" charset="-78"/>
                <a:cs typeface="Vazir" panose="020B0603030804020204" pitchFamily="34" charset="-78"/>
              </a:rPr>
              <a:t>gi</a:t>
            </a:r>
            <a:r>
              <a:rPr lang="en-US" dirty="0" smtClean="0">
                <a:latin typeface="Vazir" panose="020B0603030804020204" pitchFamily="34" charset="-78"/>
                <a:cs typeface="Vazir" panose="020B0603030804020204" pitchFamily="34" charset="-78"/>
              </a:rPr>
              <a:t> </a:t>
            </a:r>
            <a:r>
              <a:rPr lang="fa-IR" dirty="0" smtClean="0">
                <a:latin typeface="Vazir" panose="020B0603030804020204" pitchFamily="34" charset="-78"/>
                <a:cs typeface="Vazir" panose="020B0603030804020204" pitchFamily="34" charset="-78"/>
              </a:rPr>
              <a:t>)است</a:t>
            </a:r>
            <a:r>
              <a:rPr lang="fa-IR" dirty="0" smtClean="0">
                <a:latin typeface="Vazir" panose="020B0603030804020204" pitchFamily="34" charset="-78"/>
                <a:cs typeface="Vazir" panose="020B0603030804020204" pitchFamily="34" charset="-78"/>
              </a:rPr>
              <a:t>.</a:t>
            </a:r>
            <a:endParaRPr lang="fa-IR" dirty="0">
              <a:latin typeface="Vazir" panose="020B0603030804020204" pitchFamily="34" charset="-78"/>
              <a:cs typeface="Vazir" panose="020B0603030804020204" pitchFamily="34" charset="-78"/>
            </a:endParaRPr>
          </a:p>
        </p:txBody>
      </p:sp>
      <p:sp>
        <p:nvSpPr>
          <p:cNvPr id="3" name="Rectangle 2"/>
          <p:cNvSpPr/>
          <p:nvPr/>
        </p:nvSpPr>
        <p:spPr>
          <a:xfrm>
            <a:off x="3528309" y="815033"/>
            <a:ext cx="2647664"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لوتا </a:t>
            </a:r>
            <a:r>
              <a:rPr lang="fa-IR" sz="2400" b="1" dirty="0" smtClean="0">
                <a:latin typeface="Shabnam" panose="020B0603030804020204" pitchFamily="34" charset="-78"/>
                <a:cs typeface="Shabnam" panose="020B0603030804020204" pitchFamily="34" charset="-78"/>
              </a:rPr>
              <a:t>لیور </a:t>
            </a:r>
            <a:r>
              <a:rPr lang="en-US" sz="2400" b="1" dirty="0" smtClean="0">
                <a:latin typeface="Shabnam" panose="020B0603030804020204" pitchFamily="34" charset="-78"/>
                <a:cs typeface="Shabnam" panose="020B0603030804020204" pitchFamily="34" charset="-78"/>
              </a:rPr>
              <a:t>Luta Livre</a:t>
            </a:r>
            <a:endParaRPr lang="fa-IR" sz="2400" b="1" dirty="0">
              <a:latin typeface="Shabnam" panose="020B0603030804020204" pitchFamily="34" charset="-78"/>
              <a:cs typeface="Shabnam" panose="020B0603030804020204" pitchFamily="34" charset="-78"/>
            </a:endParaRPr>
          </a:p>
        </p:txBody>
      </p:sp>
      <p:pic>
        <p:nvPicPr>
          <p:cNvPr id="6" name="Picture 5"/>
          <p:cNvPicPr>
            <a:picLocks noChangeAspect="1"/>
          </p:cNvPicPr>
          <p:nvPr/>
        </p:nvPicPr>
        <p:blipFill>
          <a:blip r:embed="rId3"/>
          <a:stretch>
            <a:fillRect/>
          </a:stretch>
        </p:blipFill>
        <p:spPr>
          <a:xfrm>
            <a:off x="818865" y="2587482"/>
            <a:ext cx="3396018" cy="4054364"/>
          </a:xfrm>
          <a:prstGeom prst="rect">
            <a:avLst/>
          </a:prstGeom>
        </p:spPr>
      </p:pic>
      <p:sp>
        <p:nvSpPr>
          <p:cNvPr id="11" name="Flowchart: Process 10"/>
          <p:cNvSpPr/>
          <p:nvPr/>
        </p:nvSpPr>
        <p:spPr>
          <a:xfrm>
            <a:off x="6203270" y="1276698"/>
            <a:ext cx="45719" cy="1466502"/>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464024" y="1000146"/>
            <a:ext cx="2984312"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450376" y="1000146"/>
            <a:ext cx="59367" cy="1587336"/>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Process 13"/>
          <p:cNvSpPr/>
          <p:nvPr/>
        </p:nvSpPr>
        <p:spPr>
          <a:xfrm>
            <a:off x="4214883" y="6482686"/>
            <a:ext cx="7977117" cy="15915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47355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
            <a:ext cx="12191999" cy="6857999"/>
          </a:xfrm>
          <a:prstGeom prst="rect">
            <a:avLst/>
          </a:prstGeom>
        </p:spPr>
      </p:pic>
      <p:sp>
        <p:nvSpPr>
          <p:cNvPr id="6" name="Round Same Side Corner Rectangle 5"/>
          <p:cNvSpPr/>
          <p:nvPr/>
        </p:nvSpPr>
        <p:spPr>
          <a:xfrm>
            <a:off x="9555878" y="286604"/>
            <a:ext cx="2281394" cy="369332"/>
          </a:xfrm>
          <a:prstGeom prst="round2Same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0513" y="286604"/>
            <a:ext cx="6096000" cy="2239074"/>
          </a:xfrm>
          <a:prstGeom prst="rect">
            <a:avLst/>
          </a:prstGeom>
          <a:solidFill>
            <a:srgbClr val="FFC000"/>
          </a:solidFill>
        </p:spPr>
        <p:txBody>
          <a:bodyPr>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یکی </a:t>
            </a:r>
            <a:r>
              <a:rPr lang="fa-IR" dirty="0">
                <a:solidFill>
                  <a:srgbClr val="202122"/>
                </a:solidFill>
                <a:latin typeface="Vazir" panose="020B0603030804020204" pitchFamily="34" charset="-78"/>
                <a:cs typeface="Vazir" panose="020B0603030804020204" pitchFamily="34" charset="-78"/>
              </a:rPr>
              <a:t>از قدیمی‌ترین شیوه‌های کشتی تسلیمی است که منشأ آن هندوستان است. مالا-یودها به چهار تکنیک مادر تقسیم می‌شود که هر کدام به نام خدایان خاص هندوها و مبارزان افسانه‌ای نامگذاری شده‌است. </a:t>
            </a:r>
          </a:p>
        </p:txBody>
      </p:sp>
      <p:sp>
        <p:nvSpPr>
          <p:cNvPr id="4" name="Rectangle 3"/>
          <p:cNvSpPr/>
          <p:nvPr/>
        </p:nvSpPr>
        <p:spPr>
          <a:xfrm>
            <a:off x="81887" y="3245051"/>
            <a:ext cx="6084626" cy="3416320"/>
          </a:xfrm>
          <a:prstGeom prst="rect">
            <a:avLst/>
          </a:prstGeom>
          <a:solidFill>
            <a:srgbClr val="FFC000"/>
          </a:solidFill>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«هانومانتی» (</a:t>
            </a:r>
            <a:r>
              <a:rPr lang="en-US" dirty="0" err="1" smtClean="0">
                <a:solidFill>
                  <a:srgbClr val="202122"/>
                </a:solidFill>
                <a:latin typeface="Vazir" panose="020B0603030804020204" pitchFamily="34" charset="-78"/>
                <a:cs typeface="Vazir" panose="020B0603030804020204" pitchFamily="34" charset="-78"/>
              </a:rPr>
              <a:t>Hanumanti</a:t>
            </a:r>
            <a:r>
              <a:rPr lang="fa-IR" dirty="0" smtClean="0">
                <a:solidFill>
                  <a:srgbClr val="202122"/>
                </a:solidFill>
                <a:latin typeface="Vazir" panose="020B0603030804020204" pitchFamily="34" charset="-78"/>
                <a:cs typeface="Vazir" panose="020B0603030804020204" pitchFamily="34" charset="-78"/>
              </a:rPr>
              <a:t>)روی </a:t>
            </a:r>
            <a:r>
              <a:rPr lang="fa-IR" dirty="0" smtClean="0">
                <a:solidFill>
                  <a:srgbClr val="202122"/>
                </a:solidFill>
                <a:latin typeface="Vazir" panose="020B0603030804020204" pitchFamily="34" charset="-78"/>
                <a:cs typeface="Vazir" panose="020B0603030804020204" pitchFamily="34" charset="-78"/>
              </a:rPr>
              <a:t>برتری فنی و موقعیتی متمرکز می‌شد. «جامبوانتی» </a:t>
            </a:r>
            <a:r>
              <a:rPr lang="fa-IR" dirty="0" smtClean="0">
                <a:solidFill>
                  <a:srgbClr val="202122"/>
                </a:solidFill>
                <a:latin typeface="Vazir" panose="020B0603030804020204" pitchFamily="34" charset="-78"/>
                <a:cs typeface="Vazir" panose="020B0603030804020204" pitchFamily="34" charset="-78"/>
              </a:rPr>
              <a:t>(</a:t>
            </a:r>
            <a:r>
              <a:rPr lang="en-US" dirty="0" smtClean="0">
                <a:solidFill>
                  <a:srgbClr val="202122"/>
                </a:solidFill>
                <a:latin typeface="Vazir" panose="020B0603030804020204" pitchFamily="34" charset="-78"/>
                <a:cs typeface="Vazir" panose="020B0603030804020204" pitchFamily="34" charset="-78"/>
              </a:rPr>
              <a:t>(</a:t>
            </a:r>
            <a:r>
              <a:rPr lang="en-US" dirty="0" err="1" smtClean="0">
                <a:solidFill>
                  <a:srgbClr val="202122"/>
                </a:solidFill>
                <a:latin typeface="Vazir" panose="020B0603030804020204" pitchFamily="34" charset="-78"/>
                <a:cs typeface="Vazir" panose="020B0603030804020204" pitchFamily="34" charset="-78"/>
              </a:rPr>
              <a:t>Jambuvanti</a:t>
            </a:r>
            <a:r>
              <a:rPr lang="fa-IR" dirty="0" smtClean="0">
                <a:solidFill>
                  <a:srgbClr val="202122"/>
                </a:solidFill>
                <a:latin typeface="Vazir" panose="020B0603030804020204" pitchFamily="34" charset="-78"/>
                <a:cs typeface="Vazir" panose="020B0603030804020204" pitchFamily="34" charset="-78"/>
              </a:rPr>
              <a:t>از </a:t>
            </a:r>
            <a:r>
              <a:rPr lang="fa-IR" dirty="0" smtClean="0">
                <a:solidFill>
                  <a:srgbClr val="202122"/>
                </a:solidFill>
                <a:latin typeface="Vazir" panose="020B0603030804020204" pitchFamily="34" charset="-78"/>
                <a:cs typeface="Vazir" panose="020B0603030804020204" pitchFamily="34" charset="-78"/>
              </a:rPr>
              <a:t>فنون قفلی استفاده می‌کرد و حریف را مجبور به تسلیم می‌کرد، «جاراساندی» (</a:t>
            </a:r>
            <a:r>
              <a:rPr lang="en-US" dirty="0" err="1" smtClean="0">
                <a:solidFill>
                  <a:srgbClr val="202122"/>
                </a:solidFill>
                <a:latin typeface="Vazir" panose="020B0603030804020204" pitchFamily="34" charset="-78"/>
                <a:cs typeface="Vazir" panose="020B0603030804020204" pitchFamily="34" charset="-78"/>
              </a:rPr>
              <a:t>Jarasandhi</a:t>
            </a:r>
            <a:r>
              <a:rPr lang="fa-IR" dirty="0" smtClean="0">
                <a:solidFill>
                  <a:srgbClr val="202122"/>
                </a:solidFill>
                <a:latin typeface="Vazir" panose="020B0603030804020204" pitchFamily="34" charset="-78"/>
                <a:cs typeface="Vazir" panose="020B0603030804020204" pitchFamily="34" charset="-78"/>
              </a:rPr>
              <a:t>)بر </a:t>
            </a:r>
            <a:r>
              <a:rPr lang="fa-IR" dirty="0" smtClean="0">
                <a:solidFill>
                  <a:srgbClr val="202122"/>
                </a:solidFill>
                <a:latin typeface="Vazir" panose="020B0603030804020204" pitchFamily="34" charset="-78"/>
                <a:cs typeface="Vazir" panose="020B0603030804020204" pitchFamily="34" charset="-78"/>
              </a:rPr>
              <a:t>فنون شکستن مفاصل و چوک‌ها تمرکز می‌کرد در حالی که «بیماسنی» (</a:t>
            </a:r>
            <a:r>
              <a:rPr lang="en-US" dirty="0" err="1" smtClean="0">
                <a:solidFill>
                  <a:srgbClr val="202122"/>
                </a:solidFill>
                <a:latin typeface="Vazir" panose="020B0603030804020204" pitchFamily="34" charset="-78"/>
                <a:cs typeface="Vazir" panose="020B0603030804020204" pitchFamily="34" charset="-78"/>
              </a:rPr>
              <a:t>Bhimaseni</a:t>
            </a:r>
            <a:r>
              <a:rPr lang="fa-IR" dirty="0" smtClean="0">
                <a:solidFill>
                  <a:srgbClr val="202122"/>
                </a:solidFill>
                <a:latin typeface="Vazir" panose="020B0603030804020204" pitchFamily="34" charset="-78"/>
                <a:cs typeface="Vazir" panose="020B0603030804020204" pitchFamily="34" charset="-78"/>
              </a:rPr>
              <a:t>)فقط </a:t>
            </a:r>
            <a:r>
              <a:rPr lang="fa-IR" dirty="0" smtClean="0">
                <a:solidFill>
                  <a:srgbClr val="202122"/>
                </a:solidFill>
                <a:latin typeface="Vazir" panose="020B0603030804020204" pitchFamily="34" charset="-78"/>
                <a:cs typeface="Vazir" panose="020B0603030804020204" pitchFamily="34" charset="-78"/>
              </a:rPr>
              <a:t>بر روی در قدرت محض متمرکز می‌شد.</a:t>
            </a:r>
            <a:endParaRPr lang="fa-IR" dirty="0">
              <a:solidFill>
                <a:srgbClr val="202122"/>
              </a:solidFill>
              <a:latin typeface="Vazir" panose="020B0603030804020204" pitchFamily="34" charset="-78"/>
              <a:cs typeface="Vazir" panose="020B0603030804020204" pitchFamily="34" charset="-78"/>
            </a:endParaRPr>
          </a:p>
        </p:txBody>
      </p:sp>
      <p:sp>
        <p:nvSpPr>
          <p:cNvPr id="5" name="Rectangle 4"/>
          <p:cNvSpPr/>
          <p:nvPr/>
        </p:nvSpPr>
        <p:spPr>
          <a:xfrm>
            <a:off x="9555878" y="286604"/>
            <a:ext cx="2281394"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مالا-یودا</a:t>
            </a:r>
            <a:r>
              <a:rPr lang="en-US" dirty="0" err="1">
                <a:solidFill>
                  <a:srgbClr val="202122"/>
                </a:solidFill>
                <a:latin typeface="Vazir" panose="020B0603030804020204" pitchFamily="34" charset="-78"/>
                <a:cs typeface="Vazir" panose="020B0603030804020204" pitchFamily="34" charset="-78"/>
              </a:rPr>
              <a:t>Malla-yuddha</a:t>
            </a:r>
            <a:endParaRPr lang="fa-IR" dirty="0"/>
          </a:p>
        </p:txBody>
      </p:sp>
    </p:spTree>
    <p:extLst>
      <p:ext uri="{BB962C8B-B14F-4D97-AF65-F5344CB8AC3E}">
        <p14:creationId xmlns:p14="http://schemas.microsoft.com/office/powerpoint/2010/main" val="30489450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13279">
              <a:schemeClr val="accent4">
                <a:lumMod val="40000"/>
                <a:lumOff val="60000"/>
              </a:schemeClr>
            </a:gs>
            <a:gs pos="5000">
              <a:srgbClr val="FFC000"/>
            </a:gs>
            <a:gs pos="59000">
              <a:schemeClr val="bg1">
                <a:lumMod val="75000"/>
              </a:schemeClr>
            </a:gs>
            <a:gs pos="22000">
              <a:schemeClr val="accent1">
                <a:lumMod val="45000"/>
                <a:lumOff val="55000"/>
              </a:schemeClr>
            </a:gs>
            <a:gs pos="100000">
              <a:schemeClr val="accent4">
                <a:lumMod val="20000"/>
                <a:lumOff val="80000"/>
              </a:schemeClr>
            </a:gs>
          </a:gsLst>
          <a:lin ang="5400000" scaled="1"/>
        </a:gradFill>
        <a:effectLst/>
      </p:bgPr>
    </p:bg>
    <p:spTree>
      <p:nvGrpSpPr>
        <p:cNvPr id="1" name=""/>
        <p:cNvGrpSpPr/>
        <p:nvPr/>
      </p:nvGrpSpPr>
      <p:grpSpPr>
        <a:xfrm>
          <a:off x="0" y="0"/>
          <a:ext cx="0" cy="0"/>
          <a:chOff x="0" y="0"/>
          <a:chExt cx="0" cy="0"/>
        </a:xfrm>
      </p:grpSpPr>
      <p:sp>
        <p:nvSpPr>
          <p:cNvPr id="7" name="7-Point Star 6"/>
          <p:cNvSpPr/>
          <p:nvPr/>
        </p:nvSpPr>
        <p:spPr>
          <a:xfrm rot="470451">
            <a:off x="49778" y="2048626"/>
            <a:ext cx="3187247" cy="4516214"/>
          </a:xfrm>
          <a:prstGeom prst="star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4-Point Star 8"/>
          <p:cNvSpPr/>
          <p:nvPr/>
        </p:nvSpPr>
        <p:spPr>
          <a:xfrm>
            <a:off x="-21067" y="3577989"/>
            <a:ext cx="2236554" cy="2291785"/>
          </a:xfrm>
          <a:prstGeom prst="star4">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7-Point Star 5"/>
          <p:cNvSpPr/>
          <p:nvPr/>
        </p:nvSpPr>
        <p:spPr>
          <a:xfrm rot="537897">
            <a:off x="7287903" y="2100717"/>
            <a:ext cx="3157183" cy="4353637"/>
          </a:xfrm>
          <a:prstGeom prst="star7">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4-Point Star 7"/>
          <p:cNvSpPr/>
          <p:nvPr/>
        </p:nvSpPr>
        <p:spPr>
          <a:xfrm>
            <a:off x="7842913" y="3248167"/>
            <a:ext cx="2236554" cy="2291785"/>
          </a:xfrm>
          <a:prstGeom prst="star4">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019869" y="1177457"/>
            <a:ext cx="9608023" cy="577081"/>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سبک </a:t>
            </a:r>
            <a:r>
              <a:rPr lang="fa-IR" dirty="0">
                <a:solidFill>
                  <a:srgbClr val="202122"/>
                </a:solidFill>
                <a:latin typeface="Vazir" panose="020B0603030804020204" pitchFamily="34" charset="-78"/>
                <a:cs typeface="Vazir" panose="020B0603030804020204" pitchFamily="34" charset="-78"/>
              </a:rPr>
              <a:t>کشتی برتر آسیای جنوبی، از دسته مالا-یودا و ورزش‌های باستانی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b="13577"/>
          <a:stretch/>
        </p:blipFill>
        <p:spPr>
          <a:xfrm>
            <a:off x="1219200" y="2088662"/>
            <a:ext cx="7620000" cy="4585093"/>
          </a:xfrm>
          <a:prstGeom prst="rect">
            <a:avLst/>
          </a:prstGeom>
        </p:spPr>
      </p:pic>
      <p:sp>
        <p:nvSpPr>
          <p:cNvPr id="4" name="Rectangle 3"/>
          <p:cNvSpPr/>
          <p:nvPr/>
        </p:nvSpPr>
        <p:spPr>
          <a:xfrm>
            <a:off x="10383641" y="821773"/>
            <a:ext cx="1244251" cy="461665"/>
          </a:xfrm>
          <a:prstGeom prst="rect">
            <a:avLst/>
          </a:prstGeom>
        </p:spPr>
        <p:txBody>
          <a:bodyPr wrap="none">
            <a:spAutoFit/>
          </a:bodyPr>
          <a:lstStyle/>
          <a:p>
            <a:r>
              <a:rPr lang="fa-IR" sz="2400" dirty="0">
                <a:solidFill>
                  <a:srgbClr val="202122"/>
                </a:solidFill>
                <a:latin typeface="Shabnam" panose="020B0603030804020204" pitchFamily="34" charset="-78"/>
                <a:cs typeface="Shabnam" panose="020B0603030804020204" pitchFamily="34" charset="-78"/>
              </a:rPr>
              <a:t>پهلوانی: </a:t>
            </a:r>
          </a:p>
        </p:txBody>
      </p:sp>
    </p:spTree>
    <p:extLst>
      <p:ext uri="{BB962C8B-B14F-4D97-AF65-F5344CB8AC3E}">
        <p14:creationId xmlns:p14="http://schemas.microsoft.com/office/powerpoint/2010/main" val="24515949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288" y="0"/>
            <a:ext cx="12192000" cy="6857999"/>
          </a:xfrm>
          <a:prstGeom prst="rect">
            <a:avLst/>
          </a:prstGeom>
        </p:spPr>
      </p:pic>
      <p:sp>
        <p:nvSpPr>
          <p:cNvPr id="7" name="Round Same Side Corner Rectangle 6"/>
          <p:cNvSpPr/>
          <p:nvPr/>
        </p:nvSpPr>
        <p:spPr>
          <a:xfrm>
            <a:off x="9506051" y="543996"/>
            <a:ext cx="2236354" cy="293564"/>
          </a:xfrm>
          <a:prstGeom prst="round2Same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85737" y="1720839"/>
            <a:ext cx="4512929" cy="3970318"/>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منشأ </a:t>
            </a:r>
            <a:r>
              <a:rPr lang="fa-IR" dirty="0">
                <a:solidFill>
                  <a:srgbClr val="202122"/>
                </a:solidFill>
                <a:latin typeface="Vazir" panose="020B0603030804020204" pitchFamily="34" charset="-78"/>
                <a:cs typeface="Vazir" panose="020B0603030804020204" pitchFamily="34" charset="-78"/>
              </a:rPr>
              <a:t>آن یونان باستان است و از عناصر ترکیبی که امروزه عمدتاً در </a:t>
            </a:r>
            <a:r>
              <a:rPr lang="fa-IR" dirty="0" smtClean="0">
                <a:solidFill>
                  <a:srgbClr val="202122"/>
                </a:solidFill>
                <a:latin typeface="Vazir" panose="020B0603030804020204" pitchFamily="34" charset="-78"/>
                <a:cs typeface="Vazir" panose="020B0603030804020204" pitchFamily="34" charset="-78"/>
              </a:rPr>
              <a:t>بوکس پیگماشیا </a:t>
            </a:r>
            <a:r>
              <a:rPr lang="en-US" dirty="0" err="1" smtClean="0">
                <a:solidFill>
                  <a:srgbClr val="202122"/>
                </a:solidFill>
                <a:latin typeface="Vazir" panose="020B0603030804020204" pitchFamily="34" charset="-78"/>
                <a:cs typeface="Vazir" panose="020B0603030804020204" pitchFamily="34" charset="-78"/>
              </a:rPr>
              <a:t>pygmachia</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)و </a:t>
            </a:r>
            <a:r>
              <a:rPr lang="fa-IR" dirty="0">
                <a:solidFill>
                  <a:srgbClr val="202122"/>
                </a:solidFill>
                <a:latin typeface="Vazir" panose="020B0603030804020204" pitchFamily="34" charset="-78"/>
                <a:cs typeface="Vazir" panose="020B0603030804020204" pitchFamily="34" charset="-78"/>
              </a:rPr>
              <a:t>ضربات پا و بسیاری از ورزشهای رزمی (لاکتیسما </a:t>
            </a:r>
            <a:r>
              <a:rPr lang="en-US" dirty="0" err="1">
                <a:solidFill>
                  <a:srgbClr val="202122"/>
                </a:solidFill>
                <a:latin typeface="Vazir" panose="020B0603030804020204" pitchFamily="34" charset="-78"/>
                <a:cs typeface="Vazir" panose="020B0603030804020204" pitchFamily="34" charset="-78"/>
              </a:rPr>
              <a:t>laktisma</a:t>
            </a:r>
            <a:r>
              <a:rPr lang="en-US" dirty="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)با </a:t>
            </a:r>
            <a:r>
              <a:rPr lang="fa-IR" dirty="0">
                <a:solidFill>
                  <a:srgbClr val="202122"/>
                </a:solidFill>
                <a:latin typeface="Vazir" panose="020B0603030804020204" pitchFamily="34" charset="-78"/>
                <a:cs typeface="Vazir" panose="020B0603030804020204" pitchFamily="34" charset="-78"/>
              </a:rPr>
              <a:t>حرکاتی از کشتی فرنگی (پاله </a:t>
            </a:r>
            <a:r>
              <a:rPr lang="en-US" dirty="0">
                <a:solidFill>
                  <a:srgbClr val="202122"/>
                </a:solidFill>
                <a:latin typeface="Vazir" panose="020B0603030804020204" pitchFamily="34" charset="-78"/>
                <a:cs typeface="Vazir" panose="020B0603030804020204" pitchFamily="34" charset="-78"/>
              </a:rPr>
              <a:t>pale) </a:t>
            </a:r>
            <a:r>
              <a:rPr lang="fa-IR" dirty="0">
                <a:solidFill>
                  <a:srgbClr val="202122"/>
                </a:solidFill>
                <a:latin typeface="Vazir" panose="020B0603030804020204" pitchFamily="34" charset="-78"/>
                <a:cs typeface="Vazir" panose="020B0603030804020204" pitchFamily="34" charset="-78"/>
              </a:rPr>
              <a:t>و قفل مفاصل می‌باشد؛ بنابراین یک ورزش جنگی گسترده و شبیه هنرهای رزمی ترکیبی امروزی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9456202" y="543996"/>
            <a:ext cx="2286203"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پانکریشن </a:t>
            </a:r>
            <a:r>
              <a:rPr lang="en-US" dirty="0" smtClean="0">
                <a:solidFill>
                  <a:srgbClr val="202122"/>
                </a:solidFill>
                <a:latin typeface="Vazir" panose="020B0603030804020204" pitchFamily="34" charset="-78"/>
                <a:cs typeface="Vazir" panose="020B0603030804020204" pitchFamily="34" charset="-78"/>
              </a:rPr>
              <a:t>Pankration</a:t>
            </a:r>
            <a:endParaRPr lang="fa-IR" dirty="0"/>
          </a:p>
        </p:txBody>
      </p:sp>
      <p:sp>
        <p:nvSpPr>
          <p:cNvPr id="6" name="Rectangle 5"/>
          <p:cNvSpPr/>
          <p:nvPr/>
        </p:nvSpPr>
        <p:spPr>
          <a:xfrm>
            <a:off x="4614866" y="668655"/>
            <a:ext cx="4891185" cy="457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326034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36597" y="1264936"/>
            <a:ext cx="6096000" cy="3416320"/>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جوجیتسو دهمین سیاره (10</a:t>
            </a:r>
            <a:r>
              <a:rPr lang="en-US" dirty="0" err="1">
                <a:solidFill>
                  <a:srgbClr val="202122"/>
                </a:solidFill>
                <a:latin typeface="Vazir" panose="020B0603030804020204" pitchFamily="34" charset="-78"/>
                <a:cs typeface="Vazir" panose="020B0603030804020204" pitchFamily="34" charset="-78"/>
              </a:rPr>
              <a:t>th</a:t>
            </a:r>
            <a:r>
              <a:rPr lang="en-US" dirty="0">
                <a:solidFill>
                  <a:srgbClr val="202122"/>
                </a:solidFill>
                <a:latin typeface="Vazir" panose="020B0603030804020204" pitchFamily="34" charset="-78"/>
                <a:cs typeface="Vazir" panose="020B0603030804020204" pitchFamily="34" charset="-78"/>
              </a:rPr>
              <a:t> Planet Jiu-Jitsu</a:t>
            </a:r>
            <a:r>
              <a:rPr lang="en-US" dirty="0" smtClean="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ترکیب آمریکایی از جوجیتسو برزیلی نوگی (</a:t>
            </a:r>
            <a:r>
              <a:rPr lang="en-US" dirty="0">
                <a:solidFill>
                  <a:srgbClr val="202122"/>
                </a:solidFill>
                <a:latin typeface="Vazir" panose="020B0603030804020204" pitchFamily="34" charset="-78"/>
                <a:cs typeface="Vazir" panose="020B0603030804020204" pitchFamily="34" charset="-78"/>
              </a:rPr>
              <a:t>No </a:t>
            </a:r>
            <a:r>
              <a:rPr lang="en-US" dirty="0" err="1" smtClean="0">
                <a:solidFill>
                  <a:srgbClr val="202122"/>
                </a:solidFill>
                <a:latin typeface="Vazir" panose="020B0603030804020204" pitchFamily="34" charset="-78"/>
                <a:cs typeface="Vazir" panose="020B0603030804020204" pitchFamily="34" charset="-78"/>
              </a:rPr>
              <a:t>gi</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)است</a:t>
            </a:r>
            <a:r>
              <a:rPr lang="fa-IR" dirty="0">
                <a:solidFill>
                  <a:srgbClr val="202122"/>
                </a:solidFill>
                <a:latin typeface="Vazir" panose="020B0603030804020204" pitchFamily="34" charset="-78"/>
                <a:cs typeface="Vazir" panose="020B0603030804020204" pitchFamily="34" charset="-78"/>
              </a:rPr>
              <a:t>. این رشته توسط ادی براوو (</a:t>
            </a:r>
            <a:r>
              <a:rPr lang="en-US" dirty="0">
                <a:solidFill>
                  <a:srgbClr val="202122"/>
                </a:solidFill>
                <a:latin typeface="Vazir" panose="020B0603030804020204" pitchFamily="34" charset="-78"/>
                <a:cs typeface="Vazir" panose="020B0603030804020204" pitchFamily="34" charset="-78"/>
              </a:rPr>
              <a:t>Eddie </a:t>
            </a:r>
            <a:r>
              <a:rPr lang="en-US" dirty="0" smtClean="0">
                <a:solidFill>
                  <a:srgbClr val="202122"/>
                </a:solidFill>
                <a:latin typeface="Vazir" panose="020B0603030804020204" pitchFamily="34" charset="-78"/>
                <a:cs typeface="Vazir" panose="020B0603030804020204" pitchFamily="34" charset="-78"/>
              </a:rPr>
              <a:t>Bravo</a:t>
            </a:r>
            <a:r>
              <a:rPr lang="fa-IR" dirty="0" smtClean="0">
                <a:solidFill>
                  <a:srgbClr val="202122"/>
                </a:solidFill>
                <a:latin typeface="Vazir" panose="020B0603030804020204" pitchFamily="34" charset="-78"/>
                <a:cs typeface="Vazir" panose="020B0603030804020204" pitchFamily="34" charset="-78"/>
              </a:rPr>
              <a:t>)از </a:t>
            </a:r>
            <a:r>
              <a:rPr lang="fa-IR" dirty="0">
                <a:solidFill>
                  <a:srgbClr val="202122"/>
                </a:solidFill>
                <a:latin typeface="Vazir" panose="020B0603030804020204" pitchFamily="34" charset="-78"/>
                <a:cs typeface="Vazir" panose="020B0603030804020204" pitchFamily="34" charset="-78"/>
              </a:rPr>
              <a:t>افراد مؤثر کشتی سنتی (محلی) آمریکا و ژان ژاک </a:t>
            </a:r>
            <a:r>
              <a:rPr lang="fa-IR" dirty="0" smtClean="0">
                <a:solidFill>
                  <a:srgbClr val="202122"/>
                </a:solidFill>
                <a:latin typeface="Vazir" panose="020B0603030804020204" pitchFamily="34" charset="-78"/>
                <a:cs typeface="Vazir" panose="020B0603030804020204" pitchFamily="34" charset="-78"/>
              </a:rPr>
              <a:t>ماچادو</a:t>
            </a:r>
            <a:r>
              <a:rPr lang="en-US" dirty="0" smtClean="0">
                <a:solidFill>
                  <a:srgbClr val="202122"/>
                </a:solidFill>
                <a:latin typeface="Vazir" panose="020B0603030804020204" pitchFamily="34" charset="-78"/>
                <a:cs typeface="Vazir" panose="020B0603030804020204" pitchFamily="34" charset="-78"/>
              </a:rPr>
              <a:t>Jacques Machado)</a:t>
            </a:r>
            <a:r>
              <a:rPr lang="fa-IR" dirty="0" smtClean="0">
                <a:solidFill>
                  <a:srgbClr val="202122"/>
                </a:solidFill>
                <a:latin typeface="Vazir" panose="020B0603030804020204" pitchFamily="34" charset="-78"/>
                <a:cs typeface="Vazir" panose="020B0603030804020204" pitchFamily="34" charset="-78"/>
              </a:rPr>
              <a:t>)یک </a:t>
            </a:r>
            <a:r>
              <a:rPr lang="fa-IR" dirty="0">
                <a:solidFill>
                  <a:srgbClr val="202122"/>
                </a:solidFill>
                <a:latin typeface="Vazir" panose="020B0603030804020204" pitchFamily="34" charset="-78"/>
                <a:cs typeface="Vazir" panose="020B0603030804020204" pitchFamily="34" charset="-78"/>
              </a:rPr>
              <a:t>مبارز گراپلینگ با سابقه مبارزه </a:t>
            </a:r>
            <a:r>
              <a:rPr lang="fa-IR" dirty="0" smtClean="0">
                <a:solidFill>
                  <a:srgbClr val="202122"/>
                </a:solidFill>
                <a:latin typeface="Vazir" panose="020B0603030804020204" pitchFamily="34" charset="-78"/>
                <a:cs typeface="Vazir" panose="020B0603030804020204" pitchFamily="34" charset="-78"/>
              </a:rPr>
              <a:t>بالا </a:t>
            </a:r>
            <a:r>
              <a:rPr lang="fa-IR" dirty="0">
                <a:solidFill>
                  <a:srgbClr val="202122"/>
                </a:solidFill>
                <a:latin typeface="Vazir" panose="020B0603030804020204" pitchFamily="34" charset="-78"/>
                <a:cs typeface="Vazir" panose="020B0603030804020204" pitchFamily="34" charset="-78"/>
              </a:rPr>
              <a:t>از جوجیتسو برزیلی پایه‌گذاری شد. بیشتر تمرکز آن در تکنیک‌های گارد نیمه نوگی </a:t>
            </a:r>
            <a:r>
              <a:rPr lang="en-US" dirty="0" smtClean="0">
                <a:solidFill>
                  <a:srgbClr val="202122"/>
                </a:solidFill>
                <a:latin typeface="Vazir" panose="020B0603030804020204" pitchFamily="34" charset="-78"/>
                <a:cs typeface="Vazir" panose="020B0603030804020204" pitchFamily="34" charset="-78"/>
              </a:rPr>
              <a:t>No </a:t>
            </a:r>
            <a:r>
              <a:rPr lang="en-US" dirty="0" err="1" smtClean="0">
                <a:solidFill>
                  <a:srgbClr val="202122"/>
                </a:solidFill>
                <a:latin typeface="Vazir" panose="020B0603030804020204" pitchFamily="34" charset="-78"/>
                <a:cs typeface="Vazir" panose="020B0603030804020204" pitchFamily="34" charset="-78"/>
              </a:rPr>
              <a:t>gi</a:t>
            </a:r>
            <a:r>
              <a:rPr lang="fa-IR" dirty="0" smtClean="0">
                <a:solidFill>
                  <a:srgbClr val="202122"/>
                </a:solidFill>
                <a:latin typeface="Vazir" panose="020B0603030804020204" pitchFamily="34" charset="-78"/>
                <a:cs typeface="Vazir" panose="020B0603030804020204" pitchFamily="34" charset="-78"/>
              </a:rPr>
              <a:t>و </a:t>
            </a:r>
            <a:r>
              <a:rPr lang="fa-IR" dirty="0">
                <a:solidFill>
                  <a:srgbClr val="202122"/>
                </a:solidFill>
                <a:latin typeface="Vazir" panose="020B0603030804020204" pitchFamily="34" charset="-78"/>
                <a:cs typeface="Vazir" panose="020B0603030804020204" pitchFamily="34" charset="-78"/>
              </a:rPr>
              <a:t>تکنیک‌های دفاعی جوجیتسو برزیلی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3"/>
          <a:srcRect r="18944"/>
          <a:stretch/>
        </p:blipFill>
        <p:spPr>
          <a:xfrm>
            <a:off x="416696" y="895604"/>
            <a:ext cx="4817659" cy="4457700"/>
          </a:xfrm>
          <a:prstGeom prst="rect">
            <a:avLst/>
          </a:prstGeom>
        </p:spPr>
      </p:pic>
      <p:sp>
        <p:nvSpPr>
          <p:cNvPr id="4" name="Rectangle 3"/>
          <p:cNvSpPr/>
          <p:nvPr/>
        </p:nvSpPr>
        <p:spPr>
          <a:xfrm>
            <a:off x="7258295" y="895604"/>
            <a:ext cx="4474302"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جوجیتسو دهمین سیاره </a:t>
            </a:r>
            <a:r>
              <a:rPr lang="fa-IR" dirty="0" smtClean="0">
                <a:solidFill>
                  <a:srgbClr val="202122"/>
                </a:solidFill>
                <a:latin typeface="Vazir" panose="020B0603030804020204" pitchFamily="34" charset="-78"/>
                <a:cs typeface="Vazir" panose="020B0603030804020204" pitchFamily="34" charset="-78"/>
              </a:rPr>
              <a:t>10</a:t>
            </a:r>
            <a:r>
              <a:rPr lang="en-US" dirty="0" err="1">
                <a:solidFill>
                  <a:srgbClr val="202122"/>
                </a:solidFill>
                <a:latin typeface="Vazir" panose="020B0603030804020204" pitchFamily="34" charset="-78"/>
                <a:cs typeface="Vazir" panose="020B0603030804020204" pitchFamily="34" charset="-78"/>
              </a:rPr>
              <a:t>th</a:t>
            </a:r>
            <a:r>
              <a:rPr lang="en-US" dirty="0">
                <a:solidFill>
                  <a:srgbClr val="202122"/>
                </a:solidFill>
                <a:latin typeface="Vazir" panose="020B0603030804020204" pitchFamily="34" charset="-78"/>
                <a:cs typeface="Vazir" panose="020B0603030804020204" pitchFamily="34" charset="-78"/>
              </a:rPr>
              <a:t> Planet </a:t>
            </a:r>
            <a:r>
              <a:rPr lang="en-US" dirty="0" smtClean="0">
                <a:solidFill>
                  <a:srgbClr val="202122"/>
                </a:solidFill>
                <a:latin typeface="Vazir" panose="020B0603030804020204" pitchFamily="34" charset="-78"/>
                <a:cs typeface="Vazir" panose="020B0603030804020204" pitchFamily="34" charset="-78"/>
              </a:rPr>
              <a:t>Jiu-Jitsu</a:t>
            </a:r>
            <a:endParaRPr lang="fa-IR" dirty="0"/>
          </a:p>
        </p:txBody>
      </p:sp>
      <p:sp>
        <p:nvSpPr>
          <p:cNvPr id="5" name="Half Frame 4"/>
          <p:cNvSpPr/>
          <p:nvPr/>
        </p:nvSpPr>
        <p:spPr>
          <a:xfrm>
            <a:off x="0" y="-1"/>
            <a:ext cx="885825" cy="6543673"/>
          </a:xfrm>
          <a:prstGeom prst="halfFram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Half Frame 5"/>
          <p:cNvSpPr/>
          <p:nvPr/>
        </p:nvSpPr>
        <p:spPr>
          <a:xfrm rot="10800000">
            <a:off x="11306174" y="314324"/>
            <a:ext cx="869333" cy="6543675"/>
          </a:xfrm>
          <a:prstGeom prst="halfFram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7" name="Rectangle 6"/>
          <p:cNvSpPr/>
          <p:nvPr/>
        </p:nvSpPr>
        <p:spPr>
          <a:xfrm>
            <a:off x="885825" y="0"/>
            <a:ext cx="11306175" cy="31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6543674"/>
            <a:ext cx="11306175" cy="31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821493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12192000" cy="6855655"/>
          </a:xfrm>
          <a:prstGeom prst="rect">
            <a:avLst/>
          </a:prstGeom>
        </p:spPr>
      </p:pic>
      <p:sp>
        <p:nvSpPr>
          <p:cNvPr id="7" name="Rectangle 6"/>
          <p:cNvSpPr/>
          <p:nvPr/>
        </p:nvSpPr>
        <p:spPr>
          <a:xfrm>
            <a:off x="8729662" y="571500"/>
            <a:ext cx="3325575" cy="67151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8909269" y="744021"/>
            <a:ext cx="3065263" cy="36933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8615364" y="1425368"/>
            <a:ext cx="3439874" cy="2793072"/>
          </a:xfrm>
          <a:prstGeom prst="rect">
            <a:avLst/>
          </a:prstGeom>
        </p:spPr>
        <p:txBody>
          <a:bodyPr wrap="square">
            <a:spAutoFit/>
          </a:bodyPr>
          <a:lstStyle/>
          <a:p>
            <a:pPr algn="just">
              <a:lnSpc>
                <a:spcPct val="200000"/>
              </a:lnSpc>
            </a:pPr>
            <a:r>
              <a:rPr lang="fa-IR" dirty="0" smtClean="0">
                <a:solidFill>
                  <a:schemeClr val="bg1"/>
                </a:solidFill>
                <a:latin typeface="Vazir" panose="020B0603030804020204" pitchFamily="34" charset="-78"/>
                <a:cs typeface="Vazir" panose="020B0603030804020204" pitchFamily="34" charset="-78"/>
              </a:rPr>
              <a:t>یک </a:t>
            </a:r>
            <a:r>
              <a:rPr lang="fa-IR" dirty="0">
                <a:solidFill>
                  <a:schemeClr val="bg1"/>
                </a:solidFill>
                <a:latin typeface="Vazir" panose="020B0603030804020204" pitchFamily="34" charset="-78"/>
                <a:cs typeface="Vazir" panose="020B0603030804020204" pitchFamily="34" charset="-78"/>
              </a:rPr>
              <a:t>ورزش ژاپنی نوگی </a:t>
            </a:r>
            <a:r>
              <a:rPr lang="fa-IR" dirty="0" smtClean="0">
                <a:solidFill>
                  <a:schemeClr val="bg1"/>
                </a:solidFill>
                <a:latin typeface="Vazir" panose="020B0603030804020204" pitchFamily="34" charset="-78"/>
                <a:cs typeface="Vazir" panose="020B0603030804020204" pitchFamily="34" charset="-78"/>
              </a:rPr>
              <a:t>(</a:t>
            </a:r>
            <a:r>
              <a:rPr lang="en-US" dirty="0" smtClean="0">
                <a:solidFill>
                  <a:schemeClr val="bg1"/>
                </a:solidFill>
                <a:latin typeface="Vazir" panose="020B0603030804020204" pitchFamily="34" charset="-78"/>
                <a:cs typeface="Vazir" panose="020B0603030804020204" pitchFamily="34" charset="-78"/>
              </a:rPr>
              <a:t>(No </a:t>
            </a:r>
            <a:r>
              <a:rPr lang="en-US" dirty="0" err="1" smtClean="0">
                <a:solidFill>
                  <a:schemeClr val="bg1"/>
                </a:solidFill>
                <a:latin typeface="Vazir" panose="020B0603030804020204" pitchFamily="34" charset="-78"/>
                <a:cs typeface="Vazir" panose="020B0603030804020204" pitchFamily="34" charset="-78"/>
              </a:rPr>
              <a:t>gi</a:t>
            </a:r>
            <a:r>
              <a:rPr lang="en-US" dirty="0" smtClean="0">
                <a:solidFill>
                  <a:schemeClr val="bg1"/>
                </a:solidFill>
                <a:latin typeface="Vazir" panose="020B0603030804020204" pitchFamily="34" charset="-78"/>
                <a:cs typeface="Vazir" panose="020B0603030804020204" pitchFamily="34" charset="-78"/>
              </a:rPr>
              <a:t> </a:t>
            </a:r>
            <a:r>
              <a:rPr lang="fa-IR" dirty="0" smtClean="0">
                <a:solidFill>
                  <a:schemeClr val="bg1"/>
                </a:solidFill>
                <a:latin typeface="Vazir" panose="020B0603030804020204" pitchFamily="34" charset="-78"/>
                <a:cs typeface="Vazir" panose="020B0603030804020204" pitchFamily="34" charset="-78"/>
              </a:rPr>
              <a:t>است </a:t>
            </a:r>
            <a:r>
              <a:rPr lang="fa-IR" dirty="0">
                <a:solidFill>
                  <a:schemeClr val="bg1"/>
                </a:solidFill>
                <a:latin typeface="Vazir" panose="020B0603030804020204" pitchFamily="34" charset="-78"/>
                <a:cs typeface="Vazir" panose="020B0603030804020204" pitchFamily="34" charset="-78"/>
              </a:rPr>
              <a:t>که اساس آن از کشتی آزاد، کشتی</a:t>
            </a:r>
            <a:r>
              <a:rPr lang="fa-IR" dirty="0">
                <a:solidFill>
                  <a:schemeClr val="bg1"/>
                </a:solidFill>
                <a:latin typeface="Vazir" panose="020B0603030804020204" pitchFamily="34" charset="-78"/>
                <a:cs typeface="Vazir" panose="020B0603030804020204" pitchFamily="34" charset="-78"/>
                <a:hlinkClick r:id="rId3" tooltip="کشتی فرنگی"/>
              </a:rPr>
              <a:t> </a:t>
            </a:r>
            <a:r>
              <a:rPr lang="fa-IR" dirty="0">
                <a:solidFill>
                  <a:schemeClr val="bg1"/>
                </a:solidFill>
                <a:latin typeface="Vazir" panose="020B0603030804020204" pitchFamily="34" charset="-78"/>
                <a:cs typeface="Vazir" panose="020B0603030804020204" pitchFamily="34" charset="-78"/>
              </a:rPr>
              <a:t>فرنگی، سامبو و کشتی کج گرفته شده بود اما بعدها شامل کاراته، موی تای و جودو نیز شد. </a:t>
            </a:r>
            <a:endParaRPr lang="fa-IR" dirty="0">
              <a:solidFill>
                <a:srgbClr val="202122"/>
              </a:solidFill>
              <a:latin typeface="Vazir" panose="020B0603030804020204" pitchFamily="34" charset="-78"/>
              <a:cs typeface="Vazir" panose="020B0603030804020204" pitchFamily="34" charset="-78"/>
            </a:endParaRPr>
          </a:p>
        </p:txBody>
      </p:sp>
      <p:sp>
        <p:nvSpPr>
          <p:cNvPr id="4" name="Rectangle 3"/>
          <p:cNvSpPr/>
          <p:nvPr/>
        </p:nvSpPr>
        <p:spPr>
          <a:xfrm>
            <a:off x="114301" y="3757611"/>
            <a:ext cx="3486149" cy="2862322"/>
          </a:xfrm>
          <a:prstGeom prst="rect">
            <a:avLst/>
          </a:prstGeom>
        </p:spPr>
        <p:txBody>
          <a:bodyPr wrap="square">
            <a:spAutoFit/>
          </a:bodyPr>
          <a:lstStyle/>
          <a:p>
            <a:pPr algn="just">
              <a:lnSpc>
                <a:spcPct val="200000"/>
              </a:lnSpc>
            </a:pPr>
            <a:r>
              <a:rPr lang="fa-IR" dirty="0" smtClean="0">
                <a:solidFill>
                  <a:schemeClr val="bg1"/>
                </a:solidFill>
                <a:latin typeface="Vazir" panose="020B0603030804020204" pitchFamily="34" charset="-78"/>
                <a:cs typeface="Vazir" panose="020B0603030804020204" pitchFamily="34" charset="-78"/>
              </a:rPr>
              <a:t>دو </a:t>
            </a:r>
            <a:r>
              <a:rPr lang="fa-IR" dirty="0">
                <a:solidFill>
                  <a:schemeClr val="bg1"/>
                </a:solidFill>
                <a:latin typeface="Vazir" panose="020B0603030804020204" pitchFamily="34" charset="-78"/>
                <a:cs typeface="Vazir" panose="020B0603030804020204" pitchFamily="34" charset="-78"/>
              </a:rPr>
              <a:t>تا از زیر شاخه‌های اصلی کشتی پرتابی، شوتو </a:t>
            </a:r>
            <a:r>
              <a:rPr lang="en-US" dirty="0" smtClean="0">
                <a:solidFill>
                  <a:schemeClr val="bg1"/>
                </a:solidFill>
                <a:latin typeface="Vazir" panose="020B0603030804020204" pitchFamily="34" charset="-78"/>
                <a:cs typeface="Vazir" panose="020B0603030804020204" pitchFamily="34" charset="-78"/>
              </a:rPr>
              <a:t>(</a:t>
            </a:r>
            <a:r>
              <a:rPr lang="en-US" dirty="0" err="1" smtClean="0">
                <a:solidFill>
                  <a:schemeClr val="bg1"/>
                </a:solidFill>
                <a:latin typeface="Vazir" panose="020B0603030804020204" pitchFamily="34" charset="-78"/>
                <a:cs typeface="Vazir" panose="020B0603030804020204" pitchFamily="34" charset="-78"/>
              </a:rPr>
              <a:t>shooto</a:t>
            </a:r>
            <a:r>
              <a:rPr lang="en-US" dirty="0" smtClean="0">
                <a:solidFill>
                  <a:schemeClr val="bg1"/>
                </a:solidFill>
                <a:latin typeface="Vazir" panose="020B0603030804020204" pitchFamily="34" charset="-78"/>
                <a:cs typeface="Vazir" panose="020B0603030804020204" pitchFamily="34" charset="-78"/>
              </a:rPr>
              <a:t> )</a:t>
            </a:r>
            <a:r>
              <a:rPr lang="fa-IR" dirty="0" smtClean="0">
                <a:solidFill>
                  <a:schemeClr val="bg1"/>
                </a:solidFill>
                <a:latin typeface="Vazir" panose="020B0603030804020204" pitchFamily="34" charset="-78"/>
                <a:cs typeface="Vazir" panose="020B0603030804020204" pitchFamily="34" charset="-78"/>
              </a:rPr>
              <a:t>در </a:t>
            </a:r>
            <a:r>
              <a:rPr lang="fa-IR" dirty="0">
                <a:solidFill>
                  <a:schemeClr val="bg1"/>
                </a:solidFill>
                <a:latin typeface="Vazir" panose="020B0603030804020204" pitchFamily="34" charset="-78"/>
                <a:cs typeface="Vazir" panose="020B0603030804020204" pitchFamily="34" charset="-78"/>
              </a:rPr>
              <a:t>ژاپنی به آن «تیغه دست» </a:t>
            </a:r>
            <a:r>
              <a:rPr lang="ja-JP" altLang="en-US" dirty="0">
                <a:solidFill>
                  <a:schemeClr val="bg1"/>
                </a:solidFill>
                <a:latin typeface="Vazir" panose="020B0603030804020204" pitchFamily="34" charset="-78"/>
                <a:cs typeface="Vazir" panose="020B0603030804020204" pitchFamily="34" charset="-78"/>
              </a:rPr>
              <a:t>松濤 </a:t>
            </a:r>
            <a:r>
              <a:rPr lang="fa-IR" dirty="0" smtClean="0">
                <a:solidFill>
                  <a:schemeClr val="bg1"/>
                </a:solidFill>
                <a:latin typeface="Vazir" panose="020B0603030804020204" pitchFamily="34" charset="-78"/>
                <a:cs typeface="Vazir" panose="020B0603030804020204" pitchFamily="34" charset="-78"/>
              </a:rPr>
              <a:t>می‌گویند </a:t>
            </a:r>
            <a:r>
              <a:rPr lang="fa-IR" dirty="0">
                <a:solidFill>
                  <a:schemeClr val="bg1"/>
                </a:solidFill>
                <a:latin typeface="Vazir" panose="020B0603030804020204" pitchFamily="34" charset="-78"/>
                <a:cs typeface="Vazir" panose="020B0603030804020204" pitchFamily="34" charset="-78"/>
              </a:rPr>
              <a:t>و شوت </a:t>
            </a:r>
            <a:r>
              <a:rPr lang="fa-IR" dirty="0" smtClean="0">
                <a:solidFill>
                  <a:schemeClr val="bg1"/>
                </a:solidFill>
                <a:latin typeface="Vazir" panose="020B0603030804020204" pitchFamily="34" charset="-78"/>
                <a:cs typeface="Vazir" panose="020B0603030804020204" pitchFamily="34" charset="-78"/>
              </a:rPr>
              <a:t>فایتینگ</a:t>
            </a:r>
            <a:r>
              <a:rPr lang="en-US" dirty="0" err="1" smtClean="0">
                <a:solidFill>
                  <a:schemeClr val="bg1"/>
                </a:solidFill>
                <a:latin typeface="Vazir" panose="020B0603030804020204" pitchFamily="34" charset="-78"/>
                <a:cs typeface="Vazir" panose="020B0603030804020204" pitchFamily="34" charset="-78"/>
              </a:rPr>
              <a:t>shootfighting</a:t>
            </a:r>
            <a:r>
              <a:rPr lang="en-US" dirty="0" smtClean="0">
                <a:solidFill>
                  <a:schemeClr val="bg1"/>
                </a:solidFill>
                <a:latin typeface="Vazir" panose="020B0603030804020204" pitchFamily="34" charset="-78"/>
                <a:cs typeface="Vazir" panose="020B0603030804020204" pitchFamily="34" charset="-78"/>
              </a:rPr>
              <a:t>)</a:t>
            </a:r>
            <a:r>
              <a:rPr lang="fa-IR" dirty="0" smtClean="0">
                <a:solidFill>
                  <a:schemeClr val="bg1"/>
                </a:solidFill>
                <a:latin typeface="Vazir" panose="020B0603030804020204" pitchFamily="34" charset="-78"/>
                <a:cs typeface="Vazir" panose="020B0603030804020204" pitchFamily="34" charset="-78"/>
              </a:rPr>
              <a:t>)مبارزه پرتاب </a:t>
            </a:r>
            <a:r>
              <a:rPr lang="fa-IR" dirty="0">
                <a:solidFill>
                  <a:schemeClr val="bg1"/>
                </a:solidFill>
                <a:latin typeface="Vazir" panose="020B0603030804020204" pitchFamily="34" charset="-78"/>
                <a:cs typeface="Vazir" panose="020B0603030804020204" pitchFamily="34" charset="-78"/>
              </a:rPr>
              <a:t>است</a:t>
            </a:r>
            <a:r>
              <a:rPr lang="fa-IR" dirty="0" smtClean="0">
                <a:solidFill>
                  <a:schemeClr val="bg1"/>
                </a:solidFill>
                <a:latin typeface="Vazir" panose="020B0603030804020204" pitchFamily="34" charset="-78"/>
                <a:cs typeface="Vazir" panose="020B0603030804020204" pitchFamily="34" charset="-78"/>
              </a:rPr>
              <a:t>.</a:t>
            </a:r>
            <a:endParaRPr lang="fa-IR" dirty="0">
              <a:solidFill>
                <a:schemeClr val="bg1"/>
              </a:solidFill>
              <a:latin typeface="Vazir" panose="020B0603030804020204" pitchFamily="34" charset="-78"/>
              <a:cs typeface="Vazir" panose="020B0603030804020204" pitchFamily="34" charset="-78"/>
            </a:endParaRPr>
          </a:p>
        </p:txBody>
      </p:sp>
      <p:sp>
        <p:nvSpPr>
          <p:cNvPr id="5" name="Rectangle 4"/>
          <p:cNvSpPr/>
          <p:nvPr/>
        </p:nvSpPr>
        <p:spPr>
          <a:xfrm>
            <a:off x="8909269" y="744021"/>
            <a:ext cx="3065263" cy="369332"/>
          </a:xfrm>
          <a:prstGeom prst="rect">
            <a:avLst/>
          </a:prstGeom>
        </p:spPr>
        <p:txBody>
          <a:bodyPr wrap="none">
            <a:spAutoFit/>
          </a:bodyPr>
          <a:lstStyle/>
          <a:p>
            <a:r>
              <a:rPr lang="fa-IR" dirty="0">
                <a:latin typeface="Vazir" panose="020B0603030804020204" pitchFamily="34" charset="-78"/>
                <a:cs typeface="Vazir" panose="020B0603030804020204" pitchFamily="34" charset="-78"/>
              </a:rPr>
              <a:t>کشتی پرتابی </a:t>
            </a:r>
            <a:r>
              <a:rPr lang="en-US" dirty="0" smtClean="0">
                <a:latin typeface="Vazir" panose="020B0603030804020204" pitchFamily="34" charset="-78"/>
                <a:cs typeface="Vazir" panose="020B0603030804020204" pitchFamily="34" charset="-78"/>
              </a:rPr>
              <a:t>Shoot wrestling</a:t>
            </a:r>
            <a:endParaRPr lang="fa-IR" dirty="0"/>
          </a:p>
        </p:txBody>
      </p:sp>
    </p:spTree>
    <p:extLst>
      <p:ext uri="{BB962C8B-B14F-4D97-AF65-F5344CB8AC3E}">
        <p14:creationId xmlns:p14="http://schemas.microsoft.com/office/powerpoint/2010/main" val="2354389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Display 5"/>
          <p:cNvSpPr/>
          <p:nvPr/>
        </p:nvSpPr>
        <p:spPr>
          <a:xfrm>
            <a:off x="9329738" y="228600"/>
            <a:ext cx="2313082" cy="480244"/>
          </a:xfrm>
          <a:prstGeom prst="flowChartDisplay">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1731" y="708844"/>
            <a:ext cx="11378252" cy="2308324"/>
          </a:xfrm>
          <a:prstGeom prst="rect">
            <a:avLst/>
          </a:prstGeom>
        </p:spPr>
        <p:txBody>
          <a:bodyPr wrap="square">
            <a:spAutoFit/>
          </a:bodyPr>
          <a:lstStyle/>
          <a:p>
            <a:pPr algn="just">
              <a:lnSpc>
                <a:spcPct val="200000"/>
              </a:lnSpc>
            </a:pPr>
            <a:r>
              <a:rPr lang="en-US" dirty="0" smtClean="0">
                <a:solidFill>
                  <a:srgbClr val="202122"/>
                </a:solidFill>
                <a:latin typeface="Vazir" panose="020B0603030804020204" pitchFamily="34" charset="-78"/>
                <a:cs typeface="Vazir" panose="020B0603030804020204" pitchFamily="34" charset="-78"/>
              </a:rPr>
              <a:t>Submission </a:t>
            </a:r>
            <a:r>
              <a:rPr lang="en-US" dirty="0">
                <a:solidFill>
                  <a:srgbClr val="202122"/>
                </a:solidFill>
                <a:latin typeface="Vazir" panose="020B0603030804020204" pitchFamily="34" charset="-78"/>
                <a:cs typeface="Vazir" panose="020B0603030804020204" pitchFamily="34" charset="-78"/>
              </a:rPr>
              <a:t>Arts </a:t>
            </a:r>
            <a:r>
              <a:rPr lang="en-US" dirty="0" smtClean="0">
                <a:solidFill>
                  <a:srgbClr val="202122"/>
                </a:solidFill>
                <a:latin typeface="Vazir" panose="020B0603030804020204" pitchFamily="34" charset="-78"/>
                <a:cs typeface="Vazir" panose="020B0603030804020204" pitchFamily="34" charset="-78"/>
              </a:rPr>
              <a:t>Wrestling </a:t>
            </a:r>
            <a:r>
              <a:rPr lang="en-US" dirty="0">
                <a:solidFill>
                  <a:srgbClr val="202122"/>
                </a:solidFill>
                <a:latin typeface="Vazir" panose="020B0603030804020204" pitchFamily="34" charset="-78"/>
                <a:cs typeface="Vazir" panose="020B0603030804020204" pitchFamily="34" charset="-78"/>
              </a:rPr>
              <a:t>(SAW</a:t>
            </a:r>
            <a:r>
              <a:rPr lang="en-US" dirty="0" smtClean="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نسخه ژاپنی کشتی کج است که از جودو و سامبو برگرفته شده‌است. در اصل توسط بنیانگذار و قهرمان جهان سابق سامبو هیدتاکا </a:t>
            </a:r>
            <a:r>
              <a:rPr lang="fa-IR" dirty="0" smtClean="0">
                <a:solidFill>
                  <a:srgbClr val="202122"/>
                </a:solidFill>
                <a:latin typeface="Vazir" panose="020B0603030804020204" pitchFamily="34" charset="-78"/>
                <a:cs typeface="Vazir" panose="020B0603030804020204" pitchFamily="34" charset="-78"/>
              </a:rPr>
              <a:t>آسو (</a:t>
            </a:r>
            <a:r>
              <a:rPr lang="en-US" dirty="0">
                <a:solidFill>
                  <a:srgbClr val="202122"/>
                </a:solidFill>
                <a:latin typeface="Vazir" panose="020B0603030804020204" pitchFamily="34" charset="-78"/>
                <a:cs typeface="Vazir" panose="020B0603030804020204" pitchFamily="34" charset="-78"/>
              </a:rPr>
              <a:t>Hidetaka </a:t>
            </a:r>
            <a:r>
              <a:rPr lang="en-US" dirty="0" err="1" smtClean="0">
                <a:solidFill>
                  <a:srgbClr val="202122"/>
                </a:solidFill>
                <a:latin typeface="Vazir" panose="020B0603030804020204" pitchFamily="34" charset="-78"/>
                <a:cs typeface="Vazir" panose="020B0603030804020204" pitchFamily="34" charset="-78"/>
              </a:rPr>
              <a:t>Aso</a:t>
            </a:r>
            <a:r>
              <a:rPr lang="fa-IR" dirty="0" smtClean="0">
                <a:solidFill>
                  <a:srgbClr val="202122"/>
                </a:solidFill>
                <a:latin typeface="Vazir" panose="020B0603030804020204" pitchFamily="34" charset="-78"/>
                <a:cs typeface="Vazir" panose="020B0603030804020204" pitchFamily="34" charset="-78"/>
              </a:rPr>
              <a:t>)ایجاد </a:t>
            </a:r>
            <a:r>
              <a:rPr lang="fa-IR" dirty="0">
                <a:solidFill>
                  <a:srgbClr val="202122"/>
                </a:solidFill>
                <a:latin typeface="Vazir" panose="020B0603030804020204" pitchFamily="34" charset="-78"/>
                <a:cs typeface="Vazir" panose="020B0603030804020204" pitchFamily="34" charset="-78"/>
              </a:rPr>
              <a:t>شده‌است. در حال حاضر در ژاپن استاد سن سی آسو </a:t>
            </a:r>
            <a:r>
              <a:rPr lang="en-US" dirty="0" err="1" smtClean="0">
                <a:solidFill>
                  <a:srgbClr val="202122"/>
                </a:solidFill>
                <a:latin typeface="Vazir" panose="020B0603030804020204" pitchFamily="34" charset="-78"/>
                <a:cs typeface="Vazir" panose="020B0603030804020204" pitchFamily="34" charset="-78"/>
              </a:rPr>
              <a:t>Aso</a:t>
            </a:r>
            <a:r>
              <a:rPr lang="en-US" dirty="0" smtClean="0">
                <a:solidFill>
                  <a:srgbClr val="202122"/>
                </a:solidFill>
                <a:latin typeface="Vazir" panose="020B0603030804020204" pitchFamily="34" charset="-78"/>
                <a:cs typeface="Vazir" panose="020B0603030804020204" pitchFamily="34" charset="-78"/>
              </a:rPr>
              <a:t> Sensei، </a:t>
            </a:r>
            <a:r>
              <a:rPr lang="fa-IR" dirty="0">
                <a:solidFill>
                  <a:srgbClr val="202122"/>
                </a:solidFill>
                <a:latin typeface="Vazir" panose="020B0603030804020204" pitchFamily="34" charset="-78"/>
                <a:cs typeface="Vazir" panose="020B0603030804020204" pitchFamily="34" charset="-78"/>
              </a:rPr>
              <a:t>در استرالیا سن سی ایتو (</a:t>
            </a:r>
            <a:r>
              <a:rPr lang="en-US" dirty="0">
                <a:solidFill>
                  <a:srgbClr val="202122"/>
                </a:solidFill>
                <a:latin typeface="Vazir" panose="020B0603030804020204" pitchFamily="34" charset="-78"/>
                <a:cs typeface="Vazir" panose="020B0603030804020204" pitchFamily="34" charset="-78"/>
              </a:rPr>
              <a:t>Ito </a:t>
            </a:r>
            <a:r>
              <a:rPr lang="en-US" dirty="0" smtClean="0">
                <a:solidFill>
                  <a:srgbClr val="202122"/>
                </a:solidFill>
                <a:latin typeface="Vazir" panose="020B0603030804020204" pitchFamily="34" charset="-78"/>
                <a:cs typeface="Vazir" panose="020B0603030804020204" pitchFamily="34" charset="-78"/>
              </a:rPr>
              <a:t>Sensei</a:t>
            </a:r>
            <a:r>
              <a:rPr lang="fa-IR" dirty="0" smtClean="0">
                <a:solidFill>
                  <a:srgbClr val="202122"/>
                </a:solidFill>
                <a:latin typeface="Vazir" panose="020B0603030804020204" pitchFamily="34" charset="-78"/>
                <a:cs typeface="Vazir" panose="020B0603030804020204" pitchFamily="34" charset="-78"/>
              </a:rPr>
              <a:t>)در</a:t>
            </a:r>
            <a:r>
              <a:rPr lang="fa-IR" dirty="0">
                <a:solidFill>
                  <a:srgbClr val="202122"/>
                </a:solidFill>
                <a:latin typeface="Vazir" panose="020B0603030804020204" pitchFamily="34" charset="-78"/>
                <a:cs typeface="Vazir" panose="020B0603030804020204" pitchFamily="34" charset="-78"/>
              </a:rPr>
              <a:t> کانادا سن سی </a:t>
            </a:r>
            <a:r>
              <a:rPr lang="fa-IR" dirty="0" smtClean="0">
                <a:solidFill>
                  <a:srgbClr val="202122"/>
                </a:solidFill>
                <a:latin typeface="Vazir" panose="020B0603030804020204" pitchFamily="34" charset="-78"/>
                <a:cs typeface="Vazir" panose="020B0603030804020204" pitchFamily="34" charset="-78"/>
              </a:rPr>
              <a:t>مارتله</a:t>
            </a:r>
            <a:r>
              <a:rPr lang="en-US" dirty="0" err="1" smtClean="0">
                <a:solidFill>
                  <a:srgbClr val="202122"/>
                </a:solidFill>
                <a:latin typeface="Vazir" panose="020B0603030804020204" pitchFamily="34" charset="-78"/>
                <a:cs typeface="Vazir" panose="020B0603030804020204" pitchFamily="34" charset="-78"/>
              </a:rPr>
              <a:t>Martelle</a:t>
            </a:r>
            <a:r>
              <a:rPr lang="en-US" dirty="0" smtClean="0">
                <a:solidFill>
                  <a:srgbClr val="202122"/>
                </a:solidFill>
                <a:latin typeface="Vazir" panose="020B0603030804020204" pitchFamily="34" charset="-78"/>
                <a:cs typeface="Vazir" panose="020B0603030804020204" pitchFamily="34" charset="-78"/>
              </a:rPr>
              <a:t> </a:t>
            </a:r>
            <a:r>
              <a:rPr lang="en-US" dirty="0">
                <a:solidFill>
                  <a:srgbClr val="202122"/>
                </a:solidFill>
                <a:latin typeface="Vazir" panose="020B0603030804020204" pitchFamily="34" charset="-78"/>
                <a:cs typeface="Vazir" panose="020B0603030804020204" pitchFamily="34" charset="-78"/>
              </a:rPr>
              <a:t>Sensei) </a:t>
            </a:r>
            <a:r>
              <a:rPr lang="fa-IR" dirty="0" smtClean="0">
                <a:solidFill>
                  <a:srgbClr val="202122"/>
                </a:solidFill>
                <a:latin typeface="Vazir" panose="020B0603030804020204" pitchFamily="34" charset="-78"/>
                <a:cs typeface="Vazir" panose="020B0603030804020204" pitchFamily="34" charset="-78"/>
              </a:rPr>
              <a:t>)و </a:t>
            </a:r>
            <a:r>
              <a:rPr lang="fa-IR" dirty="0">
                <a:solidFill>
                  <a:srgbClr val="202122"/>
                </a:solidFill>
                <a:latin typeface="Vazir" panose="020B0603030804020204" pitchFamily="34" charset="-78"/>
                <a:cs typeface="Vazir" panose="020B0603030804020204" pitchFamily="34" charset="-78"/>
              </a:rPr>
              <a:t>در پورتوریکو سن سی </a:t>
            </a:r>
            <a:r>
              <a:rPr lang="fa-IR" dirty="0" smtClean="0">
                <a:solidFill>
                  <a:srgbClr val="202122"/>
                </a:solidFill>
                <a:latin typeface="Vazir" panose="020B0603030804020204" pitchFamily="34" charset="-78"/>
                <a:cs typeface="Vazir" panose="020B0603030804020204" pitchFamily="34" charset="-78"/>
              </a:rPr>
              <a:t>راموس</a:t>
            </a:r>
            <a:r>
              <a:rPr lang="en-US" dirty="0" smtClean="0">
                <a:solidFill>
                  <a:srgbClr val="202122"/>
                </a:solidFill>
                <a:latin typeface="Vazir" panose="020B0603030804020204" pitchFamily="34" charset="-78"/>
                <a:cs typeface="Vazir" panose="020B0603030804020204" pitchFamily="34" charset="-78"/>
              </a:rPr>
              <a:t>Ramos </a:t>
            </a:r>
            <a:r>
              <a:rPr lang="en-US" dirty="0">
                <a:solidFill>
                  <a:srgbClr val="202122"/>
                </a:solidFill>
                <a:latin typeface="Vazir" panose="020B0603030804020204" pitchFamily="34" charset="-78"/>
                <a:cs typeface="Vazir" panose="020B0603030804020204" pitchFamily="34" charset="-78"/>
              </a:rPr>
              <a:t>Sensei) </a:t>
            </a:r>
            <a:r>
              <a:rPr lang="fa-IR" dirty="0" smtClean="0">
                <a:solidFill>
                  <a:srgbClr val="202122"/>
                </a:solidFill>
                <a:latin typeface="Vazir" panose="020B0603030804020204" pitchFamily="34" charset="-78"/>
                <a:cs typeface="Vazir" panose="020B0603030804020204" pitchFamily="34" charset="-78"/>
              </a:rPr>
              <a:t>)در </a:t>
            </a:r>
            <a:r>
              <a:rPr lang="fa-IR" dirty="0">
                <a:solidFill>
                  <a:srgbClr val="202122"/>
                </a:solidFill>
                <a:latin typeface="Vazir" panose="020B0603030804020204" pitchFamily="34" charset="-78"/>
                <a:cs typeface="Vazir" panose="020B0603030804020204" pitchFamily="34" charset="-78"/>
              </a:rPr>
              <a:t>این رشته فعالیت دارند (در ژاپنی «سن سی</a:t>
            </a:r>
            <a:r>
              <a:rPr lang="fa-IR" dirty="0" smtClean="0">
                <a:solidFill>
                  <a:srgbClr val="202122"/>
                </a:solidFill>
                <a:latin typeface="Vazir" panose="020B0603030804020204" pitchFamily="34" charset="-78"/>
                <a:cs typeface="Vazir" panose="020B0603030804020204" pitchFamily="34" charset="-78"/>
              </a:rPr>
              <a:t>») </a:t>
            </a:r>
            <a:r>
              <a:rPr lang="ja-JP" altLang="en-US" dirty="0">
                <a:solidFill>
                  <a:srgbClr val="202122"/>
                </a:solidFill>
                <a:latin typeface="Vazir" panose="020B0603030804020204" pitchFamily="34" charset="-78"/>
                <a:cs typeface="Vazir" panose="020B0603030804020204" pitchFamily="34" charset="-78"/>
              </a:rPr>
              <a:t>先生 </a:t>
            </a:r>
            <a:r>
              <a:rPr lang="en-US" dirty="0" smtClean="0">
                <a:solidFill>
                  <a:srgbClr val="202122"/>
                </a:solidFill>
                <a:latin typeface="Vazir" panose="020B0603030804020204" pitchFamily="34" charset="-78"/>
                <a:cs typeface="Vazir" panose="020B0603030804020204" pitchFamily="34" charset="-78"/>
              </a:rPr>
              <a:t>Sensei.</a:t>
            </a:r>
            <a:endParaRPr lang="en-US" dirty="0">
              <a:solidFill>
                <a:srgbClr val="202122"/>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1245927" y="2947918"/>
            <a:ext cx="6915434" cy="3800900"/>
          </a:xfrm>
          <a:prstGeom prst="rect">
            <a:avLst/>
          </a:prstGeom>
        </p:spPr>
      </p:pic>
      <p:sp>
        <p:nvSpPr>
          <p:cNvPr id="4" name="Rectangle 3"/>
          <p:cNvSpPr/>
          <p:nvPr/>
        </p:nvSpPr>
        <p:spPr>
          <a:xfrm>
            <a:off x="9581038" y="339512"/>
            <a:ext cx="2061782"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کشتی تسلیمی هنری</a:t>
            </a:r>
            <a:endParaRPr lang="fa-IR" dirty="0"/>
          </a:p>
        </p:txBody>
      </p:sp>
      <p:sp>
        <p:nvSpPr>
          <p:cNvPr id="7" name="Flowchart: Process 6"/>
          <p:cNvSpPr/>
          <p:nvPr/>
        </p:nvSpPr>
        <p:spPr>
          <a:xfrm>
            <a:off x="0" y="445862"/>
            <a:ext cx="9581038"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8161361" y="3943350"/>
            <a:ext cx="3481459" cy="3571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8710541" y="4945608"/>
            <a:ext cx="3481459" cy="35718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8161361" y="5974308"/>
            <a:ext cx="3481459" cy="3571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228760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805218"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9662615" y="512089"/>
            <a:ext cx="2074460" cy="461665"/>
          </a:xfrm>
          <a:prstGeom prst="rect">
            <a:avLst/>
          </a:prstGeom>
        </p:spPr>
        <p:txBody>
          <a:bodyPr wrap="square">
            <a:spAutoFit/>
          </a:bodyPr>
          <a:lstStyle/>
          <a:p>
            <a:pPr algn="l"/>
            <a:r>
              <a:rPr lang="fa-IR" sz="2400" b="1" i="0" dirty="0" smtClean="0">
                <a:effectLst/>
                <a:latin typeface="Shabnam" panose="020B0603030804020204" pitchFamily="34" charset="-78"/>
                <a:cs typeface="Shabnam" panose="020B0603030804020204" pitchFamily="34" charset="-78"/>
              </a:rPr>
              <a:t>کشتی تسلیمی</a:t>
            </a:r>
          </a:p>
        </p:txBody>
      </p:sp>
      <p:sp>
        <p:nvSpPr>
          <p:cNvPr id="5" name="Rectangle 4"/>
          <p:cNvSpPr/>
          <p:nvPr/>
        </p:nvSpPr>
        <p:spPr>
          <a:xfrm>
            <a:off x="5641075" y="973754"/>
            <a:ext cx="6096000" cy="4455066"/>
          </a:xfrm>
          <a:prstGeom prst="rect">
            <a:avLst/>
          </a:prstGeom>
        </p:spPr>
        <p:txBody>
          <a:bodyPr>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به</a:t>
            </a:r>
            <a:r>
              <a:rPr lang="fa-IR" dirty="0">
                <a:solidFill>
                  <a:srgbClr val="202122"/>
                </a:solidFill>
                <a:latin typeface="Vazir" panose="020B0603030804020204" pitchFamily="34" charset="-78"/>
                <a:cs typeface="Vazir" panose="020B0603030804020204" pitchFamily="34" charset="-78"/>
              </a:rPr>
              <a:t> انگلیسی: </a:t>
            </a:r>
            <a:r>
              <a:rPr lang="en-US" dirty="0">
                <a:solidFill>
                  <a:srgbClr val="202122"/>
                </a:solidFill>
                <a:latin typeface="Vazir" panose="020B0603030804020204" pitchFamily="34" charset="-78"/>
                <a:cs typeface="Vazir" panose="020B0603030804020204" pitchFamily="34" charset="-78"/>
              </a:rPr>
              <a:t>Submission wrestling) </a:t>
            </a:r>
            <a:r>
              <a:rPr lang="fa-IR" dirty="0" smtClean="0">
                <a:solidFill>
                  <a:srgbClr val="202122"/>
                </a:solidFill>
                <a:latin typeface="Vazir" panose="020B0603030804020204" pitchFamily="34" charset="-78"/>
                <a:cs typeface="Vazir" panose="020B0603030804020204" pitchFamily="34" charset="-78"/>
              </a:rPr>
              <a:t>)به </a:t>
            </a:r>
            <a:r>
              <a:rPr lang="fa-IR" dirty="0">
                <a:solidFill>
                  <a:srgbClr val="202122"/>
                </a:solidFill>
                <a:latin typeface="Vazir" panose="020B0603030804020204" pitchFamily="34" charset="-78"/>
                <a:cs typeface="Vazir" panose="020B0603030804020204" pitchFamily="34" charset="-78"/>
              </a:rPr>
              <a:t>نوعی از مبارزات رزمی گفته می‌شود که در آن از لباس فرمی که آن را با یک کمربند به رنگ‌های مختلف می‌بندند (در ژاپنی به آن «گی» </a:t>
            </a:r>
            <a:r>
              <a:rPr lang="ja-JP" altLang="en-US" dirty="0">
                <a:solidFill>
                  <a:srgbClr val="202122"/>
                </a:solidFill>
                <a:latin typeface="Vazir" panose="020B0603030804020204" pitchFamily="34" charset="-78"/>
                <a:cs typeface="Vazir" panose="020B0603030804020204" pitchFamily="34" charset="-78"/>
              </a:rPr>
              <a:t>着</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دوگی» </a:t>
            </a:r>
            <a:r>
              <a:rPr lang="ja-JP" altLang="en-US" dirty="0">
                <a:solidFill>
                  <a:srgbClr val="202122"/>
                </a:solidFill>
                <a:latin typeface="Vazir" panose="020B0603030804020204" pitchFamily="34" charset="-78"/>
                <a:cs typeface="Vazir" panose="020B0603030804020204" pitchFamily="34" charset="-78"/>
              </a:rPr>
              <a:t>道着 </a:t>
            </a:r>
            <a:r>
              <a:rPr lang="en-US" dirty="0" err="1">
                <a:solidFill>
                  <a:srgbClr val="202122"/>
                </a:solidFill>
                <a:latin typeface="Vazir" panose="020B0603030804020204" pitchFamily="34" charset="-78"/>
                <a:cs typeface="Vazir" panose="020B0603030804020204" pitchFamily="34" charset="-78"/>
              </a:rPr>
              <a:t>Dogi</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یا «کیمونو» </a:t>
            </a:r>
            <a:r>
              <a:rPr lang="ja-JP" altLang="en-US" dirty="0">
                <a:solidFill>
                  <a:srgbClr val="202122"/>
                </a:solidFill>
                <a:latin typeface="Vazir" panose="020B0603030804020204" pitchFamily="34" charset="-78"/>
                <a:cs typeface="Vazir" panose="020B0603030804020204" pitchFamily="34" charset="-78"/>
              </a:rPr>
              <a:t>着物 </a:t>
            </a:r>
            <a:r>
              <a:rPr lang="en-US" dirty="0">
                <a:solidFill>
                  <a:srgbClr val="202122"/>
                </a:solidFill>
                <a:latin typeface="Vazir" panose="020B0603030804020204" pitchFamily="34" charset="-78"/>
                <a:cs typeface="Vazir" panose="020B0603030804020204" pitchFamily="34" charset="-78"/>
              </a:rPr>
              <a:t>Kimono </a:t>
            </a:r>
            <a:r>
              <a:rPr lang="fa-IR" dirty="0">
                <a:solidFill>
                  <a:srgbClr val="202122"/>
                </a:solidFill>
                <a:latin typeface="Vazir" panose="020B0603030804020204" pitchFamily="34" charset="-78"/>
                <a:cs typeface="Vazir" panose="020B0603030804020204" pitchFamily="34" charset="-78"/>
              </a:rPr>
              <a:t>گفته می‌شود)، استفاده نمی‌کنند. بر این اساس به این رقابت‌ها «نوگی </a:t>
            </a:r>
            <a:r>
              <a:rPr lang="en-US" dirty="0">
                <a:solidFill>
                  <a:srgbClr val="202122"/>
                </a:solidFill>
                <a:latin typeface="Vazir" panose="020B0603030804020204" pitchFamily="34" charset="-78"/>
                <a:cs typeface="Vazir" panose="020B0603030804020204" pitchFamily="34" charset="-78"/>
              </a:rPr>
              <a:t>No </a:t>
            </a:r>
            <a:r>
              <a:rPr lang="en-US" dirty="0" err="1">
                <a:solidFill>
                  <a:srgbClr val="202122"/>
                </a:solidFill>
                <a:latin typeface="Vazir" panose="020B0603030804020204" pitchFamily="34" charset="-78"/>
                <a:cs typeface="Vazir" panose="020B0603030804020204" pitchFamily="34" charset="-78"/>
              </a:rPr>
              <a:t>gi</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می‌گویند. این مبارزات همچنین با عناوین مبارزه تسلیمی، گراپلینگ تسلیمی و ورزش گراپلینگ نیز شناخته می‌شود، که همگی از اصطلاحات تخصصی ورزش‌های رزمی هستند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6" name="Picture 5"/>
          <p:cNvPicPr>
            <a:picLocks noChangeAspect="1"/>
          </p:cNvPicPr>
          <p:nvPr/>
        </p:nvPicPr>
        <p:blipFill>
          <a:blip r:embed="rId3"/>
          <a:stretch>
            <a:fillRect/>
          </a:stretch>
        </p:blipFill>
        <p:spPr>
          <a:xfrm>
            <a:off x="197892" y="1428341"/>
            <a:ext cx="4891384" cy="3545892"/>
          </a:xfrm>
          <a:prstGeom prst="rect">
            <a:avLst/>
          </a:prstGeom>
        </p:spPr>
      </p:pic>
      <p:sp>
        <p:nvSpPr>
          <p:cNvPr id="8" name="Rectangle 7"/>
          <p:cNvSpPr/>
          <p:nvPr/>
        </p:nvSpPr>
        <p:spPr>
          <a:xfrm>
            <a:off x="0" y="6305265"/>
            <a:ext cx="12192000" cy="5527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805218" y="742921"/>
            <a:ext cx="8857397"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545910" y="4974233"/>
            <a:ext cx="764275" cy="160739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32263" y="5991367"/>
            <a:ext cx="2111321" cy="59026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414058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0" y="2243138"/>
            <a:ext cx="7515225" cy="46148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594801" y="771525"/>
            <a:ext cx="6096000" cy="2308324"/>
          </a:xfrm>
          <a:prstGeom prst="rect">
            <a:avLst/>
          </a:prstGeom>
        </p:spPr>
        <p:txBody>
          <a:bodyPr>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یک</a:t>
            </a:r>
            <a:r>
              <a:rPr lang="fa-IR" dirty="0">
                <a:solidFill>
                  <a:srgbClr val="202122"/>
                </a:solidFill>
                <a:latin typeface="Vazir" panose="020B0603030804020204" pitchFamily="34" charset="-78"/>
                <a:cs typeface="Vazir" panose="020B0603030804020204" pitchFamily="34" charset="-78"/>
              </a:rPr>
              <a:t> گراپلینگ تسلیمی است که توسط جن لبال (</a:t>
            </a:r>
            <a:r>
              <a:rPr lang="en-US" dirty="0">
                <a:solidFill>
                  <a:srgbClr val="202122"/>
                </a:solidFill>
                <a:latin typeface="Vazir" panose="020B0603030804020204" pitchFamily="34" charset="-78"/>
                <a:cs typeface="Vazir" panose="020B0603030804020204" pitchFamily="34" charset="-78"/>
              </a:rPr>
              <a:t>Gene </a:t>
            </a:r>
            <a:r>
              <a:rPr lang="en-US" dirty="0" err="1" smtClean="0">
                <a:solidFill>
                  <a:srgbClr val="202122"/>
                </a:solidFill>
                <a:latin typeface="Vazir" panose="020B0603030804020204" pitchFamily="34" charset="-78"/>
                <a:cs typeface="Vazir" panose="020B0603030804020204" pitchFamily="34" charset="-78"/>
              </a:rPr>
              <a:t>Lebell</a:t>
            </a:r>
            <a:r>
              <a:rPr lang="fa-IR" dirty="0" smtClean="0">
                <a:solidFill>
                  <a:srgbClr val="202122"/>
                </a:solidFill>
                <a:latin typeface="Vazir" panose="020B0603030804020204" pitchFamily="34" charset="-78"/>
                <a:cs typeface="Vazir" panose="020B0603030804020204" pitchFamily="34" charset="-78"/>
              </a:rPr>
              <a:t>)و </a:t>
            </a:r>
            <a:r>
              <a:rPr lang="fa-IR" dirty="0">
                <a:solidFill>
                  <a:srgbClr val="202122"/>
                </a:solidFill>
                <a:latin typeface="Vazir" panose="020B0603030804020204" pitchFamily="34" charset="-78"/>
                <a:cs typeface="Vazir" panose="020B0603030804020204" pitchFamily="34" charset="-78"/>
              </a:rPr>
              <a:t>چیوی‌چیان (</a:t>
            </a:r>
            <a:r>
              <a:rPr lang="en-US" dirty="0" err="1" smtClean="0">
                <a:solidFill>
                  <a:srgbClr val="202122"/>
                </a:solidFill>
                <a:latin typeface="Vazir" panose="020B0603030804020204" pitchFamily="34" charset="-78"/>
                <a:cs typeface="Vazir" panose="020B0603030804020204" pitchFamily="34" charset="-78"/>
              </a:rPr>
              <a:t>Chivichyan</a:t>
            </a:r>
            <a:r>
              <a:rPr lang="en-US"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)ساخته </a:t>
            </a:r>
            <a:r>
              <a:rPr lang="fa-IR" dirty="0">
                <a:solidFill>
                  <a:srgbClr val="202122"/>
                </a:solidFill>
                <a:latin typeface="Vazir" panose="020B0603030804020204" pitchFamily="34" charset="-78"/>
                <a:cs typeface="Vazir" panose="020B0603030804020204" pitchFamily="34" charset="-78"/>
              </a:rPr>
              <a:t>شده‌است که در آن عناصری از جودو، سامبو، کشتی کج، جوجیتسو برزیلی، کشتی فرنگی و کشتی آزاد به چشم می‌خورد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319301" y="2771775"/>
            <a:ext cx="6667500" cy="4086225"/>
          </a:xfrm>
          <a:prstGeom prst="rect">
            <a:avLst/>
          </a:prstGeom>
        </p:spPr>
      </p:pic>
      <p:sp>
        <p:nvSpPr>
          <p:cNvPr id="4" name="Rectangle 3"/>
          <p:cNvSpPr/>
          <p:nvPr/>
        </p:nvSpPr>
        <p:spPr>
          <a:xfrm>
            <a:off x="10044457" y="402193"/>
            <a:ext cx="1641795"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سبک آزاد مبارزه </a:t>
            </a:r>
            <a:endParaRPr lang="fa-IR" dirty="0"/>
          </a:p>
        </p:txBody>
      </p:sp>
      <p:sp>
        <p:nvSpPr>
          <p:cNvPr id="5" name="Rectangle 4"/>
          <p:cNvSpPr/>
          <p:nvPr/>
        </p:nvSpPr>
        <p:spPr>
          <a:xfrm flipV="1">
            <a:off x="2867583" y="558283"/>
            <a:ext cx="7286625"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986801" y="4543425"/>
            <a:ext cx="5205199" cy="4572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228725" y="0"/>
            <a:ext cx="528638" cy="27717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776565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b="6657"/>
          <a:stretch/>
        </p:blipFill>
        <p:spPr>
          <a:xfrm>
            <a:off x="0" y="1"/>
            <a:ext cx="12192000" cy="6858000"/>
          </a:xfrm>
          <a:prstGeom prst="rect">
            <a:avLst/>
          </a:prstGeom>
        </p:spPr>
      </p:pic>
      <p:sp>
        <p:nvSpPr>
          <p:cNvPr id="8" name="Rectangle 7"/>
          <p:cNvSpPr/>
          <p:nvPr/>
        </p:nvSpPr>
        <p:spPr>
          <a:xfrm>
            <a:off x="0" y="964557"/>
            <a:ext cx="6911841" cy="1148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0" y="2434238"/>
            <a:ext cx="6811828" cy="1200329"/>
          </a:xfrm>
          <a:prstGeom prst="rect">
            <a:avLst/>
          </a:prstGeom>
        </p:spPr>
        <p:txBody>
          <a:bodyPr wrap="square">
            <a:spAutoFit/>
          </a:bodyPr>
          <a:lstStyle/>
          <a:p>
            <a:pPr>
              <a:lnSpc>
                <a:spcPct val="200000"/>
              </a:lnSpc>
            </a:pPr>
            <a:r>
              <a:rPr lang="fa-IR" dirty="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در </a:t>
            </a:r>
            <a:r>
              <a:rPr lang="fa-IR" dirty="0">
                <a:solidFill>
                  <a:srgbClr val="202122"/>
                </a:solidFill>
                <a:latin typeface="Vazir" panose="020B0603030804020204" pitchFamily="34" charset="-78"/>
                <a:cs typeface="Vazir" panose="020B0603030804020204" pitchFamily="34" charset="-78"/>
              </a:rPr>
              <a:t>چینی </a:t>
            </a:r>
            <a:r>
              <a:rPr lang="ja-JP" altLang="en-US" dirty="0" smtClean="0">
                <a:solidFill>
                  <a:srgbClr val="202122"/>
                </a:solidFill>
                <a:latin typeface="Vazir" panose="020B0603030804020204" pitchFamily="34" charset="-78"/>
                <a:cs typeface="Vazir" panose="020B0603030804020204" pitchFamily="34" charset="-78"/>
              </a:rPr>
              <a:t>摔跤</a:t>
            </a:r>
            <a:r>
              <a:rPr lang="en-US" altLang="ja-JP" dirty="0" smtClean="0">
                <a:solidFill>
                  <a:srgbClr val="202122"/>
                </a:solidFill>
                <a:latin typeface="Vazir" panose="020B0603030804020204" pitchFamily="34" charset="-78"/>
                <a:cs typeface="Vazir" panose="020B0603030804020204" pitchFamily="34" charset="-78"/>
              </a:rPr>
              <a:t> </a:t>
            </a:r>
            <a:r>
              <a:rPr lang="fa-IR" dirty="0" smtClean="0">
                <a:solidFill>
                  <a:srgbClr val="202122"/>
                </a:solidFill>
                <a:latin typeface="Vazir" panose="020B0603030804020204" pitchFamily="34" charset="-78"/>
                <a:cs typeface="Vazir" panose="020B0603030804020204" pitchFamily="34" charset="-78"/>
              </a:rPr>
              <a:t>سبک </a:t>
            </a:r>
            <a:r>
              <a:rPr lang="fa-IR" dirty="0">
                <a:solidFill>
                  <a:srgbClr val="202122"/>
                </a:solidFill>
                <a:latin typeface="Vazir" panose="020B0603030804020204" pitchFamily="34" charset="-78"/>
                <a:cs typeface="Vazir" panose="020B0603030804020204" pitchFamily="34" charset="-78"/>
              </a:rPr>
              <a:t>کشتی چینی که شامل پرتاب و چین نا (قفل مفاصل)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4"/>
          <a:stretch>
            <a:fillRect/>
          </a:stretch>
        </p:blipFill>
        <p:spPr>
          <a:xfrm>
            <a:off x="6911841" y="2549079"/>
            <a:ext cx="4798744" cy="4006952"/>
          </a:xfrm>
          <a:prstGeom prst="rect">
            <a:avLst/>
          </a:prstGeom>
        </p:spPr>
      </p:pic>
      <p:sp>
        <p:nvSpPr>
          <p:cNvPr id="4" name="Rectangle 3"/>
          <p:cNvSpPr/>
          <p:nvPr/>
        </p:nvSpPr>
        <p:spPr>
          <a:xfrm>
            <a:off x="5596432" y="1805905"/>
            <a:ext cx="1215396" cy="369332"/>
          </a:xfrm>
          <a:prstGeom prst="rect">
            <a:avLst/>
          </a:prstGeom>
        </p:spPr>
        <p:txBody>
          <a:bodyPr wrap="none">
            <a:spAutoFit/>
          </a:bodyPr>
          <a:lstStyle/>
          <a:p>
            <a:r>
              <a:rPr lang="fa-IR" dirty="0">
                <a:solidFill>
                  <a:srgbClr val="202122"/>
                </a:solidFill>
                <a:latin typeface="Vazir" panose="020B0603030804020204" pitchFamily="34" charset="-78"/>
                <a:cs typeface="Vazir" panose="020B0603030804020204" pitchFamily="34" charset="-78"/>
              </a:rPr>
              <a:t>شوی جیائو </a:t>
            </a:r>
            <a:endParaRPr lang="fa-IR" dirty="0"/>
          </a:p>
        </p:txBody>
      </p:sp>
      <p:sp>
        <p:nvSpPr>
          <p:cNvPr id="6" name="Rectangle 5"/>
          <p:cNvSpPr/>
          <p:nvPr/>
        </p:nvSpPr>
        <p:spPr>
          <a:xfrm>
            <a:off x="1971675" y="4724315"/>
            <a:ext cx="4940166" cy="36203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4005300"/>
            <a:ext cx="4829175" cy="364107"/>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61958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61195"/>
            <a:ext cx="3090911" cy="646331"/>
          </a:xfrm>
          <a:prstGeom prst="rect">
            <a:avLst/>
          </a:prstGeom>
        </p:spPr>
        <p:txBody>
          <a:bodyPr>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https://fa.wikipedia.org/wiki</a:t>
            </a:r>
          </a:p>
        </p:txBody>
      </p:sp>
      <p:sp>
        <p:nvSpPr>
          <p:cNvPr id="3" name="TextBox 2"/>
          <p:cNvSpPr txBox="1"/>
          <p:nvPr/>
        </p:nvSpPr>
        <p:spPr>
          <a:xfrm>
            <a:off x="11339015" y="928047"/>
            <a:ext cx="1705970" cy="461665"/>
          </a:xfrm>
          <a:prstGeom prst="rect">
            <a:avLst/>
          </a:prstGeom>
        </p:spPr>
        <p:txBody>
          <a:bodyPr wrap="square">
            <a:spAutoFit/>
          </a:bodyPr>
          <a:lstStyle>
            <a:defPPr>
              <a:defRPr lang="fa-IR"/>
            </a:defPPr>
            <a:lvl1pPr algn="l">
              <a:defRPr sz="2400" b="1" i="0">
                <a:effectLst/>
                <a:latin typeface="Shabnam" panose="020B0603030804020204" pitchFamily="34" charset="-78"/>
                <a:cs typeface="Shabnam" panose="020B0603030804020204" pitchFamily="34" charset="-78"/>
              </a:defRPr>
            </a:lvl1pPr>
          </a:lstStyle>
          <a:p>
            <a:r>
              <a:rPr lang="fa-IR" dirty="0"/>
              <a:t>منابع</a:t>
            </a:r>
          </a:p>
        </p:txBody>
      </p:sp>
      <p:sp>
        <p:nvSpPr>
          <p:cNvPr id="4" name="Rectangle 3"/>
          <p:cNvSpPr/>
          <p:nvPr/>
        </p:nvSpPr>
        <p:spPr>
          <a:xfrm>
            <a:off x="0" y="1549653"/>
            <a:ext cx="12192000" cy="11154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274443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6478" y="2825087"/>
            <a:ext cx="12055522" cy="4640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661315" y="2456597"/>
            <a:ext cx="7151427" cy="116006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3179927" y="2546403"/>
            <a:ext cx="6373505" cy="1015663"/>
          </a:xfrm>
          <a:prstGeom prst="rect">
            <a:avLst/>
          </a:prstGeom>
        </p:spPr>
        <p:txBody>
          <a:bodyPr wrap="square">
            <a:spAutoFit/>
          </a:bodyPr>
          <a:lstStyle>
            <a:defPPr>
              <a:defRPr lang="fa-IR"/>
            </a:defPPr>
            <a:lvl1pPr algn="l">
              <a:defRPr sz="2400" b="1" i="0">
                <a:effectLst/>
                <a:latin typeface="Shabnam" panose="020B0603030804020204" pitchFamily="34" charset="-78"/>
                <a:cs typeface="Shabnam" panose="020B0603030804020204" pitchFamily="34" charset="-78"/>
              </a:defRPr>
            </a:lvl1pPr>
          </a:lstStyle>
          <a:p>
            <a:r>
              <a:rPr lang="fa-IR" sz="6000" dirty="0"/>
              <a:t>با تشکر از توجه شما</a:t>
            </a:r>
          </a:p>
        </p:txBody>
      </p:sp>
    </p:spTree>
    <p:extLst>
      <p:ext uri="{BB962C8B-B14F-4D97-AF65-F5344CB8AC3E}">
        <p14:creationId xmlns:p14="http://schemas.microsoft.com/office/powerpoint/2010/main" val="40803559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 Single Corner Rectangle 9"/>
          <p:cNvSpPr/>
          <p:nvPr/>
        </p:nvSpPr>
        <p:spPr>
          <a:xfrm>
            <a:off x="10662252" y="924797"/>
            <a:ext cx="1019831" cy="461665"/>
          </a:xfrm>
          <a:prstGeom prst="round1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nip Diagonal Corner Rectangle 7"/>
          <p:cNvSpPr/>
          <p:nvPr/>
        </p:nvSpPr>
        <p:spPr>
          <a:xfrm>
            <a:off x="5780041" y="2914366"/>
            <a:ext cx="5392127" cy="3557587"/>
          </a:xfrm>
          <a:prstGeom prst="snip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Snip Diagonal Corner Rectangle 5"/>
          <p:cNvSpPr/>
          <p:nvPr/>
        </p:nvSpPr>
        <p:spPr>
          <a:xfrm>
            <a:off x="6557963" y="1785937"/>
            <a:ext cx="5392127" cy="3557587"/>
          </a:xfrm>
          <a:prstGeom prst="snip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662252" y="924797"/>
            <a:ext cx="1019831"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تعریف</a:t>
            </a:r>
          </a:p>
        </p:txBody>
      </p:sp>
      <p:sp>
        <p:nvSpPr>
          <p:cNvPr id="3" name="Rectangle 2"/>
          <p:cNvSpPr/>
          <p:nvPr/>
        </p:nvSpPr>
        <p:spPr>
          <a:xfrm>
            <a:off x="375953" y="1589788"/>
            <a:ext cx="4995082" cy="5078313"/>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کشتی تسلیمی روی گردن‌گیری، مبارزه در خاک (زمین یا در انگلیسی </a:t>
            </a:r>
            <a:r>
              <a:rPr lang="en-US" dirty="0">
                <a:solidFill>
                  <a:srgbClr val="202122"/>
                </a:solidFill>
                <a:latin typeface="Vazir" panose="020B0603030804020204" pitchFamily="34" charset="-78"/>
                <a:cs typeface="Vazir" panose="020B0603030804020204" pitchFamily="34" charset="-78"/>
              </a:rPr>
              <a:t>Matt </a:t>
            </a:r>
            <a:r>
              <a:rPr lang="fa-IR" dirty="0">
                <a:solidFill>
                  <a:srgbClr val="202122"/>
                </a:solidFill>
                <a:latin typeface="Vazir" panose="020B0603030804020204" pitchFamily="34" charset="-78"/>
                <a:cs typeface="Vazir" panose="020B0603030804020204" pitchFamily="34" charset="-78"/>
              </a:rPr>
              <a:t>که همان محل مبارزه است) و در نهایت قفل مفصل که به تسلیم کردن یکی از طرفین ختم می‌شود، تمرکز می‌کند. کشتی تسلیمی معمولاً به نوعی از مبارزه یا تمرین گفته می‌شود که در آن از لباس فرم «گی» </a:t>
            </a:r>
            <a:r>
              <a:rPr lang="fa-IR" dirty="0" smtClean="0">
                <a:solidFill>
                  <a:srgbClr val="202122"/>
                </a:solidFill>
                <a:latin typeface="Vazir" panose="020B0603030804020204" pitchFamily="34" charset="-78"/>
                <a:cs typeface="Vazir" panose="020B0603030804020204" pitchFamily="34" charset="-78"/>
              </a:rPr>
              <a:t>که </a:t>
            </a:r>
            <a:r>
              <a:rPr lang="fa-IR" dirty="0">
                <a:solidFill>
                  <a:srgbClr val="202122"/>
                </a:solidFill>
                <a:latin typeface="Vazir" panose="020B0603030804020204" pitchFamily="34" charset="-78"/>
                <a:cs typeface="Vazir" panose="020B0603030804020204" pitchFamily="34" charset="-78"/>
              </a:rPr>
              <a:t>آن را با یک کمربند به رنگ‌های مختلف که هر رنگ نشانگر درجه است می‌بندند، استفاده نمی‌کنند. </a:t>
            </a:r>
            <a:br>
              <a:rPr lang="fa-IR" dirty="0">
                <a:solidFill>
                  <a:srgbClr val="202122"/>
                </a:solidFill>
                <a:latin typeface="Vazir" panose="020B0603030804020204" pitchFamily="34" charset="-78"/>
                <a:cs typeface="Vazir" panose="020B0603030804020204" pitchFamily="34" charset="-78"/>
              </a:rPr>
            </a:b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6081954" y="2123222"/>
            <a:ext cx="5600130" cy="4011446"/>
          </a:xfrm>
          <a:prstGeom prst="rect">
            <a:avLst/>
          </a:prstGeom>
        </p:spPr>
      </p:pic>
      <p:sp>
        <p:nvSpPr>
          <p:cNvPr id="9" name="Round Single Corner Rectangle 8"/>
          <p:cNvSpPr/>
          <p:nvPr/>
        </p:nvSpPr>
        <p:spPr>
          <a:xfrm>
            <a:off x="0" y="1109910"/>
            <a:ext cx="10702161" cy="45719"/>
          </a:xfrm>
          <a:prstGeom prst="round1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ound Single Corner Rectangle 10"/>
          <p:cNvSpPr/>
          <p:nvPr/>
        </p:nvSpPr>
        <p:spPr>
          <a:xfrm>
            <a:off x="0" y="6426234"/>
            <a:ext cx="6257925" cy="45719"/>
          </a:xfrm>
          <a:prstGeom prst="round1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5053521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8000"/>
          </a:xfrm>
          <a:prstGeom prst="rect">
            <a:avLst/>
          </a:prstGeom>
        </p:spPr>
      </p:pic>
      <p:sp>
        <p:nvSpPr>
          <p:cNvPr id="7" name="Rectangle 6"/>
          <p:cNvSpPr/>
          <p:nvPr/>
        </p:nvSpPr>
        <p:spPr>
          <a:xfrm>
            <a:off x="11053491" y="896447"/>
            <a:ext cx="965239" cy="3622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636564" y="4549676"/>
            <a:ext cx="5336275" cy="2308324"/>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بدین علت است که امکان دارد با استفاده از برخی تکنیک‌ها از لباس فرم برای خفگی استفاده شود؛ بنابراین استفاده از آن مقدور نیست و در این شرایط حریف مجبور به درگیری (گرفتن)های دشوارتر خواهد شد.</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11017495" y="869625"/>
            <a:ext cx="1019831"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تعریف</a:t>
            </a:r>
          </a:p>
        </p:txBody>
      </p:sp>
      <p:sp>
        <p:nvSpPr>
          <p:cNvPr id="5" name="Rectangle 4"/>
          <p:cNvSpPr/>
          <p:nvPr/>
        </p:nvSpPr>
        <p:spPr>
          <a:xfrm>
            <a:off x="-150125" y="1536007"/>
            <a:ext cx="5631577" cy="1131079"/>
          </a:xfrm>
          <a:prstGeom prst="rect">
            <a:avLst/>
          </a:prstGeom>
        </p:spPr>
        <p:txBody>
          <a:bodyPr wrap="square">
            <a:spAutoFit/>
          </a:bodyPr>
          <a:lstStyle/>
          <a:p>
            <a:pPr>
              <a:lnSpc>
                <a:spcPct val="200000"/>
              </a:lnSpc>
            </a:pPr>
            <a:r>
              <a:rPr lang="fa-IR" dirty="0" smtClean="0">
                <a:solidFill>
                  <a:srgbClr val="202122"/>
                </a:solidFill>
                <a:latin typeface="Vazir" panose="020B0603030804020204" pitchFamily="34" charset="-78"/>
                <a:cs typeface="Vazir" panose="020B0603030804020204" pitchFamily="34" charset="-78"/>
              </a:rPr>
              <a:t>اگر چه برخی از شلوارهای گشاد استفاده می‌کنند اما عدم استفاده از لباس فرم تأثیر زیادی در این ورزش </a:t>
            </a:r>
            <a:r>
              <a:rPr lang="fa-IR" dirty="0" smtClean="0">
                <a:solidFill>
                  <a:srgbClr val="202122"/>
                </a:solidFill>
                <a:latin typeface="Vazir" panose="020B0603030804020204" pitchFamily="34" charset="-78"/>
                <a:cs typeface="Vazir" panose="020B0603030804020204" pitchFamily="34" charset="-78"/>
              </a:rPr>
              <a:t>دارد</a:t>
            </a:r>
            <a:r>
              <a:rPr lang="fa-IR" dirty="0">
                <a:solidFill>
                  <a:srgbClr val="202122"/>
                </a:solidFill>
                <a:latin typeface="Vazir" panose="020B0603030804020204" pitchFamily="34" charset="-78"/>
                <a:cs typeface="Vazir" panose="020B0603030804020204" pitchFamily="34" charset="-78"/>
              </a:rPr>
              <a:t>.</a:t>
            </a:r>
            <a:endParaRPr lang="fa-IR" dirty="0"/>
          </a:p>
        </p:txBody>
      </p:sp>
      <p:sp>
        <p:nvSpPr>
          <p:cNvPr id="6" name="Rectangle 5"/>
          <p:cNvSpPr/>
          <p:nvPr/>
        </p:nvSpPr>
        <p:spPr>
          <a:xfrm flipV="1">
            <a:off x="9460972" y="1077597"/>
            <a:ext cx="1611115" cy="4571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582803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423" y="-5150"/>
            <a:ext cx="12168949" cy="6863150"/>
          </a:xfrm>
          <a:prstGeom prst="rect">
            <a:avLst/>
          </a:prstGeom>
        </p:spPr>
      </p:pic>
      <p:sp>
        <p:nvSpPr>
          <p:cNvPr id="22" name="Pentagon 21"/>
          <p:cNvSpPr/>
          <p:nvPr/>
        </p:nvSpPr>
        <p:spPr>
          <a:xfrm rot="10800000">
            <a:off x="10631355" y="5991971"/>
            <a:ext cx="1306767" cy="407271"/>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Pentagon 20"/>
          <p:cNvSpPr/>
          <p:nvPr/>
        </p:nvSpPr>
        <p:spPr>
          <a:xfrm rot="10800000">
            <a:off x="10631355" y="5312490"/>
            <a:ext cx="1306767" cy="358710"/>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Pentagon 19"/>
          <p:cNvSpPr/>
          <p:nvPr/>
        </p:nvSpPr>
        <p:spPr>
          <a:xfrm rot="10800000">
            <a:off x="10365256" y="4633008"/>
            <a:ext cx="1572866" cy="369332"/>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Pentagon 18"/>
          <p:cNvSpPr/>
          <p:nvPr/>
        </p:nvSpPr>
        <p:spPr>
          <a:xfrm rot="10800000">
            <a:off x="7874189" y="3874644"/>
            <a:ext cx="4063933" cy="369332"/>
          </a:xfrm>
          <a:prstGeom prst="homePlat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Pentagon 16"/>
          <p:cNvSpPr/>
          <p:nvPr/>
        </p:nvSpPr>
        <p:spPr>
          <a:xfrm>
            <a:off x="1107029" y="2626999"/>
            <a:ext cx="1037787" cy="369332"/>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Pentagon 15"/>
          <p:cNvSpPr/>
          <p:nvPr/>
        </p:nvSpPr>
        <p:spPr>
          <a:xfrm>
            <a:off x="905374" y="1891042"/>
            <a:ext cx="1197440" cy="369332"/>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Pentagon 14"/>
          <p:cNvSpPr/>
          <p:nvPr/>
        </p:nvSpPr>
        <p:spPr>
          <a:xfrm>
            <a:off x="288218" y="1155085"/>
            <a:ext cx="1977310" cy="369332"/>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Pentagon 13"/>
          <p:cNvSpPr/>
          <p:nvPr/>
        </p:nvSpPr>
        <p:spPr>
          <a:xfrm>
            <a:off x="1107029" y="390302"/>
            <a:ext cx="1037787" cy="311674"/>
          </a:xfrm>
          <a:prstGeom prst="homePlat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7657784" y="240311"/>
            <a:ext cx="4280339"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تکنیک های ورزش کشتی تسلیمی</a:t>
            </a:r>
            <a:endParaRPr lang="fa-IR" sz="2400" b="1" dirty="0">
              <a:latin typeface="Shabnam" panose="020B0603030804020204" pitchFamily="34" charset="-78"/>
              <a:cs typeface="Shabnam" panose="020B0603030804020204" pitchFamily="34" charset="-78"/>
            </a:endParaRPr>
          </a:p>
        </p:txBody>
      </p:sp>
      <p:sp>
        <p:nvSpPr>
          <p:cNvPr id="5" name="Rectangle 4"/>
          <p:cNvSpPr/>
          <p:nvPr/>
        </p:nvSpPr>
        <p:spPr>
          <a:xfrm>
            <a:off x="7874190" y="3874644"/>
            <a:ext cx="4063933"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1.ورزش کشتی تسلیمی تکنیک‌های (محلی</a:t>
            </a:r>
            <a:r>
              <a:rPr lang="fa-IR" dirty="0" smtClean="0">
                <a:solidFill>
                  <a:srgbClr val="202122"/>
                </a:solidFill>
                <a:latin typeface="Vazir" panose="020B0603030804020204" pitchFamily="34" charset="-78"/>
                <a:cs typeface="Vazir" panose="020B0603030804020204" pitchFamily="34" charset="-78"/>
              </a:rPr>
              <a:t>)</a:t>
            </a:r>
            <a:endParaRPr lang="fa-IR" dirty="0"/>
          </a:p>
        </p:txBody>
      </p:sp>
      <p:sp>
        <p:nvSpPr>
          <p:cNvPr id="6" name="Rectangle 5"/>
          <p:cNvSpPr/>
          <p:nvPr/>
        </p:nvSpPr>
        <p:spPr>
          <a:xfrm>
            <a:off x="10365257" y="4633008"/>
            <a:ext cx="1572866"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 2.کشتی فرنگی</a:t>
            </a:r>
            <a:endParaRPr lang="fa-IR" dirty="0"/>
          </a:p>
        </p:txBody>
      </p:sp>
      <p:sp>
        <p:nvSpPr>
          <p:cNvPr id="7" name="Rectangle 6"/>
          <p:cNvSpPr/>
          <p:nvPr/>
        </p:nvSpPr>
        <p:spPr>
          <a:xfrm>
            <a:off x="10631355" y="5312490"/>
            <a:ext cx="1306768"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3.کشتی آزاد</a:t>
            </a:r>
            <a:endParaRPr lang="fa-IR" dirty="0"/>
          </a:p>
        </p:txBody>
      </p:sp>
      <p:sp>
        <p:nvSpPr>
          <p:cNvPr id="8" name="Rectangle 7"/>
          <p:cNvSpPr/>
          <p:nvPr/>
        </p:nvSpPr>
        <p:spPr>
          <a:xfrm>
            <a:off x="10687461" y="6029910"/>
            <a:ext cx="1250662"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4.جوجیتسو</a:t>
            </a:r>
            <a:endParaRPr lang="fa-IR" dirty="0"/>
          </a:p>
        </p:txBody>
      </p:sp>
      <p:sp>
        <p:nvSpPr>
          <p:cNvPr id="9" name="Rectangle 8"/>
          <p:cNvSpPr/>
          <p:nvPr/>
        </p:nvSpPr>
        <p:spPr>
          <a:xfrm>
            <a:off x="1248093" y="390302"/>
            <a:ext cx="854721"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5.جودو</a:t>
            </a:r>
            <a:endParaRPr lang="fa-IR" dirty="0"/>
          </a:p>
        </p:txBody>
      </p:sp>
      <p:sp>
        <p:nvSpPr>
          <p:cNvPr id="10" name="Rectangle 9"/>
          <p:cNvSpPr/>
          <p:nvPr/>
        </p:nvSpPr>
        <p:spPr>
          <a:xfrm>
            <a:off x="288218" y="1155085"/>
            <a:ext cx="1856598"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6.جوجیتسو </a:t>
            </a:r>
            <a:r>
              <a:rPr lang="fa-IR" dirty="0" smtClean="0">
                <a:solidFill>
                  <a:srgbClr val="202122"/>
                </a:solidFill>
                <a:latin typeface="Vazir" panose="020B0603030804020204" pitchFamily="34" charset="-78"/>
                <a:cs typeface="Vazir" panose="020B0603030804020204" pitchFamily="34" charset="-78"/>
              </a:rPr>
              <a:t>برزیلی</a:t>
            </a:r>
            <a:endParaRPr lang="fa-IR" dirty="0"/>
          </a:p>
        </p:txBody>
      </p:sp>
      <p:sp>
        <p:nvSpPr>
          <p:cNvPr id="11" name="Rectangle 10"/>
          <p:cNvSpPr/>
          <p:nvPr/>
        </p:nvSpPr>
        <p:spPr>
          <a:xfrm>
            <a:off x="905374" y="1891042"/>
            <a:ext cx="1239442"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 7. لوتا لیور</a:t>
            </a:r>
            <a:endParaRPr lang="fa-IR" dirty="0"/>
          </a:p>
        </p:txBody>
      </p:sp>
      <p:sp>
        <p:nvSpPr>
          <p:cNvPr id="12" name="Rectangle 11"/>
          <p:cNvSpPr/>
          <p:nvPr/>
        </p:nvSpPr>
        <p:spPr>
          <a:xfrm>
            <a:off x="1107029" y="2626999"/>
            <a:ext cx="995785" cy="369332"/>
          </a:xfrm>
          <a:prstGeom prst="rect">
            <a:avLst/>
          </a:prstGeom>
        </p:spPr>
        <p:txBody>
          <a:bodyPr wrap="none">
            <a:spAutoFit/>
          </a:bodyPr>
          <a:lstStyle/>
          <a:p>
            <a:r>
              <a:rPr lang="fa-IR" dirty="0" smtClean="0">
                <a:solidFill>
                  <a:srgbClr val="202122"/>
                </a:solidFill>
                <a:latin typeface="Vazir" panose="020B0603030804020204" pitchFamily="34" charset="-78"/>
                <a:cs typeface="Vazir" panose="020B0603030804020204" pitchFamily="34" charset="-78"/>
              </a:rPr>
              <a:t>8.سامبو </a:t>
            </a:r>
            <a:endParaRPr lang="fa-IR" dirty="0"/>
          </a:p>
        </p:txBody>
      </p:sp>
    </p:spTree>
    <p:extLst>
      <p:ext uri="{BB962C8B-B14F-4D97-AF65-F5344CB8AC3E}">
        <p14:creationId xmlns:p14="http://schemas.microsoft.com/office/powerpoint/2010/main" val="4541562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717206" y="286477"/>
            <a:ext cx="1937982" cy="4616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5090615"/>
            <a:ext cx="5650173" cy="163773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190419" y="3411940"/>
            <a:ext cx="4959801" cy="34460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63773" y="748142"/>
            <a:ext cx="11627893" cy="2308324"/>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کشتی تسلیمی یک ورزش گسترده‌است و ساختار آن با ورزش هنرهای رزمی ترکیبی </a:t>
            </a:r>
            <a:r>
              <a:rPr lang="en-US" dirty="0" smtClean="0">
                <a:solidFill>
                  <a:srgbClr val="202122"/>
                </a:solidFill>
                <a:latin typeface="Vazir" panose="020B0603030804020204" pitchFamily="34" charset="-78"/>
                <a:cs typeface="Vazir" panose="020B0603030804020204" pitchFamily="34" charset="-78"/>
              </a:rPr>
              <a:t>MMA، </a:t>
            </a:r>
            <a:r>
              <a:rPr lang="fa-IR" dirty="0" smtClean="0">
                <a:solidFill>
                  <a:srgbClr val="202122"/>
                </a:solidFill>
                <a:latin typeface="Vazir" panose="020B0603030804020204" pitchFamily="34" charset="-78"/>
                <a:cs typeface="Vazir" panose="020B0603030804020204" pitchFamily="34" charset="-78"/>
              </a:rPr>
              <a:t>جوجیتسو برزیلی و کشتی نزدیک و مشترک است. ورزشکاران کشتی تسلیمی و گراپلینگ معمولاً از شلوارک، زیرپوش، دوبنده کشتی، لباس‌های چسبان و ترکیب لباس‌های کوتاه استفاده می‌کنند که در هنگام درگیری پاره نشود. همچنین در بعضی از مسابقات و تمرینات استفاده از برخی تکنیک‌ها از قبیل قلاب پاشنه، نگه داشتن انگشتان و قفل مچ دست ممنوع می‌باشد.</a:t>
            </a:r>
          </a:p>
        </p:txBody>
      </p:sp>
      <p:pic>
        <p:nvPicPr>
          <p:cNvPr id="4" name="Picture 3"/>
          <p:cNvPicPr>
            <a:picLocks noChangeAspect="1"/>
          </p:cNvPicPr>
          <p:nvPr/>
        </p:nvPicPr>
        <p:blipFill rotWithShape="1">
          <a:blip r:embed="rId2"/>
          <a:srcRect b="13549"/>
          <a:stretch/>
        </p:blipFill>
        <p:spPr>
          <a:xfrm>
            <a:off x="163773" y="3056466"/>
            <a:ext cx="6026646" cy="3470012"/>
          </a:xfrm>
          <a:prstGeom prst="rect">
            <a:avLst/>
          </a:prstGeom>
        </p:spPr>
      </p:pic>
      <p:pic>
        <p:nvPicPr>
          <p:cNvPr id="5" name="Picture 4"/>
          <p:cNvPicPr>
            <a:picLocks noChangeAspect="1"/>
          </p:cNvPicPr>
          <p:nvPr/>
        </p:nvPicPr>
        <p:blipFill rotWithShape="1">
          <a:blip r:embed="rId3"/>
          <a:srcRect b="13152"/>
          <a:stretch/>
        </p:blipFill>
        <p:spPr>
          <a:xfrm>
            <a:off x="5444983" y="3689282"/>
            <a:ext cx="5478248" cy="3168718"/>
          </a:xfrm>
          <a:prstGeom prst="rect">
            <a:avLst/>
          </a:prstGeom>
        </p:spPr>
      </p:pic>
      <p:sp>
        <p:nvSpPr>
          <p:cNvPr id="6" name="Rectangle 5"/>
          <p:cNvSpPr/>
          <p:nvPr/>
        </p:nvSpPr>
        <p:spPr>
          <a:xfrm>
            <a:off x="9717206" y="286477"/>
            <a:ext cx="2074460" cy="461665"/>
          </a:xfrm>
          <a:prstGeom prst="rect">
            <a:avLst/>
          </a:prstGeom>
        </p:spPr>
        <p:txBody>
          <a:bodyPr wrap="square">
            <a:spAutoFit/>
          </a:bodyPr>
          <a:lstStyle/>
          <a:p>
            <a:pPr algn="l"/>
            <a:r>
              <a:rPr lang="fa-IR" sz="2400" b="1" i="0" dirty="0" smtClean="0">
                <a:effectLst/>
                <a:latin typeface="Shabnam" panose="020B0603030804020204" pitchFamily="34" charset="-78"/>
                <a:cs typeface="Shabnam" panose="020B0603030804020204" pitchFamily="34" charset="-78"/>
              </a:rPr>
              <a:t>کشتی تسلیمی</a:t>
            </a:r>
          </a:p>
        </p:txBody>
      </p:sp>
      <p:sp>
        <p:nvSpPr>
          <p:cNvPr id="9" name="Rectangle 8"/>
          <p:cNvSpPr/>
          <p:nvPr/>
        </p:nvSpPr>
        <p:spPr>
          <a:xfrm>
            <a:off x="0" y="491683"/>
            <a:ext cx="9717206" cy="5459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879996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736979" y="3384646"/>
            <a:ext cx="6182436" cy="3098042"/>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Oval 6"/>
          <p:cNvSpPr/>
          <p:nvPr/>
        </p:nvSpPr>
        <p:spPr>
          <a:xfrm>
            <a:off x="873456" y="3534770"/>
            <a:ext cx="5899268" cy="2807594"/>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6772724" y="1472304"/>
            <a:ext cx="4995081" cy="3901068"/>
          </a:xfrm>
          <a:prstGeom prst="rect">
            <a:avLst/>
          </a:prstGeom>
        </p:spPr>
        <p:txBody>
          <a:bodyPr wrap="square">
            <a:spAutoFit/>
          </a:bodyPr>
          <a:lstStyle/>
          <a:p>
            <a:pPr algn="just">
              <a:lnSpc>
                <a:spcPct val="200000"/>
              </a:lnSpc>
            </a:pPr>
            <a:r>
              <a:rPr lang="fa-IR" dirty="0">
                <a:solidFill>
                  <a:srgbClr val="202122"/>
                </a:solidFill>
                <a:latin typeface="Vazir" panose="020B0603030804020204" pitchFamily="34" charset="-78"/>
                <a:cs typeface="Vazir" panose="020B0603030804020204" pitchFamily="34" charset="-78"/>
              </a:rPr>
              <a:t>شاگردان مدارس هنرهای رزمی ترکیبی و مبارزان این رشته ممکن است از اصطلاحات کشتی تسلیمی در روش‌های مبارزه خود استفاده کنند. گاهی اوقات هم از این اصطلاحات برای توصیف تاکتیک‌های استفاده شده در مسابقات هنرهای رزمی ترکیبی استفاده می‌شود که در واقع از مهارت‌های کشتی تسلیمی برای شکست دادن حریف استفاده می‌کنند</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pic>
        <p:nvPicPr>
          <p:cNvPr id="2" name="Picture 1"/>
          <p:cNvPicPr>
            <a:picLocks noChangeAspect="1"/>
          </p:cNvPicPr>
          <p:nvPr/>
        </p:nvPicPr>
        <p:blipFill>
          <a:blip r:embed="rId2"/>
          <a:stretch>
            <a:fillRect/>
          </a:stretch>
        </p:blipFill>
        <p:spPr>
          <a:xfrm>
            <a:off x="0" y="1163782"/>
            <a:ext cx="7124131" cy="4741975"/>
          </a:xfrm>
          <a:prstGeom prst="rect">
            <a:avLst/>
          </a:prstGeom>
        </p:spPr>
      </p:pic>
      <p:sp>
        <p:nvSpPr>
          <p:cNvPr id="6" name="Rectangle 5"/>
          <p:cNvSpPr/>
          <p:nvPr/>
        </p:nvSpPr>
        <p:spPr>
          <a:xfrm>
            <a:off x="9693345" y="767606"/>
            <a:ext cx="2074460" cy="461665"/>
          </a:xfrm>
          <a:prstGeom prst="rect">
            <a:avLst/>
          </a:prstGeom>
        </p:spPr>
        <p:txBody>
          <a:bodyPr wrap="square">
            <a:spAutoFit/>
          </a:bodyPr>
          <a:lstStyle/>
          <a:p>
            <a:pPr algn="l"/>
            <a:r>
              <a:rPr lang="fa-IR" sz="2400" b="1" i="0" dirty="0" smtClean="0">
                <a:effectLst/>
                <a:latin typeface="Shabnam" panose="020B0603030804020204" pitchFamily="34" charset="-78"/>
                <a:cs typeface="Shabnam" panose="020B0603030804020204" pitchFamily="34" charset="-78"/>
              </a:rPr>
              <a:t>کشتی تسلیمی</a:t>
            </a:r>
          </a:p>
        </p:txBody>
      </p:sp>
      <p:sp>
        <p:nvSpPr>
          <p:cNvPr id="9" name="Flowchart: Process 8"/>
          <p:cNvSpPr/>
          <p:nvPr/>
        </p:nvSpPr>
        <p:spPr>
          <a:xfrm>
            <a:off x="11900848" y="232012"/>
            <a:ext cx="45719" cy="6441743"/>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163434" y="300252"/>
            <a:ext cx="45719" cy="6441743"/>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flipV="1">
            <a:off x="174864" y="6650895"/>
            <a:ext cx="11760274"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2" name="Picture 11"/>
          <p:cNvPicPr>
            <a:picLocks noChangeAspect="1"/>
          </p:cNvPicPr>
          <p:nvPr/>
        </p:nvPicPr>
        <p:blipFill>
          <a:blip r:embed="rId3"/>
          <a:stretch>
            <a:fillRect/>
          </a:stretch>
        </p:blipFill>
        <p:spPr>
          <a:xfrm>
            <a:off x="163434" y="232012"/>
            <a:ext cx="11760203" cy="48772"/>
          </a:xfrm>
          <a:prstGeom prst="rect">
            <a:avLst/>
          </a:prstGeom>
        </p:spPr>
      </p:pic>
      <p:sp>
        <p:nvSpPr>
          <p:cNvPr id="13" name="Flowchart: Process 12"/>
          <p:cNvSpPr/>
          <p:nvPr/>
        </p:nvSpPr>
        <p:spPr>
          <a:xfrm flipV="1">
            <a:off x="1446664" y="972714"/>
            <a:ext cx="8246682"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Process 13"/>
          <p:cNvSpPr/>
          <p:nvPr/>
        </p:nvSpPr>
        <p:spPr>
          <a:xfrm>
            <a:off x="209153" y="280784"/>
            <a:ext cx="1237510" cy="948487"/>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10651909" y="5702408"/>
            <a:ext cx="1237510" cy="948487"/>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17336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lowchart: Process 9"/>
          <p:cNvSpPr/>
          <p:nvPr/>
        </p:nvSpPr>
        <p:spPr>
          <a:xfrm>
            <a:off x="1" y="1"/>
            <a:ext cx="12192000" cy="6858000"/>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0804027" y="563097"/>
            <a:ext cx="1130438"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سبک‌ها</a:t>
            </a:r>
          </a:p>
        </p:txBody>
      </p:sp>
      <p:sp>
        <p:nvSpPr>
          <p:cNvPr id="3" name="Rectangle 2"/>
          <p:cNvSpPr/>
          <p:nvPr/>
        </p:nvSpPr>
        <p:spPr>
          <a:xfrm>
            <a:off x="270204" y="3900544"/>
            <a:ext cx="5574595" cy="3970318"/>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سبک </a:t>
            </a:r>
            <a:r>
              <a:rPr lang="fa-IR" dirty="0">
                <a:solidFill>
                  <a:srgbClr val="202122"/>
                </a:solidFill>
                <a:latin typeface="Vazir" panose="020B0603030804020204" pitchFamily="34" charset="-78"/>
                <a:cs typeface="Vazir" panose="020B0603030804020204" pitchFamily="34" charset="-78"/>
              </a:rPr>
              <a:t>بدون محدودیت (بدون قوانین) نیز نامیده می‌شود، سبکی است که منشأ آن از گراپلینگ نوگی (</a:t>
            </a:r>
            <a:r>
              <a:rPr lang="en-US" dirty="0">
                <a:solidFill>
                  <a:srgbClr val="202122"/>
                </a:solidFill>
                <a:latin typeface="Vazir" panose="020B0603030804020204" pitchFamily="34" charset="-78"/>
                <a:cs typeface="Vazir" panose="020B0603030804020204" pitchFamily="34" charset="-78"/>
              </a:rPr>
              <a:t>No </a:t>
            </a:r>
            <a:r>
              <a:rPr lang="en-US" dirty="0" err="1">
                <a:solidFill>
                  <a:srgbClr val="202122"/>
                </a:solidFill>
                <a:latin typeface="Vazir" panose="020B0603030804020204" pitchFamily="34" charset="-78"/>
                <a:cs typeface="Vazir" panose="020B0603030804020204" pitchFamily="34" charset="-78"/>
              </a:rPr>
              <a:t>gi</a:t>
            </a:r>
            <a:r>
              <a:rPr lang="en-US" dirty="0">
                <a:solidFill>
                  <a:srgbClr val="202122"/>
                </a:solidFill>
                <a:latin typeface="Vazir" panose="020B0603030804020204" pitchFamily="34" charset="-78"/>
                <a:cs typeface="Vazir" panose="020B0603030804020204" pitchFamily="34" charset="-78"/>
              </a:rPr>
              <a:t> </a:t>
            </a:r>
            <a:r>
              <a:rPr lang="fa-IR" dirty="0">
                <a:solidFill>
                  <a:srgbClr val="202122"/>
                </a:solidFill>
                <a:latin typeface="Vazir" panose="020B0603030804020204" pitchFamily="34" charset="-78"/>
                <a:cs typeface="Vazir" panose="020B0603030804020204" pitchFamily="34" charset="-78"/>
              </a:rPr>
              <a:t>بدون لباس فرم) لنکاشیر (</a:t>
            </a:r>
            <a:r>
              <a:rPr lang="en-US" dirty="0" smtClean="0">
                <a:solidFill>
                  <a:srgbClr val="202122"/>
                </a:solidFill>
                <a:latin typeface="Vazir" panose="020B0603030804020204" pitchFamily="34" charset="-78"/>
                <a:cs typeface="Vazir" panose="020B0603030804020204" pitchFamily="34" charset="-78"/>
              </a:rPr>
              <a:t>Lancashire </a:t>
            </a:r>
            <a:r>
              <a:rPr lang="fa-IR" dirty="0" smtClean="0">
                <a:solidFill>
                  <a:srgbClr val="202122"/>
                </a:solidFill>
                <a:latin typeface="Vazir" panose="020B0603030804020204" pitchFamily="34" charset="-78"/>
                <a:cs typeface="Vazir" panose="020B0603030804020204" pitchFamily="34" charset="-78"/>
              </a:rPr>
              <a:t>)شمال</a:t>
            </a:r>
            <a:r>
              <a:rPr lang="fa-IR" dirty="0">
                <a:solidFill>
                  <a:srgbClr val="202122"/>
                </a:solidFill>
                <a:latin typeface="Vazir" panose="020B0603030804020204" pitchFamily="34" charset="-78"/>
                <a:cs typeface="Vazir" panose="020B0603030804020204" pitchFamily="34" charset="-78"/>
              </a:rPr>
              <a:t> انگلستان گرفته شده‌است و به خاطر محبوبیت هنرهای رزمی ترکیبی در سال‌های اخیر مورد اقبال قرار گرفته‌است.</a:t>
            </a:r>
          </a:p>
          <a:p>
            <a:pPr algn="just">
              <a:lnSpc>
                <a:spcPct val="200000"/>
              </a:lnSpc>
            </a:pPr>
            <a:r>
              <a:rPr lang="fa-IR" dirty="0">
                <a:solidFill>
                  <a:srgbClr val="202122"/>
                </a:solidFill>
                <a:latin typeface="Vazir" panose="020B0603030804020204" pitchFamily="34" charset="-78"/>
                <a:cs typeface="Vazir" panose="020B0603030804020204" pitchFamily="34" charset="-78"/>
              </a:rPr>
              <a:t/>
            </a:r>
            <a:br>
              <a:rPr lang="fa-IR" dirty="0">
                <a:solidFill>
                  <a:srgbClr val="202122"/>
                </a:solidFill>
                <a:latin typeface="Vazir" panose="020B0603030804020204" pitchFamily="34" charset="-78"/>
                <a:cs typeface="Vazir" panose="020B0603030804020204" pitchFamily="34" charset="-78"/>
              </a:rPr>
            </a:br>
            <a:endParaRPr lang="fa-IR" dirty="0">
              <a:solidFill>
                <a:srgbClr val="202122"/>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270204" y="0"/>
            <a:ext cx="6035062" cy="4023374"/>
          </a:xfrm>
          <a:prstGeom prst="rect">
            <a:avLst/>
          </a:prstGeom>
        </p:spPr>
      </p:pic>
      <p:pic>
        <p:nvPicPr>
          <p:cNvPr id="5" name="Picture 4"/>
          <p:cNvPicPr>
            <a:picLocks noChangeAspect="1"/>
          </p:cNvPicPr>
          <p:nvPr/>
        </p:nvPicPr>
        <p:blipFill>
          <a:blip r:embed="rId3"/>
          <a:stretch>
            <a:fillRect/>
          </a:stretch>
        </p:blipFill>
        <p:spPr>
          <a:xfrm>
            <a:off x="6023558" y="2029944"/>
            <a:ext cx="5910907" cy="4115952"/>
          </a:xfrm>
          <a:prstGeom prst="rect">
            <a:avLst/>
          </a:prstGeom>
        </p:spPr>
      </p:pic>
      <p:sp>
        <p:nvSpPr>
          <p:cNvPr id="6" name="Rectangle 5"/>
          <p:cNvSpPr/>
          <p:nvPr/>
        </p:nvSpPr>
        <p:spPr>
          <a:xfrm>
            <a:off x="10666254" y="1296520"/>
            <a:ext cx="1534394"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کشتی </a:t>
            </a:r>
            <a:r>
              <a:rPr lang="fa-IR" sz="2400" b="1" dirty="0" smtClean="0">
                <a:latin typeface="Shabnam" panose="020B0603030804020204" pitchFamily="34" charset="-78"/>
                <a:cs typeface="Shabnam" panose="020B0603030804020204" pitchFamily="34" charset="-78"/>
              </a:rPr>
              <a:t>کج</a:t>
            </a:r>
            <a:endParaRPr lang="fa-IR" sz="2400" b="1" dirty="0">
              <a:latin typeface="Shabnam" panose="020B0603030804020204" pitchFamily="34" charset="-78"/>
              <a:cs typeface="Shabnam" panose="020B0603030804020204" pitchFamily="34" charset="-78"/>
            </a:endParaRPr>
          </a:p>
        </p:txBody>
      </p:sp>
      <p:sp>
        <p:nvSpPr>
          <p:cNvPr id="8" name="Flowchart: Process 7"/>
          <p:cNvSpPr/>
          <p:nvPr/>
        </p:nvSpPr>
        <p:spPr>
          <a:xfrm>
            <a:off x="6305266" y="1504492"/>
            <a:ext cx="4360988"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6305266" y="771068"/>
            <a:ext cx="4498761" cy="45719"/>
          </a:xfrm>
          <a:prstGeom prst="flowChart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23915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682387" y="1044686"/>
            <a:ext cx="11013743" cy="1131079"/>
          </a:xfrm>
          <a:prstGeom prst="rect">
            <a:avLst/>
          </a:prstGeom>
        </p:spPr>
        <p:txBody>
          <a:bodyPr wrap="square">
            <a:spAutoFit/>
          </a:bodyPr>
          <a:lstStyle/>
          <a:p>
            <a:pPr algn="just">
              <a:lnSpc>
                <a:spcPct val="200000"/>
              </a:lnSpc>
            </a:pPr>
            <a:r>
              <a:rPr lang="fa-IR" dirty="0" smtClean="0">
                <a:solidFill>
                  <a:srgbClr val="202122"/>
                </a:solidFill>
                <a:latin typeface="Vazir" panose="020B0603030804020204" pitchFamily="34" charset="-78"/>
                <a:cs typeface="Vazir" panose="020B0603030804020204" pitchFamily="34" charset="-78"/>
              </a:rPr>
              <a:t>یک </a:t>
            </a:r>
            <a:r>
              <a:rPr lang="fa-IR" dirty="0">
                <a:solidFill>
                  <a:srgbClr val="202122"/>
                </a:solidFill>
                <a:latin typeface="Vazir" panose="020B0603030804020204" pitchFamily="34" charset="-78"/>
                <a:cs typeface="Vazir" panose="020B0603030804020204" pitchFamily="34" charset="-78"/>
              </a:rPr>
              <a:t>ورزش رزمی ژاپنی که روی فنون پرتابی، قفل مفصل و خفگی تمرکز دارد. این ورزش المپیکی است و در آن از لباس فرم جودو استفاده می‌شود اما با اهداف کشتی تسلیمی سازگار است</a:t>
            </a:r>
            <a:r>
              <a:rPr lang="fa-IR" dirty="0" smtClean="0">
                <a:solidFill>
                  <a:srgbClr val="202122"/>
                </a:solidFill>
                <a:latin typeface="Vazir" panose="020B0603030804020204" pitchFamily="34" charset="-78"/>
                <a:cs typeface="Vazir" panose="020B0603030804020204" pitchFamily="34" charset="-78"/>
              </a:rPr>
              <a:t>.</a:t>
            </a:r>
            <a:endParaRPr lang="fa-IR" dirty="0">
              <a:solidFill>
                <a:srgbClr val="202122"/>
              </a:solidFill>
              <a:latin typeface="Vazir" panose="020B0603030804020204" pitchFamily="34" charset="-78"/>
              <a:cs typeface="Vazir" panose="020B0603030804020204" pitchFamily="34" charset="-78"/>
            </a:endParaRPr>
          </a:p>
        </p:txBody>
      </p:sp>
      <p:sp>
        <p:nvSpPr>
          <p:cNvPr id="3" name="Rectangle 2"/>
          <p:cNvSpPr/>
          <p:nvPr/>
        </p:nvSpPr>
        <p:spPr>
          <a:xfrm>
            <a:off x="10919957" y="583021"/>
            <a:ext cx="981359" cy="461665"/>
          </a:xfrm>
          <a:prstGeom prst="rect">
            <a:avLst/>
          </a:prstGeom>
        </p:spPr>
        <p:txBody>
          <a:bodyPr wrap="square">
            <a:spAutoFit/>
          </a:bodyPr>
          <a:lstStyle/>
          <a:p>
            <a:pPr algn="l"/>
            <a:r>
              <a:rPr lang="fa-IR" sz="2400" b="1" dirty="0">
                <a:latin typeface="Shabnam" panose="020B0603030804020204" pitchFamily="34" charset="-78"/>
                <a:cs typeface="Shabnam" panose="020B0603030804020204" pitchFamily="34" charset="-78"/>
              </a:rPr>
              <a:t>جودو: </a:t>
            </a:r>
          </a:p>
        </p:txBody>
      </p:sp>
      <p:pic>
        <p:nvPicPr>
          <p:cNvPr id="4" name="Picture 3"/>
          <p:cNvPicPr>
            <a:picLocks noChangeAspect="1"/>
          </p:cNvPicPr>
          <p:nvPr/>
        </p:nvPicPr>
        <p:blipFill>
          <a:blip r:embed="rId3"/>
          <a:stretch>
            <a:fillRect/>
          </a:stretch>
        </p:blipFill>
        <p:spPr>
          <a:xfrm>
            <a:off x="1932437" y="1610225"/>
            <a:ext cx="3905250" cy="4895850"/>
          </a:xfrm>
          <a:prstGeom prst="rect">
            <a:avLst/>
          </a:prstGeom>
        </p:spPr>
      </p:pic>
      <p:pic>
        <p:nvPicPr>
          <p:cNvPr id="9" name="Picture 8"/>
          <p:cNvPicPr>
            <a:picLocks noChangeAspect="1"/>
          </p:cNvPicPr>
          <p:nvPr/>
        </p:nvPicPr>
        <p:blipFill>
          <a:blip r:embed="rId4"/>
          <a:stretch>
            <a:fillRect/>
          </a:stretch>
        </p:blipFill>
        <p:spPr>
          <a:xfrm>
            <a:off x="6680579" y="2893327"/>
            <a:ext cx="3988718" cy="3637128"/>
          </a:xfrm>
          <a:prstGeom prst="rect">
            <a:avLst/>
          </a:prstGeom>
        </p:spPr>
      </p:pic>
      <p:sp>
        <p:nvSpPr>
          <p:cNvPr id="6" name="Flowchart: Process 5"/>
          <p:cNvSpPr/>
          <p:nvPr/>
        </p:nvSpPr>
        <p:spPr>
          <a:xfrm>
            <a:off x="0" y="6530455"/>
            <a:ext cx="12192000"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281405"/>
            <a:ext cx="12192000" cy="45719"/>
          </a:xfrm>
          <a:prstGeom prst="flowChartProces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21937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TotalTime>
  <Words>372</Words>
  <Application>Microsoft Office PowerPoint</Application>
  <PresentationFormat>Widescreen</PresentationFormat>
  <Paragraphs>62</Paragraphs>
  <Slides>23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ＭＳ Ｐゴシック</vt: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paytakht</cp:lastModifiedBy>
  <cp:revision>25</cp:revision>
  <dcterms:created xsi:type="dcterms:W3CDTF">2025-02-04T06:53:17Z</dcterms:created>
  <dcterms:modified xsi:type="dcterms:W3CDTF">2025-02-05T06:56:34Z</dcterms:modified>
</cp:coreProperties>
</file>