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1.xml" ContentType="application/vnd.openxmlformats-officedocument.themeOverride+xml"/>
  <Override PartName="/ppt/notesSlides/notesSlide12.xml" ContentType="application/vnd.openxmlformats-officedocument.presentationml.notesSlide+xml"/>
  <Override PartName="/ppt/theme/themeOverride2.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93" r:id="rId2"/>
    <p:sldId id="256" r:id="rId3"/>
    <p:sldId id="257"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7" r:id="rId22"/>
    <p:sldId id="278" r:id="rId23"/>
    <p:sldId id="279" r:id="rId24"/>
    <p:sldId id="282" r:id="rId25"/>
    <p:sldId id="283" r:id="rId26"/>
    <p:sldId id="284" r:id="rId27"/>
    <p:sldId id="286" r:id="rId28"/>
    <p:sldId id="287" r:id="rId29"/>
    <p:sldId id="289" r:id="rId30"/>
    <p:sldId id="288" r:id="rId31"/>
    <p:sldId id="290" r:id="rId32"/>
    <p:sldId id="291" r:id="rId33"/>
    <p:sldId id="292" r:id="rId34"/>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4A379784-3D0F-4A8E-83B1-4ECF17C4A1D1}" type="datetimeFigureOut">
              <a:rPr lang="fa-IR" smtClean="0"/>
              <a:t>02/09/1446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289FED1F-EF5D-44F3-81EF-A6036BA9665C}" type="slidenum">
              <a:rPr lang="fa-IR" smtClean="0"/>
              <a:t>‹#›</a:t>
            </a:fld>
            <a:endParaRPr lang="fa-IR"/>
          </a:p>
        </p:txBody>
      </p:sp>
    </p:spTree>
    <p:extLst>
      <p:ext uri="{BB962C8B-B14F-4D97-AF65-F5344CB8AC3E}">
        <p14:creationId xmlns:p14="http://schemas.microsoft.com/office/powerpoint/2010/main" val="149502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3</a:t>
            </a:fld>
            <a:endParaRPr lang="fa-IR"/>
          </a:p>
        </p:txBody>
      </p:sp>
    </p:spTree>
    <p:extLst>
      <p:ext uri="{BB962C8B-B14F-4D97-AF65-F5344CB8AC3E}">
        <p14:creationId xmlns:p14="http://schemas.microsoft.com/office/powerpoint/2010/main" val="3715071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13</a:t>
            </a:fld>
            <a:endParaRPr lang="fa-IR"/>
          </a:p>
        </p:txBody>
      </p:sp>
    </p:spTree>
    <p:extLst>
      <p:ext uri="{BB962C8B-B14F-4D97-AF65-F5344CB8AC3E}">
        <p14:creationId xmlns:p14="http://schemas.microsoft.com/office/powerpoint/2010/main" val="15961795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15</a:t>
            </a:fld>
            <a:endParaRPr lang="fa-IR"/>
          </a:p>
        </p:txBody>
      </p:sp>
    </p:spTree>
    <p:extLst>
      <p:ext uri="{BB962C8B-B14F-4D97-AF65-F5344CB8AC3E}">
        <p14:creationId xmlns:p14="http://schemas.microsoft.com/office/powerpoint/2010/main" val="1449281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20</a:t>
            </a:fld>
            <a:endParaRPr lang="fa-IR"/>
          </a:p>
        </p:txBody>
      </p:sp>
    </p:spTree>
    <p:extLst>
      <p:ext uri="{BB962C8B-B14F-4D97-AF65-F5344CB8AC3E}">
        <p14:creationId xmlns:p14="http://schemas.microsoft.com/office/powerpoint/2010/main" val="15280147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21</a:t>
            </a:fld>
            <a:endParaRPr lang="fa-IR"/>
          </a:p>
        </p:txBody>
      </p:sp>
    </p:spTree>
    <p:extLst>
      <p:ext uri="{BB962C8B-B14F-4D97-AF65-F5344CB8AC3E}">
        <p14:creationId xmlns:p14="http://schemas.microsoft.com/office/powerpoint/2010/main" val="18411169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24</a:t>
            </a:fld>
            <a:endParaRPr lang="fa-IR"/>
          </a:p>
        </p:txBody>
      </p:sp>
    </p:spTree>
    <p:extLst>
      <p:ext uri="{BB962C8B-B14F-4D97-AF65-F5344CB8AC3E}">
        <p14:creationId xmlns:p14="http://schemas.microsoft.com/office/powerpoint/2010/main" val="1947491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26</a:t>
            </a:fld>
            <a:endParaRPr lang="fa-IR"/>
          </a:p>
        </p:txBody>
      </p:sp>
    </p:spTree>
    <p:extLst>
      <p:ext uri="{BB962C8B-B14F-4D97-AF65-F5344CB8AC3E}">
        <p14:creationId xmlns:p14="http://schemas.microsoft.com/office/powerpoint/2010/main" val="38250590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27</a:t>
            </a:fld>
            <a:endParaRPr lang="fa-IR"/>
          </a:p>
        </p:txBody>
      </p:sp>
    </p:spTree>
    <p:extLst>
      <p:ext uri="{BB962C8B-B14F-4D97-AF65-F5344CB8AC3E}">
        <p14:creationId xmlns:p14="http://schemas.microsoft.com/office/powerpoint/2010/main" val="10887113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29</a:t>
            </a:fld>
            <a:endParaRPr lang="fa-IR"/>
          </a:p>
        </p:txBody>
      </p:sp>
    </p:spTree>
    <p:extLst>
      <p:ext uri="{BB962C8B-B14F-4D97-AF65-F5344CB8AC3E}">
        <p14:creationId xmlns:p14="http://schemas.microsoft.com/office/powerpoint/2010/main" val="30738006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31</a:t>
            </a:fld>
            <a:endParaRPr lang="fa-IR"/>
          </a:p>
        </p:txBody>
      </p:sp>
    </p:spTree>
    <p:extLst>
      <p:ext uri="{BB962C8B-B14F-4D97-AF65-F5344CB8AC3E}">
        <p14:creationId xmlns:p14="http://schemas.microsoft.com/office/powerpoint/2010/main" val="1197476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5</a:t>
            </a:fld>
            <a:endParaRPr lang="fa-IR"/>
          </a:p>
        </p:txBody>
      </p:sp>
    </p:spTree>
    <p:extLst>
      <p:ext uri="{BB962C8B-B14F-4D97-AF65-F5344CB8AC3E}">
        <p14:creationId xmlns:p14="http://schemas.microsoft.com/office/powerpoint/2010/main" val="3385756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6</a:t>
            </a:fld>
            <a:endParaRPr lang="fa-IR"/>
          </a:p>
        </p:txBody>
      </p:sp>
    </p:spTree>
    <p:extLst>
      <p:ext uri="{BB962C8B-B14F-4D97-AF65-F5344CB8AC3E}">
        <p14:creationId xmlns:p14="http://schemas.microsoft.com/office/powerpoint/2010/main" val="10714431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7</a:t>
            </a:fld>
            <a:endParaRPr lang="fa-IR"/>
          </a:p>
        </p:txBody>
      </p:sp>
    </p:spTree>
    <p:extLst>
      <p:ext uri="{BB962C8B-B14F-4D97-AF65-F5344CB8AC3E}">
        <p14:creationId xmlns:p14="http://schemas.microsoft.com/office/powerpoint/2010/main" val="564262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8</a:t>
            </a:fld>
            <a:endParaRPr lang="fa-IR"/>
          </a:p>
        </p:txBody>
      </p:sp>
    </p:spTree>
    <p:extLst>
      <p:ext uri="{BB962C8B-B14F-4D97-AF65-F5344CB8AC3E}">
        <p14:creationId xmlns:p14="http://schemas.microsoft.com/office/powerpoint/2010/main" val="4105198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9</a:t>
            </a:fld>
            <a:endParaRPr lang="fa-IR"/>
          </a:p>
        </p:txBody>
      </p:sp>
    </p:spTree>
    <p:extLst>
      <p:ext uri="{BB962C8B-B14F-4D97-AF65-F5344CB8AC3E}">
        <p14:creationId xmlns:p14="http://schemas.microsoft.com/office/powerpoint/2010/main" val="456354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10</a:t>
            </a:fld>
            <a:endParaRPr lang="fa-IR"/>
          </a:p>
        </p:txBody>
      </p:sp>
    </p:spTree>
    <p:extLst>
      <p:ext uri="{BB962C8B-B14F-4D97-AF65-F5344CB8AC3E}">
        <p14:creationId xmlns:p14="http://schemas.microsoft.com/office/powerpoint/2010/main" val="2380880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11</a:t>
            </a:fld>
            <a:endParaRPr lang="fa-IR"/>
          </a:p>
        </p:txBody>
      </p:sp>
    </p:spTree>
    <p:extLst>
      <p:ext uri="{BB962C8B-B14F-4D97-AF65-F5344CB8AC3E}">
        <p14:creationId xmlns:p14="http://schemas.microsoft.com/office/powerpoint/2010/main" val="14414528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289FED1F-EF5D-44F3-81EF-A6036BA9665C}" type="slidenum">
              <a:rPr lang="fa-IR" smtClean="0"/>
              <a:t>12</a:t>
            </a:fld>
            <a:endParaRPr lang="fa-IR"/>
          </a:p>
        </p:txBody>
      </p:sp>
    </p:spTree>
    <p:extLst>
      <p:ext uri="{BB962C8B-B14F-4D97-AF65-F5344CB8AC3E}">
        <p14:creationId xmlns:p14="http://schemas.microsoft.com/office/powerpoint/2010/main" val="22025558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2093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8339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E82828D-312F-F7AA-12A3-1406C66514B5}"/>
              </a:ext>
            </a:extLst>
          </p:cNvPr>
          <p:cNvSpPr>
            <a:spLocks noGrp="1"/>
          </p:cNvSpPr>
          <p:nvPr>
            <p:ph type="pic" sz="quarter" idx="10"/>
          </p:nvPr>
        </p:nvSpPr>
        <p:spPr>
          <a:xfrm>
            <a:off x="101601" y="138543"/>
            <a:ext cx="6446982" cy="6405840"/>
          </a:xfrm>
          <a:custGeom>
            <a:avLst/>
            <a:gdLst>
              <a:gd name="connsiteX0" fmla="*/ 887057 w 6446982"/>
              <a:gd name="connsiteY0" fmla="*/ 0 h 6405840"/>
              <a:gd name="connsiteX1" fmla="*/ 6446982 w 6446982"/>
              <a:gd name="connsiteY1" fmla="*/ 0 h 6405840"/>
              <a:gd name="connsiteX2" fmla="*/ 6446982 w 6446982"/>
              <a:gd name="connsiteY2" fmla="*/ 4277138 h 6405840"/>
              <a:gd name="connsiteX3" fmla="*/ 5969428 w 6446982"/>
              <a:gd name="connsiteY3" fmla="*/ 4299427 h 6405840"/>
              <a:gd name="connsiteX4" fmla="*/ 5969428 w 6446982"/>
              <a:gd name="connsiteY4" fmla="*/ 4829909 h 6405840"/>
              <a:gd name="connsiteX5" fmla="*/ 5550076 w 6446982"/>
              <a:gd name="connsiteY5" fmla="*/ 4859628 h 6405840"/>
              <a:gd name="connsiteX6" fmla="*/ 5550076 w 6446982"/>
              <a:gd name="connsiteY6" fmla="*/ 5355933 h 6405840"/>
              <a:gd name="connsiteX7" fmla="*/ 1118780 w 6446982"/>
              <a:gd name="connsiteY7" fmla="*/ 6396077 h 6405840"/>
              <a:gd name="connsiteX8" fmla="*/ 0 w 6446982"/>
              <a:gd name="connsiteY8" fmla="*/ 6176173 h 6405840"/>
              <a:gd name="connsiteX9" fmla="*/ 0 w 6446982"/>
              <a:gd name="connsiteY9" fmla="*/ 1092168 h 6405840"/>
              <a:gd name="connsiteX10" fmla="*/ 457258 w 6446982"/>
              <a:gd name="connsiteY10" fmla="*/ 1092168 h 6405840"/>
              <a:gd name="connsiteX11" fmla="*/ 457258 w 6446982"/>
              <a:gd name="connsiteY11" fmla="*/ 539397 h 6405840"/>
              <a:gd name="connsiteX12" fmla="*/ 887057 w 6446982"/>
              <a:gd name="connsiteY12" fmla="*/ 539397 h 6405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6982" h="6405840">
                <a:moveTo>
                  <a:pt x="887057" y="0"/>
                </a:moveTo>
                <a:lnTo>
                  <a:pt x="6446982" y="0"/>
                </a:lnTo>
                <a:lnTo>
                  <a:pt x="6446982" y="4277138"/>
                </a:lnTo>
                <a:cubicBezTo>
                  <a:pt x="6208205" y="4277138"/>
                  <a:pt x="5969428" y="4299427"/>
                  <a:pt x="5969428" y="4299427"/>
                </a:cubicBezTo>
                <a:lnTo>
                  <a:pt x="5969428" y="4829909"/>
                </a:lnTo>
                <a:cubicBezTo>
                  <a:pt x="5759901" y="4829909"/>
                  <a:pt x="5550076" y="4859628"/>
                  <a:pt x="5550076" y="4859628"/>
                </a:cubicBezTo>
                <a:lnTo>
                  <a:pt x="5550076" y="5355933"/>
                </a:lnTo>
                <a:cubicBezTo>
                  <a:pt x="3208764" y="5355933"/>
                  <a:pt x="2842934" y="6523814"/>
                  <a:pt x="1118780" y="6396077"/>
                </a:cubicBezTo>
                <a:cubicBezTo>
                  <a:pt x="799493" y="6372422"/>
                  <a:pt x="433623" y="6304336"/>
                  <a:pt x="0" y="6176173"/>
                </a:cubicBezTo>
                <a:lnTo>
                  <a:pt x="0" y="1092168"/>
                </a:lnTo>
                <a:lnTo>
                  <a:pt x="457258" y="1092168"/>
                </a:lnTo>
                <a:lnTo>
                  <a:pt x="457258" y="539397"/>
                </a:lnTo>
                <a:lnTo>
                  <a:pt x="887057" y="539397"/>
                </a:lnTo>
                <a:close/>
              </a:path>
            </a:pathLst>
          </a:custGeom>
        </p:spPr>
        <p:txBody>
          <a:bodyPr wrap="square">
            <a:noAutofit/>
          </a:bodyPr>
          <a:lstStyle/>
          <a:p>
            <a:endParaRPr lang="fa-IR"/>
          </a:p>
        </p:txBody>
      </p:sp>
    </p:spTree>
    <p:extLst>
      <p:ext uri="{BB962C8B-B14F-4D97-AF65-F5344CB8AC3E}">
        <p14:creationId xmlns:p14="http://schemas.microsoft.com/office/powerpoint/2010/main" val="26610001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9555020"/>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32.xml.rels><?xml version="1.0" encoding="UTF-8" standalone="yes"?>
<Relationships xmlns="http://schemas.openxmlformats.org/package/2006/relationships"><Relationship Id="rId3" Type="http://schemas.openxmlformats.org/officeDocument/2006/relationships/hyperlink" Target="https://www.beytoote.com/" TargetMode="External"/><Relationship Id="rId2" Type="http://schemas.openxmlformats.org/officeDocument/2006/relationships/hyperlink" Target="https://setare.com/"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0BAF598-FE3F-ECAB-BB63-1FBEB308CC9A}"/>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514" r="16514"/>
          <a:stretch>
            <a:fillRect/>
          </a:stretch>
        </p:blipFill>
        <p:spPr>
          <a:xfrm>
            <a:off x="0" y="0"/>
            <a:ext cx="6548583" cy="6858000"/>
          </a:xfrm>
        </p:spPr>
      </p:pic>
      <p:sp>
        <p:nvSpPr>
          <p:cNvPr id="5" name="Rectangle: Diagonal Corners Rounded 4">
            <a:extLst>
              <a:ext uri="{FF2B5EF4-FFF2-40B4-BE49-F238E27FC236}">
                <a16:creationId xmlns:a16="http://schemas.microsoft.com/office/drawing/2014/main" id="{605C1746-06C6-8A08-D95C-0056BC9E4546}"/>
              </a:ext>
            </a:extLst>
          </p:cNvPr>
          <p:cNvSpPr/>
          <p:nvPr/>
        </p:nvSpPr>
        <p:spPr>
          <a:xfrm>
            <a:off x="7358255" y="1955278"/>
            <a:ext cx="4630993" cy="845574"/>
          </a:xfrm>
          <a:prstGeom prst="round2DiagRect">
            <a:avLst>
              <a:gd name="adj1" fmla="val 34109"/>
              <a:gd name="adj2" fmla="val 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Diagonal Corners Rounded 5">
            <a:extLst>
              <a:ext uri="{FF2B5EF4-FFF2-40B4-BE49-F238E27FC236}">
                <a16:creationId xmlns:a16="http://schemas.microsoft.com/office/drawing/2014/main" id="{2BE71D85-3BAA-81BE-7684-CD950A9AEC6E}"/>
              </a:ext>
            </a:extLst>
          </p:cNvPr>
          <p:cNvSpPr/>
          <p:nvPr/>
        </p:nvSpPr>
        <p:spPr>
          <a:xfrm>
            <a:off x="6681384" y="3335368"/>
            <a:ext cx="4630993" cy="845574"/>
          </a:xfrm>
          <a:prstGeom prst="round2DiagRect">
            <a:avLst>
              <a:gd name="adj1" fmla="val 34109"/>
              <a:gd name="adj2" fmla="val 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Diagonal Corners Rounded 6">
            <a:extLst>
              <a:ext uri="{FF2B5EF4-FFF2-40B4-BE49-F238E27FC236}">
                <a16:creationId xmlns:a16="http://schemas.microsoft.com/office/drawing/2014/main" id="{1D158F3B-111A-A17F-2493-403B08B53C4A}"/>
              </a:ext>
            </a:extLst>
          </p:cNvPr>
          <p:cNvSpPr/>
          <p:nvPr/>
        </p:nvSpPr>
        <p:spPr>
          <a:xfrm>
            <a:off x="7471750" y="4591664"/>
            <a:ext cx="4630993" cy="845574"/>
          </a:xfrm>
          <a:prstGeom prst="round2DiagRect">
            <a:avLst>
              <a:gd name="adj1" fmla="val 34109"/>
              <a:gd name="adj2" fmla="val 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Diagonal Corners Rounded 7">
            <a:extLst>
              <a:ext uri="{FF2B5EF4-FFF2-40B4-BE49-F238E27FC236}">
                <a16:creationId xmlns:a16="http://schemas.microsoft.com/office/drawing/2014/main" id="{7911AF9E-165E-E2B8-CE59-220ACBF3619B}"/>
              </a:ext>
            </a:extLst>
          </p:cNvPr>
          <p:cNvSpPr/>
          <p:nvPr/>
        </p:nvSpPr>
        <p:spPr>
          <a:xfrm>
            <a:off x="5796116" y="5793659"/>
            <a:ext cx="4630993" cy="845574"/>
          </a:xfrm>
          <a:prstGeom prst="round2DiagRect">
            <a:avLst>
              <a:gd name="adj1" fmla="val 34109"/>
              <a:gd name="adj2" fmla="val 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2" descr="لوگو دانشگاه تهران - لوگویاب">
            <a:extLst>
              <a:ext uri="{FF2B5EF4-FFF2-40B4-BE49-F238E27FC236}">
                <a16:creationId xmlns:a16="http://schemas.microsoft.com/office/drawing/2014/main" id="{E59E0542-F070-5CA1-B56B-086A32B69C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2325" y="0"/>
            <a:ext cx="2049842" cy="204984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2EECD692-FBE0-8D5C-2C52-A8F533B55A48}"/>
              </a:ext>
            </a:extLst>
          </p:cNvPr>
          <p:cNvSpPr txBox="1"/>
          <p:nvPr/>
        </p:nvSpPr>
        <p:spPr>
          <a:xfrm>
            <a:off x="7353338" y="3546779"/>
            <a:ext cx="3519218" cy="477054"/>
          </a:xfrm>
          <a:prstGeom prst="rect">
            <a:avLst/>
          </a:prstGeom>
          <a:noFill/>
        </p:spPr>
        <p:txBody>
          <a:bodyPr wrap="square">
            <a:spAutoFit/>
          </a:bodyPr>
          <a:lstStyle/>
          <a:p>
            <a:pPr algn="just" rtl="1"/>
            <a:r>
              <a:rPr lang="fa-IR" sz="2500" b="1" dirty="0">
                <a:solidFill>
                  <a:schemeClr val="bg1"/>
                </a:solidFill>
                <a:latin typeface="Shabnam" panose="020B0603030804020204" pitchFamily="34" charset="-78"/>
                <a:cs typeface="Shabnam" panose="020B0603030804020204" pitchFamily="34" charset="-78"/>
              </a:rPr>
              <a:t>استاد راهنما:علیرضا عزیزی </a:t>
            </a:r>
            <a:endParaRPr lang="fa-IR" sz="2500" dirty="0">
              <a:solidFill>
                <a:schemeClr val="bg1"/>
              </a:solidFill>
              <a:latin typeface="Shabnam" panose="020B0603030804020204" pitchFamily="34" charset="-78"/>
              <a:cs typeface="Shabnam" panose="020B0603030804020204" pitchFamily="34" charset="-78"/>
            </a:endParaRPr>
          </a:p>
        </p:txBody>
      </p:sp>
      <p:sp>
        <p:nvSpPr>
          <p:cNvPr id="11" name="TextBox 10">
            <a:extLst>
              <a:ext uri="{FF2B5EF4-FFF2-40B4-BE49-F238E27FC236}">
                <a16:creationId xmlns:a16="http://schemas.microsoft.com/office/drawing/2014/main" id="{5F5C5E63-9303-E932-1932-69BE474A19A4}"/>
              </a:ext>
            </a:extLst>
          </p:cNvPr>
          <p:cNvSpPr txBox="1"/>
          <p:nvPr/>
        </p:nvSpPr>
        <p:spPr>
          <a:xfrm>
            <a:off x="7358255" y="4789895"/>
            <a:ext cx="4231600" cy="461665"/>
          </a:xfrm>
          <a:prstGeom prst="rect">
            <a:avLst/>
          </a:prstGeom>
          <a:noFill/>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پژوهشگر:فاطمه عباسی</a:t>
            </a:r>
            <a:endParaRPr lang="fa-IR" sz="2400" dirty="0">
              <a:solidFill>
                <a:schemeClr val="bg1"/>
              </a:solidFill>
              <a:latin typeface="Shabnam" panose="020B0603030804020204" pitchFamily="34" charset="-78"/>
              <a:cs typeface="Shabnam" panose="020B0603030804020204" pitchFamily="34" charset="-78"/>
            </a:endParaRPr>
          </a:p>
        </p:txBody>
      </p:sp>
      <p:sp>
        <p:nvSpPr>
          <p:cNvPr id="12" name="TextBox 11">
            <a:extLst>
              <a:ext uri="{FF2B5EF4-FFF2-40B4-BE49-F238E27FC236}">
                <a16:creationId xmlns:a16="http://schemas.microsoft.com/office/drawing/2014/main" id="{63EA47A8-32DD-B935-E32A-1F42D36CC746}"/>
              </a:ext>
            </a:extLst>
          </p:cNvPr>
          <p:cNvSpPr txBox="1"/>
          <p:nvPr/>
        </p:nvSpPr>
        <p:spPr>
          <a:xfrm>
            <a:off x="5350072" y="5985613"/>
            <a:ext cx="3774400" cy="461665"/>
          </a:xfrm>
          <a:prstGeom prst="rect">
            <a:avLst/>
          </a:prstGeom>
          <a:noFill/>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تاریخ ارائه: ......</a:t>
            </a:r>
            <a:endParaRPr lang="fa-IR" sz="2400" dirty="0">
              <a:solidFill>
                <a:schemeClr val="bg1"/>
              </a:solidFill>
              <a:latin typeface="Shabnam" panose="020B0603030804020204" pitchFamily="34" charset="-78"/>
              <a:cs typeface="Shabnam" panose="020B0603030804020204" pitchFamily="34" charset="-78"/>
            </a:endParaRPr>
          </a:p>
        </p:txBody>
      </p:sp>
      <p:sp>
        <p:nvSpPr>
          <p:cNvPr id="13" name="TextBox 12">
            <a:extLst>
              <a:ext uri="{FF2B5EF4-FFF2-40B4-BE49-F238E27FC236}">
                <a16:creationId xmlns:a16="http://schemas.microsoft.com/office/drawing/2014/main" id="{F81132CC-C122-4D9F-7123-711EDC41AA7C}"/>
              </a:ext>
            </a:extLst>
          </p:cNvPr>
          <p:cNvSpPr txBox="1"/>
          <p:nvPr/>
        </p:nvSpPr>
        <p:spPr>
          <a:xfrm>
            <a:off x="7358255" y="2139538"/>
            <a:ext cx="4404002" cy="477054"/>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fa-IR" sz="2500" dirty="0"/>
              <a:t>موضوع:پاورپوینت شنای موزون</a:t>
            </a:r>
          </a:p>
        </p:txBody>
      </p:sp>
    </p:spTree>
    <p:extLst>
      <p:ext uri="{BB962C8B-B14F-4D97-AF65-F5344CB8AC3E}">
        <p14:creationId xmlns:p14="http://schemas.microsoft.com/office/powerpoint/2010/main" val="15300069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B4A8028-5C49-F0A7-8862-B29836440CA7}"/>
              </a:ext>
            </a:extLst>
          </p:cNvPr>
          <p:cNvSpPr/>
          <p:nvPr/>
        </p:nvSpPr>
        <p:spPr>
          <a:xfrm>
            <a:off x="-4761" y="0"/>
            <a:ext cx="12196761" cy="60894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148" name="Picture 4" descr="طیف آبی دسته بندی | رنگ">
            <a:extLst>
              <a:ext uri="{FF2B5EF4-FFF2-40B4-BE49-F238E27FC236}">
                <a16:creationId xmlns:a16="http://schemas.microsoft.com/office/drawing/2014/main" id="{219F653A-B8C2-359B-A7A1-9C34EAB35F6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9512"/>
          <a:stretch/>
        </p:blipFill>
        <p:spPr bwMode="auto">
          <a:xfrm>
            <a:off x="-4761" y="608940"/>
            <a:ext cx="12196761" cy="564371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B4F1E52-63E8-9F07-C50B-F76F96CF47FE}"/>
              </a:ext>
            </a:extLst>
          </p:cNvPr>
          <p:cNvSpPr txBox="1"/>
          <p:nvPr/>
        </p:nvSpPr>
        <p:spPr>
          <a:xfrm>
            <a:off x="4987490" y="69986"/>
            <a:ext cx="2212258"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solidFill>
                  <a:schemeClr val="tx1"/>
                </a:solidFill>
              </a:rPr>
              <a:t>تمرینات قدرتی</a:t>
            </a:r>
          </a:p>
        </p:txBody>
      </p:sp>
      <p:sp>
        <p:nvSpPr>
          <p:cNvPr id="5" name="TextBox 4">
            <a:extLst>
              <a:ext uri="{FF2B5EF4-FFF2-40B4-BE49-F238E27FC236}">
                <a16:creationId xmlns:a16="http://schemas.microsoft.com/office/drawing/2014/main" id="{6F9474E8-3F31-94B9-65E4-F70C9FBABC1F}"/>
              </a:ext>
            </a:extLst>
          </p:cNvPr>
          <p:cNvSpPr txBox="1"/>
          <p:nvPr/>
        </p:nvSpPr>
        <p:spPr>
          <a:xfrm>
            <a:off x="6096000" y="2558591"/>
            <a:ext cx="5914104"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solidFill>
                  <a:schemeClr val="bg1"/>
                </a:solidFill>
              </a:rPr>
              <a:t>لانگ</a:t>
            </a:r>
            <a:r>
              <a:rPr lang="fa-IR" sz="2000" b="1" dirty="0"/>
              <a:t> </a:t>
            </a:r>
            <a:r>
              <a:rPr lang="fa-IR" sz="2000" b="1" dirty="0">
                <a:solidFill>
                  <a:schemeClr val="bg1"/>
                </a:solidFill>
              </a:rPr>
              <a:t>:</a:t>
            </a:r>
          </a:p>
          <a:p>
            <a:r>
              <a:rPr lang="fa-IR" dirty="0">
                <a:solidFill>
                  <a:schemeClr val="bg1"/>
                </a:solidFill>
              </a:rPr>
              <a:t>نیز به تقویت عضلات چهارسر ران و همسترینگ کمک می‌کند. ۳ ست ۱۲ تکراری برای هر پا انجام دهید.</a:t>
            </a:r>
          </a:p>
        </p:txBody>
      </p:sp>
      <p:sp>
        <p:nvSpPr>
          <p:cNvPr id="8" name="TextBox 7">
            <a:extLst>
              <a:ext uri="{FF2B5EF4-FFF2-40B4-BE49-F238E27FC236}">
                <a16:creationId xmlns:a16="http://schemas.microsoft.com/office/drawing/2014/main" id="{393D664B-F231-7F34-0411-423E6C5ED885}"/>
              </a:ext>
            </a:extLst>
          </p:cNvPr>
          <p:cNvSpPr txBox="1"/>
          <p:nvPr/>
        </p:nvSpPr>
        <p:spPr>
          <a:xfrm>
            <a:off x="5879690" y="657381"/>
            <a:ext cx="6130413"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solidFill>
                  <a:schemeClr val="bg1"/>
                </a:solidFill>
              </a:rPr>
              <a:t>اسکوات :</a:t>
            </a:r>
          </a:p>
          <a:p>
            <a:r>
              <a:rPr lang="fa-IR" dirty="0">
                <a:solidFill>
                  <a:schemeClr val="bg1"/>
                </a:solidFill>
              </a:rPr>
              <a:t>به تقویت عضلات پایین‌تنه کمک می‌کند. می‌توانید از دمبل یا هالتر استفاده کنید. پیشنهاد می‌شود ۳ ست ۱۰ تکراری انجام دهید. </a:t>
            </a:r>
          </a:p>
        </p:txBody>
      </p:sp>
      <p:sp>
        <p:nvSpPr>
          <p:cNvPr id="10" name="TextBox 9">
            <a:extLst>
              <a:ext uri="{FF2B5EF4-FFF2-40B4-BE49-F238E27FC236}">
                <a16:creationId xmlns:a16="http://schemas.microsoft.com/office/drawing/2014/main" id="{11469AA6-8284-CBC1-534E-C2ABEA16CF41}"/>
              </a:ext>
            </a:extLst>
          </p:cNvPr>
          <p:cNvSpPr txBox="1"/>
          <p:nvPr/>
        </p:nvSpPr>
        <p:spPr>
          <a:xfrm>
            <a:off x="6096000" y="4455785"/>
            <a:ext cx="5914103"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solidFill>
                  <a:schemeClr val="bg1"/>
                </a:solidFill>
              </a:rPr>
              <a:t>ددلیفت :</a:t>
            </a:r>
          </a:p>
          <a:p>
            <a:r>
              <a:rPr lang="fa-IR" dirty="0">
                <a:solidFill>
                  <a:schemeClr val="bg1"/>
                </a:solidFill>
              </a:rPr>
              <a:t>نیز برای تقویت عضلات پا و کمر بسیار مؤثر است. ۴ ست ۸ تکراری توصیه می‌شود. </a:t>
            </a:r>
          </a:p>
        </p:txBody>
      </p:sp>
      <p:sp>
        <p:nvSpPr>
          <p:cNvPr id="13" name="Rectangle 12">
            <a:extLst>
              <a:ext uri="{FF2B5EF4-FFF2-40B4-BE49-F238E27FC236}">
                <a16:creationId xmlns:a16="http://schemas.microsoft.com/office/drawing/2014/main" id="{E82A3BEF-C884-40C5-F026-B7015CEA8B7D}"/>
              </a:ext>
            </a:extLst>
          </p:cNvPr>
          <p:cNvSpPr/>
          <p:nvPr/>
        </p:nvSpPr>
        <p:spPr>
          <a:xfrm>
            <a:off x="5801032" y="874590"/>
            <a:ext cx="78658" cy="5191433"/>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194" name="Picture 2" descr="آشنایی با انواع ورزش های پرشی">
            <a:extLst>
              <a:ext uri="{FF2B5EF4-FFF2-40B4-BE49-F238E27FC236}">
                <a16:creationId xmlns:a16="http://schemas.microsoft.com/office/drawing/2014/main" id="{5AF02648-EED5-9FDD-046C-B587FBB6D2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929" y="1058944"/>
            <a:ext cx="4638414" cy="4822724"/>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47A1B502-0B48-BEA9-AEBD-81D14B6EFF79}"/>
              </a:ext>
            </a:extLst>
          </p:cNvPr>
          <p:cNvSpPr/>
          <p:nvPr/>
        </p:nvSpPr>
        <p:spPr>
          <a:xfrm>
            <a:off x="-4762" y="6249060"/>
            <a:ext cx="12196761" cy="641463"/>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896890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22DF34FC-86ED-7062-ECE1-818CDD4DEFB4}"/>
              </a:ext>
            </a:extLst>
          </p:cNvPr>
          <p:cNvGrpSpPr/>
          <p:nvPr/>
        </p:nvGrpSpPr>
        <p:grpSpPr>
          <a:xfrm>
            <a:off x="-1" y="0"/>
            <a:ext cx="12192000" cy="6858000"/>
            <a:chOff x="0" y="0"/>
            <a:chExt cx="12192000" cy="6858000"/>
          </a:xfrm>
        </p:grpSpPr>
        <p:sp>
          <p:nvSpPr>
            <p:cNvPr id="6" name="Right Triangle 5">
              <a:extLst>
                <a:ext uri="{FF2B5EF4-FFF2-40B4-BE49-F238E27FC236}">
                  <a16:creationId xmlns:a16="http://schemas.microsoft.com/office/drawing/2014/main" id="{A00F9996-AACE-3174-C0C3-673FC4E59518}"/>
                </a:ext>
              </a:extLst>
            </p:cNvPr>
            <p:cNvSpPr/>
            <p:nvPr/>
          </p:nvSpPr>
          <p:spPr>
            <a:xfrm>
              <a:off x="0" y="0"/>
              <a:ext cx="12192000" cy="6858000"/>
            </a:xfrm>
            <a:prstGeom prst="rtTriangl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ight Triangle 7">
              <a:extLst>
                <a:ext uri="{FF2B5EF4-FFF2-40B4-BE49-F238E27FC236}">
                  <a16:creationId xmlns:a16="http://schemas.microsoft.com/office/drawing/2014/main" id="{815C7B17-5BE7-FBA9-7D40-003D24983D88}"/>
                </a:ext>
              </a:extLst>
            </p:cNvPr>
            <p:cNvSpPr/>
            <p:nvPr/>
          </p:nvSpPr>
          <p:spPr>
            <a:xfrm rot="10800000">
              <a:off x="0" y="2"/>
              <a:ext cx="12192000" cy="6857998"/>
            </a:xfrm>
            <a:prstGeom prst="rtTriangle">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sp>
        <p:nvSpPr>
          <p:cNvPr id="3" name="TextBox 2">
            <a:extLst>
              <a:ext uri="{FF2B5EF4-FFF2-40B4-BE49-F238E27FC236}">
                <a16:creationId xmlns:a16="http://schemas.microsoft.com/office/drawing/2014/main" id="{F03A78D7-6B38-EA8A-44AD-58DC1D828877}"/>
              </a:ext>
            </a:extLst>
          </p:cNvPr>
          <p:cNvSpPr txBox="1"/>
          <p:nvPr/>
        </p:nvSpPr>
        <p:spPr>
          <a:xfrm>
            <a:off x="4763728" y="195202"/>
            <a:ext cx="2664543"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solidFill>
                  <a:schemeClr val="bg1"/>
                </a:solidFill>
              </a:rPr>
              <a:t>تمرینات پلایومتریک</a:t>
            </a:r>
          </a:p>
        </p:txBody>
      </p:sp>
      <p:sp>
        <p:nvSpPr>
          <p:cNvPr id="5" name="TextBox 4">
            <a:extLst>
              <a:ext uri="{FF2B5EF4-FFF2-40B4-BE49-F238E27FC236}">
                <a16:creationId xmlns:a16="http://schemas.microsoft.com/office/drawing/2014/main" id="{5C5A1767-3AC6-B402-31B8-3934B848642F}"/>
              </a:ext>
            </a:extLst>
          </p:cNvPr>
          <p:cNvSpPr txBox="1"/>
          <p:nvPr/>
        </p:nvSpPr>
        <p:spPr>
          <a:xfrm>
            <a:off x="5417574" y="4660722"/>
            <a:ext cx="6405715"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solidFill>
                  <a:schemeClr val="bg1"/>
                </a:solidFill>
              </a:rPr>
              <a:t>پرش با وزنه :</a:t>
            </a:r>
          </a:p>
          <a:p>
            <a:r>
              <a:rPr lang="fa-IR" dirty="0">
                <a:solidFill>
                  <a:schemeClr val="bg1"/>
                </a:solidFill>
              </a:rPr>
              <a:t>نیز بسیار قدرتمند </a:t>
            </a:r>
            <a:r>
              <a:rPr lang="fa-IR" dirty="0"/>
              <a:t>است. با دمبل در دست، پرش‌های عمودی انجام </a:t>
            </a:r>
            <a:r>
              <a:rPr lang="fa-IR" dirty="0">
                <a:solidFill>
                  <a:schemeClr val="bg1"/>
                </a:solidFill>
              </a:rPr>
              <a:t>دهید تا </a:t>
            </a:r>
            <a:r>
              <a:rPr lang="fa-IR" dirty="0"/>
              <a:t>قدرت و استقامت را افزایش دهید. </a:t>
            </a:r>
          </a:p>
        </p:txBody>
      </p:sp>
      <p:sp>
        <p:nvSpPr>
          <p:cNvPr id="10" name="Rectangle 9">
            <a:extLst>
              <a:ext uri="{FF2B5EF4-FFF2-40B4-BE49-F238E27FC236}">
                <a16:creationId xmlns:a16="http://schemas.microsoft.com/office/drawing/2014/main" id="{2AC0EC9D-B0B7-06C9-7F1A-EC06EA9F3002}"/>
              </a:ext>
            </a:extLst>
          </p:cNvPr>
          <p:cNvSpPr/>
          <p:nvPr/>
        </p:nvSpPr>
        <p:spPr>
          <a:xfrm>
            <a:off x="4488425" y="762885"/>
            <a:ext cx="3372465" cy="89183"/>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TextBox 11">
            <a:extLst>
              <a:ext uri="{FF2B5EF4-FFF2-40B4-BE49-F238E27FC236}">
                <a16:creationId xmlns:a16="http://schemas.microsoft.com/office/drawing/2014/main" id="{877E0F51-D192-1C7A-5B20-11B8A7D2BF21}"/>
              </a:ext>
            </a:extLst>
          </p:cNvPr>
          <p:cNvSpPr txBox="1"/>
          <p:nvPr/>
        </p:nvSpPr>
        <p:spPr>
          <a:xfrm>
            <a:off x="4945626" y="691128"/>
            <a:ext cx="6983361" cy="1746632"/>
          </a:xfrm>
          <a:prstGeom prst="rect">
            <a:avLst/>
          </a:prstGeom>
          <a:noFill/>
        </p:spPr>
        <p:txBody>
          <a:bodyPr wrap="square">
            <a:spAutoFit/>
          </a:bodyPr>
          <a:lstStyle>
            <a:defPPr>
              <a:defRPr lang="fa-IR"/>
            </a:defPPr>
            <a:lvl1pPr algn="just" rtl="1">
              <a:lnSpc>
                <a:spcPct val="200000"/>
              </a:lnSpc>
              <a:defRPr sz="2000" b="1">
                <a:solidFill>
                  <a:schemeClr val="bg1"/>
                </a:solidFill>
                <a:latin typeface="Vazir" panose="020B0603030804020204" pitchFamily="34" charset="-78"/>
                <a:cs typeface="Vazir" panose="020B0603030804020204" pitchFamily="34" charset="-78"/>
              </a:defRPr>
            </a:lvl1pPr>
          </a:lstStyle>
          <a:p>
            <a:r>
              <a:rPr lang="fa-IR" dirty="0"/>
              <a:t>پرش عمقی :</a:t>
            </a:r>
          </a:p>
          <a:p>
            <a:r>
              <a:rPr lang="fa-IR" sz="1800" b="0" dirty="0"/>
              <a:t>یک تمرین عالی محسوب می شود. از یک استپ پایین بروید و سپس با هر دو پا به سمت بالا بپرید. این تمرین به افزایش قدرت انفجاری کمک می‌کند. </a:t>
            </a:r>
          </a:p>
        </p:txBody>
      </p:sp>
      <p:sp>
        <p:nvSpPr>
          <p:cNvPr id="14" name="TextBox 13">
            <a:extLst>
              <a:ext uri="{FF2B5EF4-FFF2-40B4-BE49-F238E27FC236}">
                <a16:creationId xmlns:a16="http://schemas.microsoft.com/office/drawing/2014/main" id="{AA14211E-D181-D734-00CC-84EFD28F36BA}"/>
              </a:ext>
            </a:extLst>
          </p:cNvPr>
          <p:cNvSpPr txBox="1"/>
          <p:nvPr/>
        </p:nvSpPr>
        <p:spPr>
          <a:xfrm>
            <a:off x="216310" y="3440417"/>
            <a:ext cx="6538451" cy="1746632"/>
          </a:xfrm>
          <a:prstGeom prst="rect">
            <a:avLst/>
          </a:prstGeom>
          <a:noFill/>
        </p:spPr>
        <p:txBody>
          <a:bodyPr wrap="square">
            <a:spAutoFit/>
          </a:bodyPr>
          <a:lstStyle>
            <a:defPPr>
              <a:defRPr lang="fa-IR"/>
            </a:defPPr>
            <a:lvl1pPr algn="just" rtl="1">
              <a:lnSpc>
                <a:spcPct val="200000"/>
              </a:lnSpc>
              <a:defRPr sz="2000" b="1">
                <a:solidFill>
                  <a:schemeClr val="bg1"/>
                </a:solidFill>
                <a:latin typeface="Vazir" panose="020B0603030804020204" pitchFamily="34" charset="-78"/>
                <a:cs typeface="Vazir" panose="020B0603030804020204" pitchFamily="34" charset="-78"/>
              </a:defRPr>
            </a:lvl1pPr>
          </a:lstStyle>
          <a:p>
            <a:r>
              <a:rPr lang="fa-IR" dirty="0">
                <a:solidFill>
                  <a:schemeClr val="tx1"/>
                </a:solidFill>
              </a:rPr>
              <a:t>پرش قیچی تناوبی: </a:t>
            </a:r>
          </a:p>
          <a:p>
            <a:r>
              <a:rPr lang="fa-IR" sz="1800" b="0" dirty="0">
                <a:solidFill>
                  <a:schemeClr val="tx1"/>
                </a:solidFill>
              </a:rPr>
              <a:t>نیز میتواند به پیشرفت در پرش ارتفاع کمک کند. با یک پا روی استپ بایستید و با فشار به پای دیگر، به سمت بالا بپرید و پاها را عوض کنید. </a:t>
            </a:r>
          </a:p>
        </p:txBody>
      </p:sp>
      <p:sp>
        <p:nvSpPr>
          <p:cNvPr id="16" name="Freeform: Shape 15">
            <a:extLst>
              <a:ext uri="{FF2B5EF4-FFF2-40B4-BE49-F238E27FC236}">
                <a16:creationId xmlns:a16="http://schemas.microsoft.com/office/drawing/2014/main" id="{84438377-79FC-2E29-940C-09EC936956ED}"/>
              </a:ext>
            </a:extLst>
          </p:cNvPr>
          <p:cNvSpPr/>
          <p:nvPr/>
        </p:nvSpPr>
        <p:spPr>
          <a:xfrm rot="1769652">
            <a:off x="1097182" y="1102329"/>
            <a:ext cx="1581222" cy="806245"/>
          </a:xfrm>
          <a:custGeom>
            <a:avLst/>
            <a:gdLst>
              <a:gd name="connsiteX0" fmla="*/ 1576 w 1581222"/>
              <a:gd name="connsiteY0" fmla="*/ 0 h 806245"/>
              <a:gd name="connsiteX1" fmla="*/ 1579646 w 1581222"/>
              <a:gd name="connsiteY1" fmla="*/ 0 h 806245"/>
              <a:gd name="connsiteX2" fmla="*/ 1581222 w 1581222"/>
              <a:gd name="connsiteY2" fmla="*/ 15634 h 806245"/>
              <a:gd name="connsiteX3" fmla="*/ 790611 w 1581222"/>
              <a:gd name="connsiteY3" fmla="*/ 806245 h 806245"/>
              <a:gd name="connsiteX4" fmla="*/ 0 w 1581222"/>
              <a:gd name="connsiteY4" fmla="*/ 15634 h 806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222" h="806245">
                <a:moveTo>
                  <a:pt x="1576" y="0"/>
                </a:moveTo>
                <a:lnTo>
                  <a:pt x="1579646" y="0"/>
                </a:lnTo>
                <a:lnTo>
                  <a:pt x="1581222" y="15634"/>
                </a:lnTo>
                <a:cubicBezTo>
                  <a:pt x="1581222" y="452276"/>
                  <a:pt x="1227253" y="806245"/>
                  <a:pt x="790611" y="806245"/>
                </a:cubicBezTo>
                <a:cubicBezTo>
                  <a:pt x="353969" y="806245"/>
                  <a:pt x="0" y="452276"/>
                  <a:pt x="0" y="15634"/>
                </a:cubicBezTo>
                <a:close/>
              </a:path>
            </a:pathLst>
          </a:cu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17" name="Freeform: Shape 16">
            <a:extLst>
              <a:ext uri="{FF2B5EF4-FFF2-40B4-BE49-F238E27FC236}">
                <a16:creationId xmlns:a16="http://schemas.microsoft.com/office/drawing/2014/main" id="{A5902F49-075F-FD47-0355-1408ABAA5F7E}"/>
              </a:ext>
            </a:extLst>
          </p:cNvPr>
          <p:cNvSpPr/>
          <p:nvPr/>
        </p:nvSpPr>
        <p:spPr>
          <a:xfrm rot="12616975">
            <a:off x="3326603" y="1471266"/>
            <a:ext cx="1581222" cy="806245"/>
          </a:xfrm>
          <a:custGeom>
            <a:avLst/>
            <a:gdLst>
              <a:gd name="connsiteX0" fmla="*/ 1576 w 1581222"/>
              <a:gd name="connsiteY0" fmla="*/ 0 h 806245"/>
              <a:gd name="connsiteX1" fmla="*/ 1579646 w 1581222"/>
              <a:gd name="connsiteY1" fmla="*/ 0 h 806245"/>
              <a:gd name="connsiteX2" fmla="*/ 1581222 w 1581222"/>
              <a:gd name="connsiteY2" fmla="*/ 15634 h 806245"/>
              <a:gd name="connsiteX3" fmla="*/ 790611 w 1581222"/>
              <a:gd name="connsiteY3" fmla="*/ 806245 h 806245"/>
              <a:gd name="connsiteX4" fmla="*/ 0 w 1581222"/>
              <a:gd name="connsiteY4" fmla="*/ 15634 h 806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222" h="806245">
                <a:moveTo>
                  <a:pt x="1576" y="0"/>
                </a:moveTo>
                <a:lnTo>
                  <a:pt x="1579646" y="0"/>
                </a:lnTo>
                <a:lnTo>
                  <a:pt x="1581222" y="15634"/>
                </a:lnTo>
                <a:cubicBezTo>
                  <a:pt x="1581222" y="452276"/>
                  <a:pt x="1227253" y="806245"/>
                  <a:pt x="790611" y="806245"/>
                </a:cubicBezTo>
                <a:cubicBezTo>
                  <a:pt x="353969" y="806245"/>
                  <a:pt x="0" y="452276"/>
                  <a:pt x="0" y="15634"/>
                </a:cubicBezTo>
                <a:close/>
              </a:path>
            </a:pathLst>
          </a:cu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18" name="Freeform: Shape 17">
            <a:extLst>
              <a:ext uri="{FF2B5EF4-FFF2-40B4-BE49-F238E27FC236}">
                <a16:creationId xmlns:a16="http://schemas.microsoft.com/office/drawing/2014/main" id="{30D47CB2-5E14-CE0B-7478-44FC4FA6A2B0}"/>
              </a:ext>
            </a:extLst>
          </p:cNvPr>
          <p:cNvSpPr/>
          <p:nvPr/>
        </p:nvSpPr>
        <p:spPr>
          <a:xfrm rot="1769652">
            <a:off x="6637660" y="4115043"/>
            <a:ext cx="1581222" cy="806245"/>
          </a:xfrm>
          <a:custGeom>
            <a:avLst/>
            <a:gdLst>
              <a:gd name="connsiteX0" fmla="*/ 1576 w 1581222"/>
              <a:gd name="connsiteY0" fmla="*/ 0 h 806245"/>
              <a:gd name="connsiteX1" fmla="*/ 1579646 w 1581222"/>
              <a:gd name="connsiteY1" fmla="*/ 0 h 806245"/>
              <a:gd name="connsiteX2" fmla="*/ 1581222 w 1581222"/>
              <a:gd name="connsiteY2" fmla="*/ 15634 h 806245"/>
              <a:gd name="connsiteX3" fmla="*/ 790611 w 1581222"/>
              <a:gd name="connsiteY3" fmla="*/ 806245 h 806245"/>
              <a:gd name="connsiteX4" fmla="*/ 0 w 1581222"/>
              <a:gd name="connsiteY4" fmla="*/ 15634 h 806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222" h="806245">
                <a:moveTo>
                  <a:pt x="1576" y="0"/>
                </a:moveTo>
                <a:lnTo>
                  <a:pt x="1579646" y="0"/>
                </a:lnTo>
                <a:lnTo>
                  <a:pt x="1581222" y="15634"/>
                </a:lnTo>
                <a:cubicBezTo>
                  <a:pt x="1581222" y="452276"/>
                  <a:pt x="1227253" y="806245"/>
                  <a:pt x="790611" y="806245"/>
                </a:cubicBezTo>
                <a:cubicBezTo>
                  <a:pt x="353969" y="806245"/>
                  <a:pt x="0" y="452276"/>
                  <a:pt x="0" y="15634"/>
                </a:cubicBezTo>
                <a:close/>
              </a:path>
            </a:pathLst>
          </a:cu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
        <p:nvSpPr>
          <p:cNvPr id="19" name="Freeform: Shape 18">
            <a:extLst>
              <a:ext uri="{FF2B5EF4-FFF2-40B4-BE49-F238E27FC236}">
                <a16:creationId xmlns:a16="http://schemas.microsoft.com/office/drawing/2014/main" id="{A28860CF-E3B1-020D-2FDA-2DEBC1471652}"/>
              </a:ext>
            </a:extLst>
          </p:cNvPr>
          <p:cNvSpPr/>
          <p:nvPr/>
        </p:nvSpPr>
        <p:spPr>
          <a:xfrm rot="12616975">
            <a:off x="8576824" y="4480075"/>
            <a:ext cx="1581222" cy="806245"/>
          </a:xfrm>
          <a:custGeom>
            <a:avLst/>
            <a:gdLst>
              <a:gd name="connsiteX0" fmla="*/ 1576 w 1581222"/>
              <a:gd name="connsiteY0" fmla="*/ 0 h 806245"/>
              <a:gd name="connsiteX1" fmla="*/ 1579646 w 1581222"/>
              <a:gd name="connsiteY1" fmla="*/ 0 h 806245"/>
              <a:gd name="connsiteX2" fmla="*/ 1581222 w 1581222"/>
              <a:gd name="connsiteY2" fmla="*/ 15634 h 806245"/>
              <a:gd name="connsiteX3" fmla="*/ 790611 w 1581222"/>
              <a:gd name="connsiteY3" fmla="*/ 806245 h 806245"/>
              <a:gd name="connsiteX4" fmla="*/ 0 w 1581222"/>
              <a:gd name="connsiteY4" fmla="*/ 15634 h 806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222" h="806245">
                <a:moveTo>
                  <a:pt x="1576" y="0"/>
                </a:moveTo>
                <a:lnTo>
                  <a:pt x="1579646" y="0"/>
                </a:lnTo>
                <a:lnTo>
                  <a:pt x="1581222" y="15634"/>
                </a:lnTo>
                <a:cubicBezTo>
                  <a:pt x="1581222" y="452276"/>
                  <a:pt x="1227253" y="806245"/>
                  <a:pt x="790611" y="806245"/>
                </a:cubicBezTo>
                <a:cubicBezTo>
                  <a:pt x="353969" y="806245"/>
                  <a:pt x="0" y="452276"/>
                  <a:pt x="0" y="15634"/>
                </a:cubicBezTo>
                <a:close/>
              </a:path>
            </a:pathLst>
          </a:cu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21" name="Freeform: Shape 20">
            <a:extLst>
              <a:ext uri="{FF2B5EF4-FFF2-40B4-BE49-F238E27FC236}">
                <a16:creationId xmlns:a16="http://schemas.microsoft.com/office/drawing/2014/main" id="{E44B38C6-5A99-EFCA-26AB-A533990E96A8}"/>
              </a:ext>
            </a:extLst>
          </p:cNvPr>
          <p:cNvSpPr/>
          <p:nvPr/>
        </p:nvSpPr>
        <p:spPr>
          <a:xfrm rot="12693640">
            <a:off x="6982859" y="3941871"/>
            <a:ext cx="1198340" cy="611018"/>
          </a:xfrm>
          <a:custGeom>
            <a:avLst/>
            <a:gdLst>
              <a:gd name="connsiteX0" fmla="*/ 1576 w 1581222"/>
              <a:gd name="connsiteY0" fmla="*/ 0 h 806245"/>
              <a:gd name="connsiteX1" fmla="*/ 1579646 w 1581222"/>
              <a:gd name="connsiteY1" fmla="*/ 0 h 806245"/>
              <a:gd name="connsiteX2" fmla="*/ 1581222 w 1581222"/>
              <a:gd name="connsiteY2" fmla="*/ 15634 h 806245"/>
              <a:gd name="connsiteX3" fmla="*/ 790611 w 1581222"/>
              <a:gd name="connsiteY3" fmla="*/ 806245 h 806245"/>
              <a:gd name="connsiteX4" fmla="*/ 0 w 1581222"/>
              <a:gd name="connsiteY4" fmla="*/ 15634 h 806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222" h="806245">
                <a:moveTo>
                  <a:pt x="1576" y="0"/>
                </a:moveTo>
                <a:lnTo>
                  <a:pt x="1579646" y="0"/>
                </a:lnTo>
                <a:lnTo>
                  <a:pt x="1581222" y="15634"/>
                </a:lnTo>
                <a:cubicBezTo>
                  <a:pt x="1581222" y="452276"/>
                  <a:pt x="1227253" y="806245"/>
                  <a:pt x="790611" y="806245"/>
                </a:cubicBezTo>
                <a:cubicBezTo>
                  <a:pt x="353969" y="806245"/>
                  <a:pt x="0" y="452276"/>
                  <a:pt x="0" y="15634"/>
                </a:cubicBezTo>
                <a:close/>
              </a:path>
            </a:pathLst>
          </a:cu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
        <p:nvSpPr>
          <p:cNvPr id="22" name="Freeform: Shape 21">
            <a:extLst>
              <a:ext uri="{FF2B5EF4-FFF2-40B4-BE49-F238E27FC236}">
                <a16:creationId xmlns:a16="http://schemas.microsoft.com/office/drawing/2014/main" id="{4BFD3B4D-20AB-19A1-0CC1-9CECC6A719E9}"/>
              </a:ext>
            </a:extLst>
          </p:cNvPr>
          <p:cNvSpPr/>
          <p:nvPr/>
        </p:nvSpPr>
        <p:spPr>
          <a:xfrm rot="2009153">
            <a:off x="3415164" y="1765914"/>
            <a:ext cx="1198340" cy="611018"/>
          </a:xfrm>
          <a:custGeom>
            <a:avLst/>
            <a:gdLst>
              <a:gd name="connsiteX0" fmla="*/ 1576 w 1581222"/>
              <a:gd name="connsiteY0" fmla="*/ 0 h 806245"/>
              <a:gd name="connsiteX1" fmla="*/ 1579646 w 1581222"/>
              <a:gd name="connsiteY1" fmla="*/ 0 h 806245"/>
              <a:gd name="connsiteX2" fmla="*/ 1581222 w 1581222"/>
              <a:gd name="connsiteY2" fmla="*/ 15634 h 806245"/>
              <a:gd name="connsiteX3" fmla="*/ 790611 w 1581222"/>
              <a:gd name="connsiteY3" fmla="*/ 806245 h 806245"/>
              <a:gd name="connsiteX4" fmla="*/ 0 w 1581222"/>
              <a:gd name="connsiteY4" fmla="*/ 15634 h 806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222" h="806245">
                <a:moveTo>
                  <a:pt x="1576" y="0"/>
                </a:moveTo>
                <a:lnTo>
                  <a:pt x="1579646" y="0"/>
                </a:lnTo>
                <a:lnTo>
                  <a:pt x="1581222" y="15634"/>
                </a:lnTo>
                <a:cubicBezTo>
                  <a:pt x="1581222" y="452276"/>
                  <a:pt x="1227253" y="806245"/>
                  <a:pt x="790611" y="806245"/>
                </a:cubicBezTo>
                <a:cubicBezTo>
                  <a:pt x="353969" y="806245"/>
                  <a:pt x="0" y="452276"/>
                  <a:pt x="0" y="15634"/>
                </a:cubicBezTo>
                <a:close/>
              </a:path>
            </a:pathLst>
          </a:cu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Tree>
    <p:extLst>
      <p:ext uri="{BB962C8B-B14F-4D97-AF65-F5344CB8AC3E}">
        <p14:creationId xmlns:p14="http://schemas.microsoft.com/office/powerpoint/2010/main" val="3421250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عکس های دویدن با کیفیت بالا برای پست اینستا و تولید محتوا">
            <a:extLst>
              <a:ext uri="{FF2B5EF4-FFF2-40B4-BE49-F238E27FC236}">
                <a16:creationId xmlns:a16="http://schemas.microsoft.com/office/drawing/2014/main" id="{5336C780-E60A-E4F9-E611-9568C64E71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Diagonal Corners Rounded 7">
            <a:extLst>
              <a:ext uri="{FF2B5EF4-FFF2-40B4-BE49-F238E27FC236}">
                <a16:creationId xmlns:a16="http://schemas.microsoft.com/office/drawing/2014/main" id="{25166A44-6C11-86DD-DCAF-897407768BA5}"/>
              </a:ext>
            </a:extLst>
          </p:cNvPr>
          <p:cNvSpPr/>
          <p:nvPr/>
        </p:nvSpPr>
        <p:spPr>
          <a:xfrm>
            <a:off x="4670323" y="153925"/>
            <a:ext cx="3323302" cy="727587"/>
          </a:xfrm>
          <a:prstGeom prst="round2DiagRect">
            <a:avLst>
              <a:gd name="adj1" fmla="val 40044"/>
              <a:gd name="adj2" fmla="val 0"/>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D61EBC7-70D6-01F4-B350-FD10A0EA10B3}"/>
              </a:ext>
            </a:extLst>
          </p:cNvPr>
          <p:cNvSpPr txBox="1"/>
          <p:nvPr/>
        </p:nvSpPr>
        <p:spPr>
          <a:xfrm>
            <a:off x="4886632" y="286886"/>
            <a:ext cx="3106993"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solidFill>
                  <a:schemeClr val="bg1"/>
                </a:solidFill>
              </a:rPr>
              <a:t>تمرینات سرعت و شتاب</a:t>
            </a:r>
          </a:p>
        </p:txBody>
      </p:sp>
      <p:sp>
        <p:nvSpPr>
          <p:cNvPr id="5" name="TextBox 4">
            <a:extLst>
              <a:ext uri="{FF2B5EF4-FFF2-40B4-BE49-F238E27FC236}">
                <a16:creationId xmlns:a16="http://schemas.microsoft.com/office/drawing/2014/main" id="{4B7B40B4-0757-E5B5-B015-268F829E2CB9}"/>
              </a:ext>
            </a:extLst>
          </p:cNvPr>
          <p:cNvSpPr txBox="1"/>
          <p:nvPr/>
        </p:nvSpPr>
        <p:spPr>
          <a:xfrm>
            <a:off x="737420" y="1298797"/>
            <a:ext cx="6351640" cy="2300630"/>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solidFill>
                  <a:srgbClr val="FFC000"/>
                </a:solidFill>
              </a:rPr>
              <a:t>دویدن با شتاب: </a:t>
            </a:r>
          </a:p>
          <a:p>
            <a:r>
              <a:rPr lang="fa-IR" dirty="0">
                <a:solidFill>
                  <a:schemeClr val="bg1"/>
                </a:solidFill>
              </a:rPr>
              <a:t>تمرینات دویدن با شتاب به افزایش سرعت و قدرت انفجاری کمک می‌کند. می‌توانید از مسافت‌های کوتاه شروع کنید و به تدریج مسافت را افزایش دهید.</a:t>
            </a:r>
          </a:p>
        </p:txBody>
      </p:sp>
      <p:sp>
        <p:nvSpPr>
          <p:cNvPr id="7" name="TextBox 6">
            <a:extLst>
              <a:ext uri="{FF2B5EF4-FFF2-40B4-BE49-F238E27FC236}">
                <a16:creationId xmlns:a16="http://schemas.microsoft.com/office/drawing/2014/main" id="{ED2C7067-8C38-4A76-0F24-D80C293176AA}"/>
              </a:ext>
            </a:extLst>
          </p:cNvPr>
          <p:cNvSpPr txBox="1"/>
          <p:nvPr/>
        </p:nvSpPr>
        <p:spPr>
          <a:xfrm>
            <a:off x="304799" y="4174027"/>
            <a:ext cx="6027175" cy="1746632"/>
          </a:xfrm>
          <a:prstGeom prst="rect">
            <a:avLst/>
          </a:prstGeom>
          <a:noFill/>
        </p:spPr>
        <p:txBody>
          <a:bodyPr wrap="square">
            <a:spAutoFit/>
          </a:bodyPr>
          <a:lstStyle>
            <a:defPPr>
              <a:defRPr lang="fa-IR"/>
            </a:defPPr>
            <a:lvl1pPr algn="just" rtl="1">
              <a:lnSpc>
                <a:spcPct val="200000"/>
              </a:lnSpc>
              <a:defRPr sz="2000" b="1">
                <a:latin typeface="Vazir" panose="020B0603030804020204" pitchFamily="34" charset="-78"/>
                <a:cs typeface="Vazir" panose="020B0603030804020204" pitchFamily="34" charset="-78"/>
              </a:defRPr>
            </a:lvl1pPr>
          </a:lstStyle>
          <a:p>
            <a:r>
              <a:rPr lang="fa-IR" dirty="0">
                <a:solidFill>
                  <a:srgbClr val="FFC000"/>
                </a:solidFill>
              </a:rPr>
              <a:t>تمرینات سرعتی: </a:t>
            </a:r>
          </a:p>
          <a:p>
            <a:r>
              <a:rPr lang="fa-IR" sz="1800" b="0" dirty="0">
                <a:solidFill>
                  <a:schemeClr val="bg1"/>
                </a:solidFill>
              </a:rPr>
              <a:t>انجام تمرینات سرعتی مانند دویدن در مسافت‌های کوتاه با حداکثر سرعت، به بهبود زمان واکنش و قدرت پرش کمک می‌کند. </a:t>
            </a:r>
          </a:p>
        </p:txBody>
      </p:sp>
      <p:sp>
        <p:nvSpPr>
          <p:cNvPr id="9" name="Rectangle: Top Corners Rounded 8">
            <a:extLst>
              <a:ext uri="{FF2B5EF4-FFF2-40B4-BE49-F238E27FC236}">
                <a16:creationId xmlns:a16="http://schemas.microsoft.com/office/drawing/2014/main" id="{C7FC473A-8B13-534E-BC60-A012CC916FA1}"/>
              </a:ext>
            </a:extLst>
          </p:cNvPr>
          <p:cNvSpPr/>
          <p:nvPr/>
        </p:nvSpPr>
        <p:spPr>
          <a:xfrm rot="16200000">
            <a:off x="9074559" y="3163528"/>
            <a:ext cx="5703939" cy="530942"/>
          </a:xfrm>
          <a:prstGeom prst="round2SameRect">
            <a:avLst>
              <a:gd name="adj1" fmla="val 31334"/>
              <a:gd name="adj2" fmla="val 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647018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ویژگی های لباس ورزشی مناسب | لباس مناسب ورزش | اسپرت اسکولار">
            <a:extLst>
              <a:ext uri="{FF2B5EF4-FFF2-40B4-BE49-F238E27FC236}">
                <a16:creationId xmlns:a16="http://schemas.microsoft.com/office/drawing/2014/main" id="{062D0BF9-4703-CD53-FA08-2881BFA8AFF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8216"/>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Diagonal Corners Rounded 9">
            <a:extLst>
              <a:ext uri="{FF2B5EF4-FFF2-40B4-BE49-F238E27FC236}">
                <a16:creationId xmlns:a16="http://schemas.microsoft.com/office/drawing/2014/main" id="{8A557924-5593-25A7-F564-1291DECDB436}"/>
              </a:ext>
            </a:extLst>
          </p:cNvPr>
          <p:cNvSpPr/>
          <p:nvPr/>
        </p:nvSpPr>
        <p:spPr>
          <a:xfrm>
            <a:off x="4945626" y="155078"/>
            <a:ext cx="3323302" cy="727587"/>
          </a:xfrm>
          <a:prstGeom prst="round2DiagRect">
            <a:avLst>
              <a:gd name="adj1" fmla="val 40044"/>
              <a:gd name="adj2" fmla="val 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E2E747D-6DCD-CC22-4F85-F7C864C19DED}"/>
              </a:ext>
            </a:extLst>
          </p:cNvPr>
          <p:cNvSpPr txBox="1"/>
          <p:nvPr/>
        </p:nvSpPr>
        <p:spPr>
          <a:xfrm>
            <a:off x="4945626" y="291358"/>
            <a:ext cx="2644878"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تمرینات تکنیکی</a:t>
            </a:r>
          </a:p>
        </p:txBody>
      </p:sp>
      <p:sp>
        <p:nvSpPr>
          <p:cNvPr id="5" name="TextBox 4">
            <a:extLst>
              <a:ext uri="{FF2B5EF4-FFF2-40B4-BE49-F238E27FC236}">
                <a16:creationId xmlns:a16="http://schemas.microsoft.com/office/drawing/2014/main" id="{8134EF16-65ED-8EDC-8BA0-D896F962391A}"/>
              </a:ext>
            </a:extLst>
          </p:cNvPr>
          <p:cNvSpPr txBox="1"/>
          <p:nvPr/>
        </p:nvSpPr>
        <p:spPr>
          <a:xfrm>
            <a:off x="4945626" y="518872"/>
            <a:ext cx="7039898" cy="2300630"/>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تمرین فرم پرش:</a:t>
            </a:r>
          </a:p>
          <a:p>
            <a:r>
              <a:rPr lang="fa-IR" dirty="0"/>
              <a:t> یادگیری فرم صحیح پرش و تمرین آن به شما کمک می‌کند تا از حداکثر قدرت خود استفاده کنید. تمرینات باید شامل تمرینات فرود صحیح نیز باشد تا از آسیب‌دیدگی جلوگیری شود.</a:t>
            </a:r>
          </a:p>
        </p:txBody>
      </p:sp>
      <p:sp>
        <p:nvSpPr>
          <p:cNvPr id="7" name="TextBox 6">
            <a:extLst>
              <a:ext uri="{FF2B5EF4-FFF2-40B4-BE49-F238E27FC236}">
                <a16:creationId xmlns:a16="http://schemas.microsoft.com/office/drawing/2014/main" id="{733B3A64-A1F9-874D-FB1C-79A00E1F6A23}"/>
              </a:ext>
            </a:extLst>
          </p:cNvPr>
          <p:cNvSpPr txBox="1"/>
          <p:nvPr/>
        </p:nvSpPr>
        <p:spPr>
          <a:xfrm>
            <a:off x="4945626" y="2888184"/>
            <a:ext cx="6985820"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استراحت کافی:</a:t>
            </a:r>
          </a:p>
          <a:p>
            <a:r>
              <a:rPr lang="fa-IR" dirty="0"/>
              <a:t> بعد از تمرینات شدید، به بدن خود زمان کافی برای ریکاوری بدهید. این کار به جلوگیری از آسیب‌دیدگی و بهبود عملکرد کمک می‌کند.</a:t>
            </a:r>
          </a:p>
        </p:txBody>
      </p:sp>
      <p:sp>
        <p:nvSpPr>
          <p:cNvPr id="9" name="TextBox 8">
            <a:extLst>
              <a:ext uri="{FF2B5EF4-FFF2-40B4-BE49-F238E27FC236}">
                <a16:creationId xmlns:a16="http://schemas.microsoft.com/office/drawing/2014/main" id="{27C48D2E-9DF3-0879-9605-71EA8B9F5630}"/>
              </a:ext>
            </a:extLst>
          </p:cNvPr>
          <p:cNvSpPr txBox="1"/>
          <p:nvPr/>
        </p:nvSpPr>
        <p:spPr>
          <a:xfrm>
            <a:off x="4945626" y="4908988"/>
            <a:ext cx="6985820"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تمرینات با مربی:</a:t>
            </a:r>
          </a:p>
          <a:p>
            <a:r>
              <a:rPr lang="fa-IR" dirty="0"/>
              <a:t> کار با یک مربی متخصص در دو و میدانی می‌تواند به شما در بهبود تکنیک‌های پرش کمک کند.</a:t>
            </a:r>
          </a:p>
        </p:txBody>
      </p:sp>
    </p:spTree>
    <p:extLst>
      <p:ext uri="{BB962C8B-B14F-4D97-AF65-F5344CB8AC3E}">
        <p14:creationId xmlns:p14="http://schemas.microsoft.com/office/powerpoint/2010/main" val="650948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65000"/>
            </a:schemeClr>
          </a:fgClr>
          <a:bgClr>
            <a:schemeClr val="bg1"/>
          </a:bgClr>
        </a:patt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588738C9-4E21-C54C-5C86-B565510EC7FE}"/>
              </a:ext>
            </a:extLst>
          </p:cNvPr>
          <p:cNvSpPr/>
          <p:nvPr/>
        </p:nvSpPr>
        <p:spPr>
          <a:xfrm rot="16200000">
            <a:off x="-801615" y="3181059"/>
            <a:ext cx="2632548" cy="1029318"/>
          </a:xfrm>
          <a:custGeom>
            <a:avLst/>
            <a:gdLst>
              <a:gd name="connsiteX0" fmla="*/ 0 w 2192594"/>
              <a:gd name="connsiteY0" fmla="*/ 0 h 1096297"/>
              <a:gd name="connsiteX1" fmla="*/ 2192594 w 2192594"/>
              <a:gd name="connsiteY1" fmla="*/ 0 h 1096297"/>
              <a:gd name="connsiteX2" fmla="*/ 1096297 w 2192594"/>
              <a:gd name="connsiteY2" fmla="*/ 1096297 h 1096297"/>
              <a:gd name="connsiteX3" fmla="*/ 0 w 2192594"/>
              <a:gd name="connsiteY3" fmla="*/ 0 h 1096297"/>
            </a:gdLst>
            <a:ahLst/>
            <a:cxnLst>
              <a:cxn ang="0">
                <a:pos x="connsiteX0" y="connsiteY0"/>
              </a:cxn>
              <a:cxn ang="0">
                <a:pos x="connsiteX1" y="connsiteY1"/>
              </a:cxn>
              <a:cxn ang="0">
                <a:pos x="connsiteX2" y="connsiteY2"/>
              </a:cxn>
              <a:cxn ang="0">
                <a:pos x="connsiteX3" y="connsiteY3"/>
              </a:cxn>
            </a:cxnLst>
            <a:rect l="l" t="t" r="r" b="b"/>
            <a:pathLst>
              <a:path w="2192594" h="1096297">
                <a:moveTo>
                  <a:pt x="0" y="0"/>
                </a:moveTo>
                <a:lnTo>
                  <a:pt x="2192594" y="0"/>
                </a:lnTo>
                <a:cubicBezTo>
                  <a:pt x="2192594" y="605468"/>
                  <a:pt x="1701765" y="1096297"/>
                  <a:pt x="1096297" y="1096297"/>
                </a:cubicBezTo>
                <a:cubicBezTo>
                  <a:pt x="490829" y="1096297"/>
                  <a:pt x="0" y="605468"/>
                  <a:pt x="0" y="0"/>
                </a:cubicBezTo>
                <a:close/>
              </a:path>
            </a:pathLst>
          </a:cu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
        <p:nvSpPr>
          <p:cNvPr id="8" name="Freeform: Shape 7">
            <a:extLst>
              <a:ext uri="{FF2B5EF4-FFF2-40B4-BE49-F238E27FC236}">
                <a16:creationId xmlns:a16="http://schemas.microsoft.com/office/drawing/2014/main" id="{DD5C922C-0E81-6EE7-C5A8-C900D0383A41}"/>
              </a:ext>
            </a:extLst>
          </p:cNvPr>
          <p:cNvSpPr/>
          <p:nvPr/>
        </p:nvSpPr>
        <p:spPr>
          <a:xfrm rot="16200000">
            <a:off x="-801616" y="3977512"/>
            <a:ext cx="2632548" cy="1029318"/>
          </a:xfrm>
          <a:custGeom>
            <a:avLst/>
            <a:gdLst>
              <a:gd name="connsiteX0" fmla="*/ 0 w 2192594"/>
              <a:gd name="connsiteY0" fmla="*/ 0 h 1096297"/>
              <a:gd name="connsiteX1" fmla="*/ 2192594 w 2192594"/>
              <a:gd name="connsiteY1" fmla="*/ 0 h 1096297"/>
              <a:gd name="connsiteX2" fmla="*/ 1096297 w 2192594"/>
              <a:gd name="connsiteY2" fmla="*/ 1096297 h 1096297"/>
              <a:gd name="connsiteX3" fmla="*/ 0 w 2192594"/>
              <a:gd name="connsiteY3" fmla="*/ 0 h 1096297"/>
            </a:gdLst>
            <a:ahLst/>
            <a:cxnLst>
              <a:cxn ang="0">
                <a:pos x="connsiteX0" y="connsiteY0"/>
              </a:cxn>
              <a:cxn ang="0">
                <a:pos x="connsiteX1" y="connsiteY1"/>
              </a:cxn>
              <a:cxn ang="0">
                <a:pos x="connsiteX2" y="connsiteY2"/>
              </a:cxn>
              <a:cxn ang="0">
                <a:pos x="connsiteX3" y="connsiteY3"/>
              </a:cxn>
            </a:cxnLst>
            <a:rect l="l" t="t" r="r" b="b"/>
            <a:pathLst>
              <a:path w="2192594" h="1096297">
                <a:moveTo>
                  <a:pt x="0" y="0"/>
                </a:moveTo>
                <a:lnTo>
                  <a:pt x="2192594" y="0"/>
                </a:lnTo>
                <a:cubicBezTo>
                  <a:pt x="2192594" y="605468"/>
                  <a:pt x="1701765" y="1096297"/>
                  <a:pt x="1096297" y="1096297"/>
                </a:cubicBezTo>
                <a:cubicBezTo>
                  <a:pt x="490829" y="1096297"/>
                  <a:pt x="0" y="605468"/>
                  <a:pt x="0" y="0"/>
                </a:cubicBezTo>
                <a:close/>
              </a:path>
            </a:pathLst>
          </a:cu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
        <p:nvSpPr>
          <p:cNvPr id="7" name="Double Wave 6">
            <a:extLst>
              <a:ext uri="{FF2B5EF4-FFF2-40B4-BE49-F238E27FC236}">
                <a16:creationId xmlns:a16="http://schemas.microsoft.com/office/drawing/2014/main" id="{A21696C9-C4A7-BA7B-DC9A-88071CEDF82D}"/>
              </a:ext>
            </a:extLst>
          </p:cNvPr>
          <p:cNvSpPr/>
          <p:nvPr/>
        </p:nvSpPr>
        <p:spPr>
          <a:xfrm>
            <a:off x="0" y="5808445"/>
            <a:ext cx="2841523" cy="560965"/>
          </a:xfrm>
          <a:prstGeom prst="doubleWave">
            <a:avLst>
              <a:gd name="adj1" fmla="val 12500"/>
              <a:gd name="adj2" fmla="val 0"/>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Double Wave 5">
            <a:extLst>
              <a:ext uri="{FF2B5EF4-FFF2-40B4-BE49-F238E27FC236}">
                <a16:creationId xmlns:a16="http://schemas.microsoft.com/office/drawing/2014/main" id="{B1818639-1B6E-33D8-CE2B-287113DB34E8}"/>
              </a:ext>
            </a:extLst>
          </p:cNvPr>
          <p:cNvSpPr/>
          <p:nvPr/>
        </p:nvSpPr>
        <p:spPr>
          <a:xfrm>
            <a:off x="9350477" y="3928513"/>
            <a:ext cx="2841523" cy="560965"/>
          </a:xfrm>
          <a:prstGeom prst="doubleWave">
            <a:avLst>
              <a:gd name="adj1" fmla="val 12500"/>
              <a:gd name="adj2" fmla="val 0"/>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5362" name="Picture 2" descr="آنلاین اسپرت - مطالب - سامانه ورزش | انواع پرش در المپیک">
            <a:extLst>
              <a:ext uri="{FF2B5EF4-FFF2-40B4-BE49-F238E27FC236}">
                <a16:creationId xmlns:a16="http://schemas.microsoft.com/office/drawing/2014/main" id="{D5C3B3C1-D9B4-FE85-C210-BA6F5B1EEA8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71" t="5682" b="834"/>
          <a:stretch/>
        </p:blipFill>
        <p:spPr bwMode="auto">
          <a:xfrm>
            <a:off x="2674374" y="3008672"/>
            <a:ext cx="6843252" cy="3849328"/>
          </a:xfrm>
          <a:prstGeom prst="rect">
            <a:avLst/>
          </a:prstGeom>
          <a:noFill/>
          <a:ln w="38100">
            <a:solidFill>
              <a:schemeClr val="accent1">
                <a:lumMod val="50000"/>
              </a:schemeClr>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1989542-6B65-D9B0-029C-C16722AD96B1}"/>
              </a:ext>
            </a:extLst>
          </p:cNvPr>
          <p:cNvSpPr txBox="1"/>
          <p:nvPr/>
        </p:nvSpPr>
        <p:spPr>
          <a:xfrm>
            <a:off x="6951406" y="228749"/>
            <a:ext cx="5132439"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انواع مسابقات رشته ورزشی پرش ارتفاع</a:t>
            </a:r>
          </a:p>
        </p:txBody>
      </p:sp>
      <p:sp>
        <p:nvSpPr>
          <p:cNvPr id="5" name="TextBox 4">
            <a:extLst>
              <a:ext uri="{FF2B5EF4-FFF2-40B4-BE49-F238E27FC236}">
                <a16:creationId xmlns:a16="http://schemas.microsoft.com/office/drawing/2014/main" id="{A90E0A84-717A-EA2D-2BF7-B883BB5044CB}"/>
              </a:ext>
            </a:extLst>
          </p:cNvPr>
          <p:cNvSpPr txBox="1"/>
          <p:nvPr/>
        </p:nvSpPr>
        <p:spPr>
          <a:xfrm>
            <a:off x="245806" y="719910"/>
            <a:ext cx="11838039"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مسابقات رشته ورزشی پرش ارتفاع به عنوان یکی از رشته‌های اصلی دو و میدانی، در سطوح مختلفی برگزار می‌شود. این مسابقات شامل رقابت‌های ملی، بین‌المللی و المپیک است. مسابقات پرش ارتفاع به دلیل هیجان و رقابت شدید، همواره مورد توجه تماشاگران و رسانه‌ها قرار دارد و به عنوان یکی از جذاب‌ترین رشته‌های ورزشی شناخته می‌شود. در اینجا به برخی از جنبه‌های مهم مسابقات پرش ارتفاع اشاره می‌شود.</a:t>
            </a:r>
          </a:p>
        </p:txBody>
      </p:sp>
      <p:sp>
        <p:nvSpPr>
          <p:cNvPr id="10" name="Freeform: Shape 9">
            <a:extLst>
              <a:ext uri="{FF2B5EF4-FFF2-40B4-BE49-F238E27FC236}">
                <a16:creationId xmlns:a16="http://schemas.microsoft.com/office/drawing/2014/main" id="{8267F535-9BE6-A23D-3A75-96E29ED28897}"/>
              </a:ext>
            </a:extLst>
          </p:cNvPr>
          <p:cNvSpPr/>
          <p:nvPr/>
        </p:nvSpPr>
        <p:spPr>
          <a:xfrm rot="5400000" flipH="1">
            <a:off x="10380732" y="4151958"/>
            <a:ext cx="2632548" cy="1029318"/>
          </a:xfrm>
          <a:custGeom>
            <a:avLst/>
            <a:gdLst>
              <a:gd name="connsiteX0" fmla="*/ 0 w 2192594"/>
              <a:gd name="connsiteY0" fmla="*/ 0 h 1096297"/>
              <a:gd name="connsiteX1" fmla="*/ 2192594 w 2192594"/>
              <a:gd name="connsiteY1" fmla="*/ 0 h 1096297"/>
              <a:gd name="connsiteX2" fmla="*/ 1096297 w 2192594"/>
              <a:gd name="connsiteY2" fmla="*/ 1096297 h 1096297"/>
              <a:gd name="connsiteX3" fmla="*/ 0 w 2192594"/>
              <a:gd name="connsiteY3" fmla="*/ 0 h 1096297"/>
            </a:gdLst>
            <a:ahLst/>
            <a:cxnLst>
              <a:cxn ang="0">
                <a:pos x="connsiteX0" y="connsiteY0"/>
              </a:cxn>
              <a:cxn ang="0">
                <a:pos x="connsiteX1" y="connsiteY1"/>
              </a:cxn>
              <a:cxn ang="0">
                <a:pos x="connsiteX2" y="connsiteY2"/>
              </a:cxn>
              <a:cxn ang="0">
                <a:pos x="connsiteX3" y="connsiteY3"/>
              </a:cxn>
            </a:cxnLst>
            <a:rect l="l" t="t" r="r" b="b"/>
            <a:pathLst>
              <a:path w="2192594" h="1096297">
                <a:moveTo>
                  <a:pt x="0" y="0"/>
                </a:moveTo>
                <a:lnTo>
                  <a:pt x="2192594" y="0"/>
                </a:lnTo>
                <a:cubicBezTo>
                  <a:pt x="2192594" y="605468"/>
                  <a:pt x="1701765" y="1096297"/>
                  <a:pt x="1096297" y="1096297"/>
                </a:cubicBezTo>
                <a:cubicBezTo>
                  <a:pt x="490829" y="1096297"/>
                  <a:pt x="0" y="605468"/>
                  <a:pt x="0" y="0"/>
                </a:cubicBezTo>
                <a:close/>
              </a:path>
            </a:pathLst>
          </a:cu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
        <p:nvSpPr>
          <p:cNvPr id="11" name="Freeform: Shape 10">
            <a:extLst>
              <a:ext uri="{FF2B5EF4-FFF2-40B4-BE49-F238E27FC236}">
                <a16:creationId xmlns:a16="http://schemas.microsoft.com/office/drawing/2014/main" id="{2096F38A-FAD2-8E74-AF7D-48E8694869D5}"/>
              </a:ext>
            </a:extLst>
          </p:cNvPr>
          <p:cNvSpPr/>
          <p:nvPr/>
        </p:nvSpPr>
        <p:spPr>
          <a:xfrm rot="5400000" flipH="1">
            <a:off x="10380731" y="5027067"/>
            <a:ext cx="2632548" cy="1029318"/>
          </a:xfrm>
          <a:custGeom>
            <a:avLst/>
            <a:gdLst>
              <a:gd name="connsiteX0" fmla="*/ 0 w 2192594"/>
              <a:gd name="connsiteY0" fmla="*/ 0 h 1096297"/>
              <a:gd name="connsiteX1" fmla="*/ 2192594 w 2192594"/>
              <a:gd name="connsiteY1" fmla="*/ 0 h 1096297"/>
              <a:gd name="connsiteX2" fmla="*/ 1096297 w 2192594"/>
              <a:gd name="connsiteY2" fmla="*/ 1096297 h 1096297"/>
              <a:gd name="connsiteX3" fmla="*/ 0 w 2192594"/>
              <a:gd name="connsiteY3" fmla="*/ 0 h 1096297"/>
            </a:gdLst>
            <a:ahLst/>
            <a:cxnLst>
              <a:cxn ang="0">
                <a:pos x="connsiteX0" y="connsiteY0"/>
              </a:cxn>
              <a:cxn ang="0">
                <a:pos x="connsiteX1" y="connsiteY1"/>
              </a:cxn>
              <a:cxn ang="0">
                <a:pos x="connsiteX2" y="connsiteY2"/>
              </a:cxn>
              <a:cxn ang="0">
                <a:pos x="connsiteX3" y="connsiteY3"/>
              </a:cxn>
            </a:cxnLst>
            <a:rect l="l" t="t" r="r" b="b"/>
            <a:pathLst>
              <a:path w="2192594" h="1096297">
                <a:moveTo>
                  <a:pt x="0" y="0"/>
                </a:moveTo>
                <a:lnTo>
                  <a:pt x="2192594" y="0"/>
                </a:lnTo>
                <a:cubicBezTo>
                  <a:pt x="2192594" y="605468"/>
                  <a:pt x="1701765" y="1096297"/>
                  <a:pt x="1096297" y="1096297"/>
                </a:cubicBezTo>
                <a:cubicBezTo>
                  <a:pt x="490829" y="1096297"/>
                  <a:pt x="0" y="605468"/>
                  <a:pt x="0" y="0"/>
                </a:cubicBezTo>
                <a:close/>
              </a:path>
            </a:pathLst>
          </a:cu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Tree>
    <p:extLst>
      <p:ext uri="{BB962C8B-B14F-4D97-AF65-F5344CB8AC3E}">
        <p14:creationId xmlns:p14="http://schemas.microsoft.com/office/powerpoint/2010/main" val="947344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FABC01-F6F7-F0E7-13AF-5376FE838B97}"/>
              </a:ext>
            </a:extLst>
          </p:cNvPr>
          <p:cNvPicPr>
            <a:picLocks noChangeAspect="1"/>
          </p:cNvPicPr>
          <p:nvPr/>
        </p:nvPicPr>
        <p:blipFill>
          <a:blip r:embed="rId3"/>
          <a:stretch>
            <a:fillRect/>
          </a:stretch>
        </p:blipFill>
        <p:spPr>
          <a:xfrm>
            <a:off x="-1" y="0"/>
            <a:ext cx="12192001" cy="6858000"/>
          </a:xfrm>
          <a:prstGeom prst="rect">
            <a:avLst/>
          </a:prstGeom>
        </p:spPr>
      </p:pic>
      <p:sp>
        <p:nvSpPr>
          <p:cNvPr id="3" name="TextBox 2">
            <a:extLst>
              <a:ext uri="{FF2B5EF4-FFF2-40B4-BE49-F238E27FC236}">
                <a16:creationId xmlns:a16="http://schemas.microsoft.com/office/drawing/2014/main" id="{895ACADD-4C3E-D403-7A58-45A01AD7B317}"/>
              </a:ext>
            </a:extLst>
          </p:cNvPr>
          <p:cNvSpPr txBox="1"/>
          <p:nvPr/>
        </p:nvSpPr>
        <p:spPr>
          <a:xfrm>
            <a:off x="3048001" y="1297872"/>
            <a:ext cx="2231922"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مسابقات ملی</a:t>
            </a:r>
          </a:p>
        </p:txBody>
      </p:sp>
      <p:sp>
        <p:nvSpPr>
          <p:cNvPr id="7" name="Arrow: Pentagon 6">
            <a:extLst>
              <a:ext uri="{FF2B5EF4-FFF2-40B4-BE49-F238E27FC236}">
                <a16:creationId xmlns:a16="http://schemas.microsoft.com/office/drawing/2014/main" id="{422683A6-076A-CCB3-9FD9-18E79F11BEAA}"/>
              </a:ext>
            </a:extLst>
          </p:cNvPr>
          <p:cNvSpPr/>
          <p:nvPr/>
        </p:nvSpPr>
        <p:spPr>
          <a:xfrm>
            <a:off x="-1" y="1914832"/>
            <a:ext cx="5899356" cy="3414252"/>
          </a:xfrm>
          <a:prstGeom prst="homePlate">
            <a:avLst>
              <a:gd name="adj" fmla="val 20883"/>
            </a:avLst>
          </a:prstGeom>
          <a:solidFill>
            <a:schemeClr val="accent4">
              <a:lumMod val="60000"/>
              <a:lumOff val="40000"/>
              <a:alpha val="46000"/>
            </a:schemeClr>
          </a:solidFill>
          <a:ln w="3810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531E35A4-76F8-F8FD-24D6-64C255653658}"/>
              </a:ext>
            </a:extLst>
          </p:cNvPr>
          <p:cNvSpPr txBox="1"/>
          <p:nvPr/>
        </p:nvSpPr>
        <p:spPr>
          <a:xfrm>
            <a:off x="216310" y="2225422"/>
            <a:ext cx="5063613"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در بسیاری از کشورها، مسابقات ملی پرش ارتفاع به صورت سالانه برگزار می‌شود. این مسابقات معمولاً شامل رقابت‌های مختلف برای رده‌های سنی و جنسیتی متفاوت است. ورزشکاران با هدف کسب مقام و رکوردهای ملی در این مسابقات شرکت می‌کنند.</a:t>
            </a:r>
          </a:p>
        </p:txBody>
      </p:sp>
      <p:pic>
        <p:nvPicPr>
          <p:cNvPr id="9218" name="Picture 2" descr="پرش با نیزه">
            <a:extLst>
              <a:ext uri="{FF2B5EF4-FFF2-40B4-BE49-F238E27FC236}">
                <a16:creationId xmlns:a16="http://schemas.microsoft.com/office/drawing/2014/main" id="{B2F5B7AC-72C4-174E-6E5E-80EADF152E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3595" y="2070660"/>
            <a:ext cx="6064164" cy="3102596"/>
          </a:xfrm>
          <a:prstGeom prst="cloud">
            <a:avLst/>
          </a:prstGeom>
          <a:noFill/>
          <a:ln w="19050">
            <a:solidFill>
              <a:schemeClr val="accent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63332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BAA59DE-02B8-C30A-BE40-B799B59A6401}"/>
              </a:ext>
            </a:extLst>
          </p:cNvPr>
          <p:cNvSpPr txBox="1"/>
          <p:nvPr/>
        </p:nvSpPr>
        <p:spPr>
          <a:xfrm>
            <a:off x="8681884" y="724195"/>
            <a:ext cx="3303639"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solidFill>
                  <a:srgbClr val="FFC000"/>
                </a:solidFill>
              </a:rPr>
              <a:t>مسابقات بین‌المللی</a:t>
            </a:r>
          </a:p>
        </p:txBody>
      </p:sp>
      <p:sp>
        <p:nvSpPr>
          <p:cNvPr id="5" name="TextBox 4">
            <a:extLst>
              <a:ext uri="{FF2B5EF4-FFF2-40B4-BE49-F238E27FC236}">
                <a16:creationId xmlns:a16="http://schemas.microsoft.com/office/drawing/2014/main" id="{6DB94A12-EB2D-0C88-BFE7-AE15E5BE209F}"/>
              </a:ext>
            </a:extLst>
          </p:cNvPr>
          <p:cNvSpPr txBox="1"/>
          <p:nvPr/>
        </p:nvSpPr>
        <p:spPr>
          <a:xfrm>
            <a:off x="6469626" y="1306446"/>
            <a:ext cx="5515897"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solidFill>
                  <a:schemeClr val="bg1"/>
                </a:solidFill>
              </a:rPr>
              <a:t>مسابقات بین‌المللی مانند قهرمانی‌های جهانی دو و میدانی و مسابقات قهرمانی قاره‌ای (مانند قهرمانی آسیا یا اروپا) نیز به طور منظم برگزار می‌شود. این مسابقات فرصتی برای ورزشکاران فراهم می‌کند تا با بهترین‌های جهان رقابت کنند و رکوردهای جدیدی ثبت کنند.</a:t>
            </a:r>
          </a:p>
        </p:txBody>
      </p:sp>
      <p:pic>
        <p:nvPicPr>
          <p:cNvPr id="6" name="Picture 5">
            <a:extLst>
              <a:ext uri="{FF2B5EF4-FFF2-40B4-BE49-F238E27FC236}">
                <a16:creationId xmlns:a16="http://schemas.microsoft.com/office/drawing/2014/main" id="{23FAEDD5-7070-8D80-2537-FF28957ADA3A}"/>
              </a:ext>
            </a:extLst>
          </p:cNvPr>
          <p:cNvPicPr>
            <a:picLocks noChangeAspect="1"/>
          </p:cNvPicPr>
          <p:nvPr/>
        </p:nvPicPr>
        <p:blipFill>
          <a:blip r:embed="rId2"/>
          <a:srcRect l="13190" r="25161"/>
          <a:stretch/>
        </p:blipFill>
        <p:spPr>
          <a:xfrm>
            <a:off x="0" y="0"/>
            <a:ext cx="6341806" cy="6858000"/>
          </a:xfrm>
          <a:prstGeom prst="rect">
            <a:avLst/>
          </a:prstGeom>
        </p:spPr>
      </p:pic>
      <p:sp>
        <p:nvSpPr>
          <p:cNvPr id="7" name="Arrow: Curved Up 6">
            <a:extLst>
              <a:ext uri="{FF2B5EF4-FFF2-40B4-BE49-F238E27FC236}">
                <a16:creationId xmlns:a16="http://schemas.microsoft.com/office/drawing/2014/main" id="{F4078B10-A432-AA24-B7C3-81C3895A831F}"/>
              </a:ext>
            </a:extLst>
          </p:cNvPr>
          <p:cNvSpPr/>
          <p:nvPr/>
        </p:nvSpPr>
        <p:spPr>
          <a:xfrm>
            <a:off x="7767075" y="4348092"/>
            <a:ext cx="3333952" cy="1944806"/>
          </a:xfrm>
          <a:prstGeom prst="curvedUpArrow">
            <a:avLst>
              <a:gd name="adj1" fmla="val 21165"/>
              <a:gd name="adj2" fmla="val 50000"/>
              <a:gd name="adj3" fmla="val 0"/>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Arrow: Curved Up 7">
            <a:extLst>
              <a:ext uri="{FF2B5EF4-FFF2-40B4-BE49-F238E27FC236}">
                <a16:creationId xmlns:a16="http://schemas.microsoft.com/office/drawing/2014/main" id="{A62E8CFF-BECD-9D5F-A253-45B5BC85420C}"/>
              </a:ext>
            </a:extLst>
          </p:cNvPr>
          <p:cNvSpPr/>
          <p:nvPr/>
        </p:nvSpPr>
        <p:spPr>
          <a:xfrm flipV="1">
            <a:off x="7752325" y="4470996"/>
            <a:ext cx="3333952" cy="1944806"/>
          </a:xfrm>
          <a:prstGeom prst="curvedUpArrow">
            <a:avLst>
              <a:gd name="adj1" fmla="val 21165"/>
              <a:gd name="adj2" fmla="val 50000"/>
              <a:gd name="adj3" fmla="val 0"/>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Magnetic Disk 10">
            <a:extLst>
              <a:ext uri="{FF2B5EF4-FFF2-40B4-BE49-F238E27FC236}">
                <a16:creationId xmlns:a16="http://schemas.microsoft.com/office/drawing/2014/main" id="{1E8B1C8A-495A-957E-80EE-CB9CD8178125}"/>
              </a:ext>
            </a:extLst>
          </p:cNvPr>
          <p:cNvSpPr/>
          <p:nvPr/>
        </p:nvSpPr>
        <p:spPr>
          <a:xfrm>
            <a:off x="6636365" y="5182844"/>
            <a:ext cx="836151" cy="521110"/>
          </a:xfrm>
          <a:prstGeom prst="flowChartMagneticDisk">
            <a:avLst/>
          </a:prstGeom>
          <a:solidFill>
            <a:srgbClr val="FFC000"/>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Magnetic Disk 11">
            <a:extLst>
              <a:ext uri="{FF2B5EF4-FFF2-40B4-BE49-F238E27FC236}">
                <a16:creationId xmlns:a16="http://schemas.microsoft.com/office/drawing/2014/main" id="{32CF88BD-0633-AB2B-7D9E-DE2DFA03B9EE}"/>
              </a:ext>
            </a:extLst>
          </p:cNvPr>
          <p:cNvSpPr/>
          <p:nvPr/>
        </p:nvSpPr>
        <p:spPr>
          <a:xfrm>
            <a:off x="10948010" y="5182844"/>
            <a:ext cx="836151" cy="521110"/>
          </a:xfrm>
          <a:prstGeom prst="flowChartMagneticDisk">
            <a:avLst/>
          </a:prstGeom>
          <a:solidFill>
            <a:srgbClr val="FFC000"/>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932965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19458">
            <a:extLst>
              <a:ext uri="{FF2B5EF4-FFF2-40B4-BE49-F238E27FC236}">
                <a16:creationId xmlns:a16="http://schemas.microsoft.com/office/drawing/2014/main" id="{FE4BC012-1F9D-6E08-B35F-C7094B2EB9E6}"/>
              </a:ext>
            </a:extLst>
          </p:cNvPr>
          <p:cNvPicPr>
            <a:picLocks noChangeAspect="1"/>
          </p:cNvPicPr>
          <p:nvPr/>
        </p:nvPicPr>
        <p:blipFill>
          <a:blip r:embed="rId2"/>
          <a:srcRect t="19022" b="15814"/>
          <a:stretch/>
        </p:blipFill>
        <p:spPr>
          <a:xfrm>
            <a:off x="7291143" y="3689449"/>
            <a:ext cx="4902886" cy="3194892"/>
          </a:xfrm>
          <a:prstGeom prst="rect">
            <a:avLst/>
          </a:prstGeom>
        </p:spPr>
      </p:pic>
      <p:sp>
        <p:nvSpPr>
          <p:cNvPr id="6" name="Arrow: Pentagon 5">
            <a:extLst>
              <a:ext uri="{FF2B5EF4-FFF2-40B4-BE49-F238E27FC236}">
                <a16:creationId xmlns:a16="http://schemas.microsoft.com/office/drawing/2014/main" id="{167ABC0B-705B-3707-2499-602752502B0B}"/>
              </a:ext>
            </a:extLst>
          </p:cNvPr>
          <p:cNvSpPr/>
          <p:nvPr/>
        </p:nvSpPr>
        <p:spPr>
          <a:xfrm flipH="1">
            <a:off x="10422194" y="410410"/>
            <a:ext cx="1769806" cy="653171"/>
          </a:xfrm>
          <a:prstGeom prst="homePlate">
            <a:avLst>
              <a:gd name="adj" fmla="val 45484"/>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0E72C86-2548-1CEC-FC1D-F072FCC95D67}"/>
              </a:ext>
            </a:extLst>
          </p:cNvPr>
          <p:cNvSpPr txBox="1"/>
          <p:nvPr/>
        </p:nvSpPr>
        <p:spPr>
          <a:xfrm>
            <a:off x="10795819" y="506162"/>
            <a:ext cx="1179871"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solidFill>
                  <a:schemeClr val="bg1"/>
                </a:solidFill>
              </a:rPr>
              <a:t>المپیک</a:t>
            </a:r>
          </a:p>
        </p:txBody>
      </p:sp>
      <p:sp>
        <p:nvSpPr>
          <p:cNvPr id="5" name="TextBox 4">
            <a:extLst>
              <a:ext uri="{FF2B5EF4-FFF2-40B4-BE49-F238E27FC236}">
                <a16:creationId xmlns:a16="http://schemas.microsoft.com/office/drawing/2014/main" id="{636225C7-001C-7840-02A7-C2ECC1DA48BB}"/>
              </a:ext>
            </a:extLst>
          </p:cNvPr>
          <p:cNvSpPr txBox="1"/>
          <p:nvPr/>
        </p:nvSpPr>
        <p:spPr>
          <a:xfrm>
            <a:off x="2913131" y="1330019"/>
            <a:ext cx="9163663" cy="168507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پرش ارتفاع یکی از رشته‌های اصلی در بازی‌های المپیک است. این رشته از اولین دوره المپیک مدرن در سال 1896 در آتن وجود داشته است. در المپیک، ورزشکاران از سراسر جهان برای کسب مدال طلا، نقره و برنز در این رشته به رقابت می‌پردازند. رکوردهای المپیک نیز در این رویدادها ثبت می‌شود .</a:t>
            </a:r>
          </a:p>
        </p:txBody>
      </p:sp>
      <p:pic>
        <p:nvPicPr>
          <p:cNvPr id="19458" name="Picture 2" descr="المپیک دو و میدانی پرش ارتفاع توسط OffiDocs">
            <a:extLst>
              <a:ext uri="{FF2B5EF4-FFF2-40B4-BE49-F238E27FC236}">
                <a16:creationId xmlns:a16="http://schemas.microsoft.com/office/drawing/2014/main" id="{2E510CBC-0342-2099-9C30-65562C63E45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495" r="13732"/>
          <a:stretch/>
        </p:blipFill>
        <p:spPr bwMode="auto">
          <a:xfrm>
            <a:off x="0" y="-9832"/>
            <a:ext cx="3696929" cy="686783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4F850149-6DF6-5FCB-5D81-4D31E26B4496}"/>
              </a:ext>
            </a:extLst>
          </p:cNvPr>
          <p:cNvGrpSpPr/>
          <p:nvPr/>
        </p:nvGrpSpPr>
        <p:grpSpPr>
          <a:xfrm>
            <a:off x="4305432" y="3178383"/>
            <a:ext cx="2993300" cy="3676998"/>
            <a:chOff x="4919874" y="1985962"/>
            <a:chExt cx="2346339" cy="2882265"/>
          </a:xfrm>
        </p:grpSpPr>
        <p:grpSp>
          <p:nvGrpSpPr>
            <p:cNvPr id="8" name="Graphic 1">
              <a:extLst>
                <a:ext uri="{FF2B5EF4-FFF2-40B4-BE49-F238E27FC236}">
                  <a16:creationId xmlns:a16="http://schemas.microsoft.com/office/drawing/2014/main" id="{C70E8639-F4FB-3A17-642F-FC052452A2FD}"/>
                </a:ext>
              </a:extLst>
            </p:cNvPr>
            <p:cNvGrpSpPr/>
            <p:nvPr/>
          </p:nvGrpSpPr>
          <p:grpSpPr>
            <a:xfrm>
              <a:off x="4919874" y="1985962"/>
              <a:ext cx="657225" cy="1466850"/>
              <a:chOff x="4919874" y="1985962"/>
              <a:chExt cx="657225" cy="1466850"/>
            </a:xfrm>
            <a:solidFill>
              <a:schemeClr val="accent1"/>
            </a:solidFill>
          </p:grpSpPr>
          <p:sp>
            <p:nvSpPr>
              <p:cNvPr id="60" name="Freeform: Shape 59">
                <a:extLst>
                  <a:ext uri="{FF2B5EF4-FFF2-40B4-BE49-F238E27FC236}">
                    <a16:creationId xmlns:a16="http://schemas.microsoft.com/office/drawing/2014/main" id="{7029AAB1-9B54-0BBD-FA28-6367032EDEF6}"/>
                  </a:ext>
                </a:extLst>
              </p:cNvPr>
              <p:cNvSpPr/>
              <p:nvPr/>
            </p:nvSpPr>
            <p:spPr>
              <a:xfrm>
                <a:off x="4919874" y="2013465"/>
                <a:ext cx="657225" cy="1438275"/>
              </a:xfrm>
              <a:custGeom>
                <a:avLst/>
                <a:gdLst>
                  <a:gd name="connsiteX0" fmla="*/ 309351 w 657225"/>
                  <a:gd name="connsiteY0" fmla="*/ 2025 h 1438275"/>
                  <a:gd name="connsiteX1" fmla="*/ 27411 w 657225"/>
                  <a:gd name="connsiteY1" fmla="*/ 223957 h 1438275"/>
                  <a:gd name="connsiteX2" fmla="*/ 228388 w 657225"/>
                  <a:gd name="connsiteY2" fmla="*/ 855465 h 1438275"/>
                  <a:gd name="connsiteX3" fmla="*/ 575098 w 657225"/>
                  <a:gd name="connsiteY3" fmla="*/ 1215510 h 1438275"/>
                  <a:gd name="connsiteX4" fmla="*/ 424603 w 657225"/>
                  <a:gd name="connsiteY4" fmla="*/ 1334572 h 1438275"/>
                  <a:gd name="connsiteX5" fmla="*/ 443653 w 657225"/>
                  <a:gd name="connsiteY5" fmla="*/ 1238370 h 1438275"/>
                  <a:gd name="connsiteX6" fmla="*/ 317923 w 657225"/>
                  <a:gd name="connsiteY6" fmla="*/ 1282185 h 1438275"/>
                  <a:gd name="connsiteX7" fmla="*/ 386503 w 657225"/>
                  <a:gd name="connsiteY7" fmla="*/ 1434585 h 1438275"/>
                  <a:gd name="connsiteX8" fmla="*/ 635106 w 657225"/>
                  <a:gd name="connsiteY8" fmla="*/ 1355527 h 1438275"/>
                  <a:gd name="connsiteX9" fmla="*/ 607483 w 657225"/>
                  <a:gd name="connsiteY9" fmla="*/ 1025010 h 1438275"/>
                  <a:gd name="connsiteX10" fmla="*/ 208386 w 657225"/>
                  <a:gd name="connsiteY10" fmla="*/ 596385 h 1438275"/>
                  <a:gd name="connsiteX11" fmla="*/ 296016 w 657225"/>
                  <a:gd name="connsiteY11" fmla="*/ 138232 h 1438275"/>
                  <a:gd name="connsiteX12" fmla="*/ 309351 w 657225"/>
                  <a:gd name="connsiteY12" fmla="*/ 2025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7225" h="1438275">
                    <a:moveTo>
                      <a:pt x="309351" y="2025"/>
                    </a:moveTo>
                    <a:cubicBezTo>
                      <a:pt x="253153" y="-12263"/>
                      <a:pt x="87418" y="47745"/>
                      <a:pt x="27411" y="223957"/>
                    </a:cubicBezTo>
                    <a:cubicBezTo>
                      <a:pt x="-30692" y="392550"/>
                      <a:pt x="-10689" y="645915"/>
                      <a:pt x="228388" y="855465"/>
                    </a:cubicBezTo>
                    <a:cubicBezTo>
                      <a:pt x="466513" y="1065015"/>
                      <a:pt x="575098" y="1035487"/>
                      <a:pt x="575098" y="1215510"/>
                    </a:cubicBezTo>
                    <a:cubicBezTo>
                      <a:pt x="575098" y="1395532"/>
                      <a:pt x="436986" y="1372672"/>
                      <a:pt x="424603" y="1334572"/>
                    </a:cubicBezTo>
                    <a:cubicBezTo>
                      <a:pt x="468418" y="1327905"/>
                      <a:pt x="478896" y="1259325"/>
                      <a:pt x="443653" y="1238370"/>
                    </a:cubicBezTo>
                    <a:cubicBezTo>
                      <a:pt x="408411" y="1217415"/>
                      <a:pt x="335068" y="1221225"/>
                      <a:pt x="317923" y="1282185"/>
                    </a:cubicBezTo>
                    <a:cubicBezTo>
                      <a:pt x="300778" y="1343145"/>
                      <a:pt x="324591" y="1409820"/>
                      <a:pt x="386503" y="1434585"/>
                    </a:cubicBezTo>
                    <a:cubicBezTo>
                      <a:pt x="449368" y="1459350"/>
                      <a:pt x="585576" y="1457445"/>
                      <a:pt x="635106" y="1355527"/>
                    </a:cubicBezTo>
                    <a:cubicBezTo>
                      <a:pt x="685588" y="1252657"/>
                      <a:pt x="662728" y="1098352"/>
                      <a:pt x="607483" y="1025010"/>
                    </a:cubicBezTo>
                    <a:cubicBezTo>
                      <a:pt x="553191" y="951667"/>
                      <a:pt x="257916" y="711637"/>
                      <a:pt x="208386" y="596385"/>
                    </a:cubicBezTo>
                    <a:cubicBezTo>
                      <a:pt x="139806" y="435412"/>
                      <a:pt x="124566" y="178237"/>
                      <a:pt x="296016" y="138232"/>
                    </a:cubicBezTo>
                    <a:cubicBezTo>
                      <a:pt x="345546" y="17265"/>
                      <a:pt x="309351" y="2025"/>
                      <a:pt x="309351" y="2025"/>
                    </a:cubicBezTo>
                    <a:close/>
                  </a:path>
                </a:pathLst>
              </a:custGeom>
              <a:solidFill>
                <a:srgbClr val="EA8000"/>
              </a:solid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705523EF-D9E1-1672-0BF3-A4B1782AF229}"/>
                  </a:ext>
                </a:extLst>
              </p:cNvPr>
              <p:cNvSpPr/>
              <p:nvPr/>
            </p:nvSpPr>
            <p:spPr>
              <a:xfrm>
                <a:off x="5178742" y="2116454"/>
                <a:ext cx="333375" cy="266700"/>
              </a:xfrm>
              <a:custGeom>
                <a:avLst/>
                <a:gdLst>
                  <a:gd name="connsiteX0" fmla="*/ 336233 w 333375"/>
                  <a:gd name="connsiteY0" fmla="*/ 267653 h 266700"/>
                  <a:gd name="connsiteX1" fmla="*/ 0 w 333375"/>
                  <a:gd name="connsiteY1" fmla="*/ 0 h 266700"/>
                  <a:gd name="connsiteX2" fmla="*/ 123825 w 333375"/>
                  <a:gd name="connsiteY2" fmla="*/ 0 h 266700"/>
                  <a:gd name="connsiteX3" fmla="*/ 337185 w 333375"/>
                  <a:gd name="connsiteY3" fmla="*/ 150495 h 266700"/>
                  <a:gd name="connsiteX4" fmla="*/ 336233 w 333375"/>
                  <a:gd name="connsiteY4" fmla="*/ 267653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266700">
                    <a:moveTo>
                      <a:pt x="336233" y="267653"/>
                    </a:moveTo>
                    <a:cubicBezTo>
                      <a:pt x="71438" y="264795"/>
                      <a:pt x="0" y="98108"/>
                      <a:pt x="0" y="0"/>
                    </a:cubicBezTo>
                    <a:lnTo>
                      <a:pt x="123825" y="0"/>
                    </a:lnTo>
                    <a:cubicBezTo>
                      <a:pt x="123825" y="24765"/>
                      <a:pt x="134302" y="148590"/>
                      <a:pt x="337185" y="150495"/>
                    </a:cubicBezTo>
                    <a:lnTo>
                      <a:pt x="336233" y="267653"/>
                    </a:lnTo>
                    <a:close/>
                  </a:path>
                </a:pathLst>
              </a:custGeom>
              <a:solidFill>
                <a:srgbClr val="EA8000"/>
              </a:solid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CCA4712D-C408-A9D6-CE30-A5EEA27791A4}"/>
                  </a:ext>
                </a:extLst>
              </p:cNvPr>
              <p:cNvSpPr/>
              <p:nvPr/>
            </p:nvSpPr>
            <p:spPr>
              <a:xfrm>
                <a:off x="5018569" y="2081212"/>
                <a:ext cx="561975" cy="1371600"/>
              </a:xfrm>
              <a:custGeom>
                <a:avLst/>
                <a:gdLst>
                  <a:gd name="connsiteX0" fmla="*/ 537363 w 561975"/>
                  <a:gd name="connsiteY0" fmla="*/ 1287780 h 1371600"/>
                  <a:gd name="connsiteX1" fmla="*/ 509740 w 561975"/>
                  <a:gd name="connsiteY1" fmla="*/ 957263 h 1371600"/>
                  <a:gd name="connsiteX2" fmla="*/ 110643 w 561975"/>
                  <a:gd name="connsiteY2" fmla="*/ 528638 h 1371600"/>
                  <a:gd name="connsiteX3" fmla="*/ 198273 w 561975"/>
                  <a:gd name="connsiteY3" fmla="*/ 70485 h 1371600"/>
                  <a:gd name="connsiteX4" fmla="*/ 220180 w 561975"/>
                  <a:gd name="connsiteY4" fmla="*/ 0 h 1371600"/>
                  <a:gd name="connsiteX5" fmla="*/ 5868 w 561975"/>
                  <a:gd name="connsiteY5" fmla="*/ 238125 h 1371600"/>
                  <a:gd name="connsiteX6" fmla="*/ 170650 w 561975"/>
                  <a:gd name="connsiteY6" fmla="*/ 703898 h 1371600"/>
                  <a:gd name="connsiteX7" fmla="*/ 455448 w 561975"/>
                  <a:gd name="connsiteY7" fmla="*/ 960120 h 1371600"/>
                  <a:gd name="connsiteX8" fmla="*/ 494500 w 561975"/>
                  <a:gd name="connsiteY8" fmla="*/ 1258253 h 1371600"/>
                  <a:gd name="connsiteX9" fmla="*/ 332575 w 561975"/>
                  <a:gd name="connsiteY9" fmla="*/ 1333500 h 1371600"/>
                  <a:gd name="connsiteX10" fmla="*/ 248755 w 561975"/>
                  <a:gd name="connsiteY10" fmla="*/ 1210628 h 1371600"/>
                  <a:gd name="connsiteX11" fmla="*/ 267805 w 561975"/>
                  <a:gd name="connsiteY11" fmla="*/ 1163003 h 1371600"/>
                  <a:gd name="connsiteX12" fmla="*/ 219228 w 561975"/>
                  <a:gd name="connsiteY12" fmla="*/ 1213485 h 1371600"/>
                  <a:gd name="connsiteX13" fmla="*/ 287808 w 561975"/>
                  <a:gd name="connsiteY13" fmla="*/ 1365885 h 1371600"/>
                  <a:gd name="connsiteX14" fmla="*/ 537363 w 561975"/>
                  <a:gd name="connsiteY14" fmla="*/ 128778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61975" h="1371600">
                    <a:moveTo>
                      <a:pt x="537363" y="1287780"/>
                    </a:moveTo>
                    <a:cubicBezTo>
                      <a:pt x="587845" y="1184910"/>
                      <a:pt x="564985" y="1030605"/>
                      <a:pt x="509740" y="957263"/>
                    </a:cubicBezTo>
                    <a:cubicBezTo>
                      <a:pt x="455448" y="883920"/>
                      <a:pt x="160173" y="643890"/>
                      <a:pt x="110643" y="528638"/>
                    </a:cubicBezTo>
                    <a:cubicBezTo>
                      <a:pt x="42063" y="367665"/>
                      <a:pt x="26823" y="110490"/>
                      <a:pt x="198273" y="70485"/>
                    </a:cubicBezTo>
                    <a:cubicBezTo>
                      <a:pt x="209703" y="40958"/>
                      <a:pt x="216370" y="18097"/>
                      <a:pt x="220180" y="0"/>
                    </a:cubicBezTo>
                    <a:cubicBezTo>
                      <a:pt x="91593" y="34290"/>
                      <a:pt x="20155" y="116205"/>
                      <a:pt x="5868" y="238125"/>
                    </a:cubicBezTo>
                    <a:cubicBezTo>
                      <a:pt x="-21755" y="475298"/>
                      <a:pt x="50635" y="601028"/>
                      <a:pt x="170650" y="703898"/>
                    </a:cubicBezTo>
                    <a:cubicBezTo>
                      <a:pt x="334480" y="844868"/>
                      <a:pt x="354483" y="860108"/>
                      <a:pt x="455448" y="960120"/>
                    </a:cubicBezTo>
                    <a:cubicBezTo>
                      <a:pt x="555460" y="1060133"/>
                      <a:pt x="536410" y="1188720"/>
                      <a:pt x="494500" y="1258253"/>
                    </a:cubicBezTo>
                    <a:cubicBezTo>
                      <a:pt x="452590" y="1327785"/>
                      <a:pt x="371628" y="1344930"/>
                      <a:pt x="332575" y="1333500"/>
                    </a:cubicBezTo>
                    <a:cubicBezTo>
                      <a:pt x="267805" y="1315403"/>
                      <a:pt x="240183" y="1269683"/>
                      <a:pt x="248755" y="1210628"/>
                    </a:cubicBezTo>
                    <a:cubicBezTo>
                      <a:pt x="251613" y="1192530"/>
                      <a:pt x="258280" y="1176338"/>
                      <a:pt x="267805" y="1163003"/>
                    </a:cubicBezTo>
                    <a:cubicBezTo>
                      <a:pt x="245898" y="1170623"/>
                      <a:pt x="226848" y="1185863"/>
                      <a:pt x="219228" y="1213485"/>
                    </a:cubicBezTo>
                    <a:cubicBezTo>
                      <a:pt x="202083" y="1274445"/>
                      <a:pt x="225895" y="1341120"/>
                      <a:pt x="287808" y="1365885"/>
                    </a:cubicBezTo>
                    <a:cubicBezTo>
                      <a:pt x="350673" y="1391603"/>
                      <a:pt x="486880" y="1389698"/>
                      <a:pt x="537363" y="1287780"/>
                    </a:cubicBezTo>
                    <a:close/>
                  </a:path>
                </a:pathLst>
              </a:custGeom>
              <a:solidFill>
                <a:srgbClr val="C46600"/>
              </a:solid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E17E11E8-BE66-8BC1-BEA7-517E6A025E55}"/>
                  </a:ext>
                </a:extLst>
              </p:cNvPr>
              <p:cNvSpPr/>
              <p:nvPr/>
            </p:nvSpPr>
            <p:spPr>
              <a:xfrm>
                <a:off x="5179694" y="2116454"/>
                <a:ext cx="333375" cy="266700"/>
              </a:xfrm>
              <a:custGeom>
                <a:avLst/>
                <a:gdLst>
                  <a:gd name="connsiteX0" fmla="*/ 336233 w 333375"/>
                  <a:gd name="connsiteY0" fmla="*/ 228600 h 266700"/>
                  <a:gd name="connsiteX1" fmla="*/ 56198 w 333375"/>
                  <a:gd name="connsiteY1" fmla="*/ 0 h 266700"/>
                  <a:gd name="connsiteX2" fmla="*/ 0 w 333375"/>
                  <a:gd name="connsiteY2" fmla="*/ 0 h 266700"/>
                  <a:gd name="connsiteX3" fmla="*/ 336233 w 333375"/>
                  <a:gd name="connsiteY3" fmla="*/ 267653 h 266700"/>
                  <a:gd name="connsiteX4" fmla="*/ 336233 w 333375"/>
                  <a:gd name="connsiteY4" fmla="*/ 22860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266700">
                    <a:moveTo>
                      <a:pt x="336233" y="228600"/>
                    </a:moveTo>
                    <a:cubicBezTo>
                      <a:pt x="92393" y="205740"/>
                      <a:pt x="63818" y="75248"/>
                      <a:pt x="56198" y="0"/>
                    </a:cubicBezTo>
                    <a:lnTo>
                      <a:pt x="0" y="0"/>
                    </a:lnTo>
                    <a:cubicBezTo>
                      <a:pt x="0" y="98108"/>
                      <a:pt x="70485" y="265748"/>
                      <a:pt x="336233" y="267653"/>
                    </a:cubicBezTo>
                    <a:lnTo>
                      <a:pt x="336233" y="228600"/>
                    </a:lnTo>
                    <a:close/>
                  </a:path>
                </a:pathLst>
              </a:custGeom>
              <a:solidFill>
                <a:srgbClr val="C46600"/>
              </a:solidFill>
              <a:ln w="9525" cap="flat">
                <a:noFill/>
                <a:prstDash val="solid"/>
                <a:miter/>
              </a:ln>
            </p:spPr>
            <p:txBody>
              <a:bodyPr rtlCol="0" anchor="ctr"/>
              <a:lstStyle/>
              <a:p>
                <a:endParaRPr lang="en-US"/>
              </a:p>
            </p:txBody>
          </p:sp>
          <p:sp>
            <p:nvSpPr>
              <p:cNvPr id="19456" name="Freeform: Shape 19455">
                <a:extLst>
                  <a:ext uri="{FF2B5EF4-FFF2-40B4-BE49-F238E27FC236}">
                    <a16:creationId xmlns:a16="http://schemas.microsoft.com/office/drawing/2014/main" id="{8F53CC8E-EC24-C995-FEAB-2F654B936B97}"/>
                  </a:ext>
                </a:extLst>
              </p:cNvPr>
              <p:cNvSpPr/>
              <p:nvPr/>
            </p:nvSpPr>
            <p:spPr>
              <a:xfrm>
                <a:off x="5117782" y="1985962"/>
                <a:ext cx="190500" cy="190500"/>
              </a:xfrm>
              <a:custGeom>
                <a:avLst/>
                <a:gdLst>
                  <a:gd name="connsiteX0" fmla="*/ 195263 w 190500"/>
                  <a:gd name="connsiteY0" fmla="*/ 98108 h 190500"/>
                  <a:gd name="connsiteX1" fmla="*/ 97155 w 190500"/>
                  <a:gd name="connsiteY1" fmla="*/ 196215 h 190500"/>
                  <a:gd name="connsiteX2" fmla="*/ 0 w 190500"/>
                  <a:gd name="connsiteY2" fmla="*/ 98108 h 190500"/>
                  <a:gd name="connsiteX3" fmla="*/ 98108 w 190500"/>
                  <a:gd name="connsiteY3" fmla="*/ 0 h 190500"/>
                  <a:gd name="connsiteX4" fmla="*/ 195263 w 190500"/>
                  <a:gd name="connsiteY4" fmla="*/ 98108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190500">
                    <a:moveTo>
                      <a:pt x="195263" y="98108"/>
                    </a:moveTo>
                    <a:cubicBezTo>
                      <a:pt x="195263" y="152400"/>
                      <a:pt x="151448" y="196215"/>
                      <a:pt x="97155" y="196215"/>
                    </a:cubicBezTo>
                    <a:cubicBezTo>
                      <a:pt x="42863" y="196215"/>
                      <a:pt x="0" y="152400"/>
                      <a:pt x="0" y="98108"/>
                    </a:cubicBezTo>
                    <a:cubicBezTo>
                      <a:pt x="0" y="43815"/>
                      <a:pt x="43815" y="0"/>
                      <a:pt x="98108" y="0"/>
                    </a:cubicBezTo>
                    <a:cubicBezTo>
                      <a:pt x="152400" y="0"/>
                      <a:pt x="195263" y="43815"/>
                      <a:pt x="195263" y="98108"/>
                    </a:cubicBezTo>
                    <a:close/>
                  </a:path>
                </a:pathLst>
              </a:custGeom>
              <a:solidFill>
                <a:srgbClr val="EA8000"/>
              </a:solidFill>
              <a:ln w="9525" cap="flat">
                <a:noFill/>
                <a:prstDash val="solid"/>
                <a:miter/>
              </a:ln>
            </p:spPr>
            <p:txBody>
              <a:bodyPr rtlCol="0" anchor="ctr"/>
              <a:lstStyle/>
              <a:p>
                <a:endParaRPr lang="en-US"/>
              </a:p>
            </p:txBody>
          </p:sp>
          <p:sp>
            <p:nvSpPr>
              <p:cNvPr id="19457" name="Freeform: Shape 19456">
                <a:extLst>
                  <a:ext uri="{FF2B5EF4-FFF2-40B4-BE49-F238E27FC236}">
                    <a16:creationId xmlns:a16="http://schemas.microsoft.com/office/drawing/2014/main" id="{38C07E55-B8DA-188B-ED82-FEAA40F51D00}"/>
                  </a:ext>
                </a:extLst>
              </p:cNvPr>
              <p:cNvSpPr/>
              <p:nvPr/>
            </p:nvSpPr>
            <p:spPr>
              <a:xfrm>
                <a:off x="5152072" y="2020229"/>
                <a:ext cx="123825" cy="123825"/>
              </a:xfrm>
              <a:custGeom>
                <a:avLst/>
                <a:gdLst>
                  <a:gd name="connsiteX0" fmla="*/ 127635 w 123825"/>
                  <a:gd name="connsiteY0" fmla="*/ 63841 h 123825"/>
                  <a:gd name="connsiteX1" fmla="*/ 63818 w 123825"/>
                  <a:gd name="connsiteY1" fmla="*/ 127658 h 123825"/>
                  <a:gd name="connsiteX2" fmla="*/ 0 w 123825"/>
                  <a:gd name="connsiteY2" fmla="*/ 63841 h 123825"/>
                  <a:gd name="connsiteX3" fmla="*/ 63818 w 123825"/>
                  <a:gd name="connsiteY3" fmla="*/ 23 h 123825"/>
                  <a:gd name="connsiteX4" fmla="*/ 127635 w 123825"/>
                  <a:gd name="connsiteY4" fmla="*/ 63841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23825">
                    <a:moveTo>
                      <a:pt x="127635" y="63841"/>
                    </a:moveTo>
                    <a:cubicBezTo>
                      <a:pt x="127635" y="99083"/>
                      <a:pt x="99060" y="127658"/>
                      <a:pt x="63818" y="127658"/>
                    </a:cubicBezTo>
                    <a:cubicBezTo>
                      <a:pt x="28575" y="127658"/>
                      <a:pt x="0" y="99083"/>
                      <a:pt x="0" y="63841"/>
                    </a:cubicBezTo>
                    <a:cubicBezTo>
                      <a:pt x="0" y="28598"/>
                      <a:pt x="28575" y="23"/>
                      <a:pt x="63818" y="23"/>
                    </a:cubicBezTo>
                    <a:cubicBezTo>
                      <a:pt x="99060" y="-929"/>
                      <a:pt x="127635" y="27646"/>
                      <a:pt x="127635" y="63841"/>
                    </a:cubicBezTo>
                    <a:close/>
                  </a:path>
                </a:pathLst>
              </a:custGeom>
              <a:solidFill>
                <a:srgbClr val="FFB948"/>
              </a:solidFill>
              <a:ln w="9525" cap="flat">
                <a:noFill/>
                <a:prstDash val="solid"/>
                <a:miter/>
              </a:ln>
            </p:spPr>
            <p:txBody>
              <a:bodyPr rtlCol="0" anchor="ctr"/>
              <a:lstStyle/>
              <a:p>
                <a:endParaRPr lang="en-US"/>
              </a:p>
            </p:txBody>
          </p:sp>
        </p:grpSp>
        <p:grpSp>
          <p:nvGrpSpPr>
            <p:cNvPr id="9" name="Graphic 1">
              <a:extLst>
                <a:ext uri="{FF2B5EF4-FFF2-40B4-BE49-F238E27FC236}">
                  <a16:creationId xmlns:a16="http://schemas.microsoft.com/office/drawing/2014/main" id="{70646E1A-37E5-43C1-C6C1-836E6DC924D5}"/>
                </a:ext>
              </a:extLst>
            </p:cNvPr>
            <p:cNvGrpSpPr/>
            <p:nvPr/>
          </p:nvGrpSpPr>
          <p:grpSpPr>
            <a:xfrm>
              <a:off x="6608988" y="1985962"/>
              <a:ext cx="657225" cy="1466850"/>
              <a:chOff x="6608988" y="1985962"/>
              <a:chExt cx="657225" cy="1466850"/>
            </a:xfrm>
            <a:solidFill>
              <a:schemeClr val="accent1"/>
            </a:solidFill>
          </p:grpSpPr>
          <p:sp>
            <p:nvSpPr>
              <p:cNvPr id="54" name="Freeform: Shape 53">
                <a:extLst>
                  <a:ext uri="{FF2B5EF4-FFF2-40B4-BE49-F238E27FC236}">
                    <a16:creationId xmlns:a16="http://schemas.microsoft.com/office/drawing/2014/main" id="{A708DC6F-6DBF-B9B0-C48D-82EF5C7EBA44}"/>
                  </a:ext>
                </a:extLst>
              </p:cNvPr>
              <p:cNvSpPr/>
              <p:nvPr/>
            </p:nvSpPr>
            <p:spPr>
              <a:xfrm>
                <a:off x="6609941" y="2013465"/>
                <a:ext cx="657225" cy="1438275"/>
              </a:xfrm>
              <a:custGeom>
                <a:avLst/>
                <a:gdLst>
                  <a:gd name="connsiteX0" fmla="*/ 353786 w 657225"/>
                  <a:gd name="connsiteY0" fmla="*/ 2025 h 1438275"/>
                  <a:gd name="connsiteX1" fmla="*/ 635726 w 657225"/>
                  <a:gd name="connsiteY1" fmla="*/ 223957 h 1438275"/>
                  <a:gd name="connsiteX2" fmla="*/ 434749 w 657225"/>
                  <a:gd name="connsiteY2" fmla="*/ 855465 h 1438275"/>
                  <a:gd name="connsiteX3" fmla="*/ 88039 w 657225"/>
                  <a:gd name="connsiteY3" fmla="*/ 1215510 h 1438275"/>
                  <a:gd name="connsiteX4" fmla="*/ 238534 w 657225"/>
                  <a:gd name="connsiteY4" fmla="*/ 1334572 h 1438275"/>
                  <a:gd name="connsiteX5" fmla="*/ 219484 w 657225"/>
                  <a:gd name="connsiteY5" fmla="*/ 1238370 h 1438275"/>
                  <a:gd name="connsiteX6" fmla="*/ 345214 w 657225"/>
                  <a:gd name="connsiteY6" fmla="*/ 1282185 h 1438275"/>
                  <a:gd name="connsiteX7" fmla="*/ 276634 w 657225"/>
                  <a:gd name="connsiteY7" fmla="*/ 1434585 h 1438275"/>
                  <a:gd name="connsiteX8" fmla="*/ 28031 w 657225"/>
                  <a:gd name="connsiteY8" fmla="*/ 1355527 h 1438275"/>
                  <a:gd name="connsiteX9" fmla="*/ 55654 w 657225"/>
                  <a:gd name="connsiteY9" fmla="*/ 1025010 h 1438275"/>
                  <a:gd name="connsiteX10" fmla="*/ 454751 w 657225"/>
                  <a:gd name="connsiteY10" fmla="*/ 596385 h 1438275"/>
                  <a:gd name="connsiteX11" fmla="*/ 367121 w 657225"/>
                  <a:gd name="connsiteY11" fmla="*/ 138232 h 1438275"/>
                  <a:gd name="connsiteX12" fmla="*/ 353786 w 657225"/>
                  <a:gd name="connsiteY12" fmla="*/ 2025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7225" h="1438275">
                    <a:moveTo>
                      <a:pt x="353786" y="2025"/>
                    </a:moveTo>
                    <a:cubicBezTo>
                      <a:pt x="409984" y="-12263"/>
                      <a:pt x="575719" y="47745"/>
                      <a:pt x="635726" y="223957"/>
                    </a:cubicBezTo>
                    <a:cubicBezTo>
                      <a:pt x="693829" y="392550"/>
                      <a:pt x="673826" y="645915"/>
                      <a:pt x="434749" y="855465"/>
                    </a:cubicBezTo>
                    <a:cubicBezTo>
                      <a:pt x="196624" y="1065015"/>
                      <a:pt x="88039" y="1035487"/>
                      <a:pt x="88039" y="1215510"/>
                    </a:cubicBezTo>
                    <a:cubicBezTo>
                      <a:pt x="88039" y="1395532"/>
                      <a:pt x="226151" y="1372672"/>
                      <a:pt x="238534" y="1334572"/>
                    </a:cubicBezTo>
                    <a:cubicBezTo>
                      <a:pt x="194719" y="1327905"/>
                      <a:pt x="184241" y="1259325"/>
                      <a:pt x="219484" y="1238370"/>
                    </a:cubicBezTo>
                    <a:cubicBezTo>
                      <a:pt x="254726" y="1217415"/>
                      <a:pt x="328069" y="1221225"/>
                      <a:pt x="345214" y="1282185"/>
                    </a:cubicBezTo>
                    <a:cubicBezTo>
                      <a:pt x="362359" y="1343145"/>
                      <a:pt x="338546" y="1409820"/>
                      <a:pt x="276634" y="1434585"/>
                    </a:cubicBezTo>
                    <a:cubicBezTo>
                      <a:pt x="213769" y="1459350"/>
                      <a:pt x="77561" y="1457445"/>
                      <a:pt x="28031" y="1355527"/>
                    </a:cubicBezTo>
                    <a:cubicBezTo>
                      <a:pt x="-22451" y="1252657"/>
                      <a:pt x="409" y="1098352"/>
                      <a:pt x="55654" y="1025010"/>
                    </a:cubicBezTo>
                    <a:cubicBezTo>
                      <a:pt x="109946" y="951667"/>
                      <a:pt x="405221" y="711637"/>
                      <a:pt x="454751" y="596385"/>
                    </a:cubicBezTo>
                    <a:cubicBezTo>
                      <a:pt x="523331" y="435412"/>
                      <a:pt x="538571" y="178237"/>
                      <a:pt x="367121" y="138232"/>
                    </a:cubicBezTo>
                    <a:cubicBezTo>
                      <a:pt x="317591" y="17265"/>
                      <a:pt x="353786" y="2025"/>
                      <a:pt x="353786" y="2025"/>
                    </a:cubicBezTo>
                    <a:close/>
                  </a:path>
                </a:pathLst>
              </a:custGeom>
              <a:solidFill>
                <a:srgbClr val="EA8000"/>
              </a:solid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36E8DD43-9FA4-C2D0-A29E-5DBA91B0F5C7}"/>
                  </a:ext>
                </a:extLst>
              </p:cNvPr>
              <p:cNvSpPr/>
              <p:nvPr/>
            </p:nvSpPr>
            <p:spPr>
              <a:xfrm>
                <a:off x="6676072" y="2116454"/>
                <a:ext cx="333375" cy="266700"/>
              </a:xfrm>
              <a:custGeom>
                <a:avLst/>
                <a:gdLst>
                  <a:gd name="connsiteX0" fmla="*/ 953 w 333375"/>
                  <a:gd name="connsiteY0" fmla="*/ 267653 h 266700"/>
                  <a:gd name="connsiteX1" fmla="*/ 337185 w 333375"/>
                  <a:gd name="connsiteY1" fmla="*/ 0 h 266700"/>
                  <a:gd name="connsiteX2" fmla="*/ 213360 w 333375"/>
                  <a:gd name="connsiteY2" fmla="*/ 0 h 266700"/>
                  <a:gd name="connsiteX3" fmla="*/ 0 w 333375"/>
                  <a:gd name="connsiteY3" fmla="*/ 150495 h 266700"/>
                  <a:gd name="connsiteX4" fmla="*/ 953 w 333375"/>
                  <a:gd name="connsiteY4" fmla="*/ 267653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266700">
                    <a:moveTo>
                      <a:pt x="953" y="267653"/>
                    </a:moveTo>
                    <a:cubicBezTo>
                      <a:pt x="266700" y="265748"/>
                      <a:pt x="337185" y="98108"/>
                      <a:pt x="337185" y="0"/>
                    </a:cubicBezTo>
                    <a:lnTo>
                      <a:pt x="213360" y="0"/>
                    </a:lnTo>
                    <a:cubicBezTo>
                      <a:pt x="213360" y="24765"/>
                      <a:pt x="202883" y="148590"/>
                      <a:pt x="0" y="150495"/>
                    </a:cubicBezTo>
                    <a:lnTo>
                      <a:pt x="953" y="267653"/>
                    </a:lnTo>
                    <a:close/>
                  </a:path>
                </a:pathLst>
              </a:custGeom>
              <a:solidFill>
                <a:srgbClr val="EA8000"/>
              </a:soli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CE8BF0B7-779C-9CD5-74F1-EB3F82698CDD}"/>
                  </a:ext>
                </a:extLst>
              </p:cNvPr>
              <p:cNvSpPr/>
              <p:nvPr/>
            </p:nvSpPr>
            <p:spPr>
              <a:xfrm>
                <a:off x="6608988" y="2081212"/>
                <a:ext cx="561975" cy="1371600"/>
              </a:xfrm>
              <a:custGeom>
                <a:avLst/>
                <a:gdLst>
                  <a:gd name="connsiteX0" fmla="*/ 28031 w 561975"/>
                  <a:gd name="connsiteY0" fmla="*/ 1287780 h 1371600"/>
                  <a:gd name="connsiteX1" fmla="*/ 55654 w 561975"/>
                  <a:gd name="connsiteY1" fmla="*/ 957263 h 1371600"/>
                  <a:gd name="connsiteX2" fmla="*/ 454751 w 561975"/>
                  <a:gd name="connsiteY2" fmla="*/ 528638 h 1371600"/>
                  <a:gd name="connsiteX3" fmla="*/ 367121 w 561975"/>
                  <a:gd name="connsiteY3" fmla="*/ 70485 h 1371600"/>
                  <a:gd name="connsiteX4" fmla="*/ 345214 w 561975"/>
                  <a:gd name="connsiteY4" fmla="*/ 0 h 1371600"/>
                  <a:gd name="connsiteX5" fmla="*/ 559526 w 561975"/>
                  <a:gd name="connsiteY5" fmla="*/ 238125 h 1371600"/>
                  <a:gd name="connsiteX6" fmla="*/ 394744 w 561975"/>
                  <a:gd name="connsiteY6" fmla="*/ 703898 h 1371600"/>
                  <a:gd name="connsiteX7" fmla="*/ 109946 w 561975"/>
                  <a:gd name="connsiteY7" fmla="*/ 960120 h 1371600"/>
                  <a:gd name="connsiteX8" fmla="*/ 70894 w 561975"/>
                  <a:gd name="connsiteY8" fmla="*/ 1258253 h 1371600"/>
                  <a:gd name="connsiteX9" fmla="*/ 232819 w 561975"/>
                  <a:gd name="connsiteY9" fmla="*/ 1333500 h 1371600"/>
                  <a:gd name="connsiteX10" fmla="*/ 316639 w 561975"/>
                  <a:gd name="connsiteY10" fmla="*/ 1210628 h 1371600"/>
                  <a:gd name="connsiteX11" fmla="*/ 297589 w 561975"/>
                  <a:gd name="connsiteY11" fmla="*/ 1163003 h 1371600"/>
                  <a:gd name="connsiteX12" fmla="*/ 346166 w 561975"/>
                  <a:gd name="connsiteY12" fmla="*/ 1213485 h 1371600"/>
                  <a:gd name="connsiteX13" fmla="*/ 277586 w 561975"/>
                  <a:gd name="connsiteY13" fmla="*/ 1365885 h 1371600"/>
                  <a:gd name="connsiteX14" fmla="*/ 28031 w 561975"/>
                  <a:gd name="connsiteY14" fmla="*/ 128778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61975" h="1371600">
                    <a:moveTo>
                      <a:pt x="28031" y="1287780"/>
                    </a:moveTo>
                    <a:cubicBezTo>
                      <a:pt x="-22451" y="1184910"/>
                      <a:pt x="409" y="1030605"/>
                      <a:pt x="55654" y="957263"/>
                    </a:cubicBezTo>
                    <a:cubicBezTo>
                      <a:pt x="109946" y="883920"/>
                      <a:pt x="405221" y="643890"/>
                      <a:pt x="454751" y="528638"/>
                    </a:cubicBezTo>
                    <a:cubicBezTo>
                      <a:pt x="523331" y="367665"/>
                      <a:pt x="538571" y="110490"/>
                      <a:pt x="367121" y="70485"/>
                    </a:cubicBezTo>
                    <a:cubicBezTo>
                      <a:pt x="355691" y="40958"/>
                      <a:pt x="349024" y="18097"/>
                      <a:pt x="345214" y="0"/>
                    </a:cubicBezTo>
                    <a:cubicBezTo>
                      <a:pt x="473801" y="33338"/>
                      <a:pt x="545239" y="116205"/>
                      <a:pt x="559526" y="238125"/>
                    </a:cubicBezTo>
                    <a:cubicBezTo>
                      <a:pt x="587149" y="475298"/>
                      <a:pt x="514759" y="601028"/>
                      <a:pt x="394744" y="703898"/>
                    </a:cubicBezTo>
                    <a:cubicBezTo>
                      <a:pt x="230914" y="844868"/>
                      <a:pt x="210911" y="860108"/>
                      <a:pt x="109946" y="960120"/>
                    </a:cubicBezTo>
                    <a:cubicBezTo>
                      <a:pt x="9934" y="1060133"/>
                      <a:pt x="28984" y="1188720"/>
                      <a:pt x="70894" y="1258253"/>
                    </a:cubicBezTo>
                    <a:cubicBezTo>
                      <a:pt x="112804" y="1327785"/>
                      <a:pt x="193766" y="1344930"/>
                      <a:pt x="232819" y="1333500"/>
                    </a:cubicBezTo>
                    <a:cubicBezTo>
                      <a:pt x="297589" y="1315403"/>
                      <a:pt x="325211" y="1269683"/>
                      <a:pt x="316639" y="1210628"/>
                    </a:cubicBezTo>
                    <a:cubicBezTo>
                      <a:pt x="313781" y="1192530"/>
                      <a:pt x="307114" y="1176338"/>
                      <a:pt x="297589" y="1163003"/>
                    </a:cubicBezTo>
                    <a:cubicBezTo>
                      <a:pt x="319496" y="1170623"/>
                      <a:pt x="338546" y="1185863"/>
                      <a:pt x="346166" y="1213485"/>
                    </a:cubicBezTo>
                    <a:cubicBezTo>
                      <a:pt x="363311" y="1274445"/>
                      <a:pt x="339499" y="1341120"/>
                      <a:pt x="277586" y="1365885"/>
                    </a:cubicBezTo>
                    <a:cubicBezTo>
                      <a:pt x="214721" y="1391603"/>
                      <a:pt x="78514" y="1389698"/>
                      <a:pt x="28031" y="1287780"/>
                    </a:cubicBezTo>
                    <a:close/>
                  </a:path>
                </a:pathLst>
              </a:custGeom>
              <a:solidFill>
                <a:srgbClr val="C46600"/>
              </a:solid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4BA9D988-7397-04E4-5DE6-ABBC402B6C64}"/>
                  </a:ext>
                </a:extLst>
              </p:cNvPr>
              <p:cNvSpPr/>
              <p:nvPr/>
            </p:nvSpPr>
            <p:spPr>
              <a:xfrm>
                <a:off x="6677025" y="2116454"/>
                <a:ext cx="333375" cy="266700"/>
              </a:xfrm>
              <a:custGeom>
                <a:avLst/>
                <a:gdLst>
                  <a:gd name="connsiteX0" fmla="*/ 0 w 333375"/>
                  <a:gd name="connsiteY0" fmla="*/ 228600 h 266700"/>
                  <a:gd name="connsiteX1" fmla="*/ 280035 w 333375"/>
                  <a:gd name="connsiteY1" fmla="*/ 0 h 266700"/>
                  <a:gd name="connsiteX2" fmla="*/ 336233 w 333375"/>
                  <a:gd name="connsiteY2" fmla="*/ 0 h 266700"/>
                  <a:gd name="connsiteX3" fmla="*/ 0 w 333375"/>
                  <a:gd name="connsiteY3" fmla="*/ 267653 h 266700"/>
                  <a:gd name="connsiteX4" fmla="*/ 0 w 333375"/>
                  <a:gd name="connsiteY4" fmla="*/ 22860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266700">
                    <a:moveTo>
                      <a:pt x="0" y="228600"/>
                    </a:moveTo>
                    <a:cubicBezTo>
                      <a:pt x="243840" y="205740"/>
                      <a:pt x="272415" y="75248"/>
                      <a:pt x="280035" y="0"/>
                    </a:cubicBezTo>
                    <a:lnTo>
                      <a:pt x="336233" y="0"/>
                    </a:lnTo>
                    <a:cubicBezTo>
                      <a:pt x="336233" y="98108"/>
                      <a:pt x="265747" y="265748"/>
                      <a:pt x="0" y="267653"/>
                    </a:cubicBezTo>
                    <a:lnTo>
                      <a:pt x="0" y="228600"/>
                    </a:lnTo>
                    <a:close/>
                  </a:path>
                </a:pathLst>
              </a:custGeom>
              <a:solidFill>
                <a:srgbClr val="C46600"/>
              </a:solid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D169B596-D2B2-256D-8AD8-EB56DFB82B3E}"/>
                  </a:ext>
                </a:extLst>
              </p:cNvPr>
              <p:cNvSpPr/>
              <p:nvPr/>
            </p:nvSpPr>
            <p:spPr>
              <a:xfrm>
                <a:off x="6878954" y="1985962"/>
                <a:ext cx="190500" cy="190500"/>
              </a:xfrm>
              <a:custGeom>
                <a:avLst/>
                <a:gdLst>
                  <a:gd name="connsiteX0" fmla="*/ 0 w 190500"/>
                  <a:gd name="connsiteY0" fmla="*/ 98108 h 190500"/>
                  <a:gd name="connsiteX1" fmla="*/ 98108 w 190500"/>
                  <a:gd name="connsiteY1" fmla="*/ 196215 h 190500"/>
                  <a:gd name="connsiteX2" fmla="*/ 195263 w 190500"/>
                  <a:gd name="connsiteY2" fmla="*/ 98108 h 190500"/>
                  <a:gd name="connsiteX3" fmla="*/ 98108 w 190500"/>
                  <a:gd name="connsiteY3" fmla="*/ 0 h 190500"/>
                  <a:gd name="connsiteX4" fmla="*/ 0 w 190500"/>
                  <a:gd name="connsiteY4" fmla="*/ 98108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190500">
                    <a:moveTo>
                      <a:pt x="0" y="98108"/>
                    </a:moveTo>
                    <a:cubicBezTo>
                      <a:pt x="0" y="152400"/>
                      <a:pt x="43815" y="196215"/>
                      <a:pt x="98108" y="196215"/>
                    </a:cubicBezTo>
                    <a:cubicBezTo>
                      <a:pt x="152400" y="196215"/>
                      <a:pt x="195263" y="152400"/>
                      <a:pt x="195263" y="98108"/>
                    </a:cubicBezTo>
                    <a:cubicBezTo>
                      <a:pt x="195263" y="43815"/>
                      <a:pt x="152400" y="0"/>
                      <a:pt x="98108" y="0"/>
                    </a:cubicBezTo>
                    <a:cubicBezTo>
                      <a:pt x="43815" y="0"/>
                      <a:pt x="0" y="43815"/>
                      <a:pt x="0" y="98108"/>
                    </a:cubicBezTo>
                    <a:close/>
                  </a:path>
                </a:pathLst>
              </a:custGeom>
              <a:solidFill>
                <a:srgbClr val="EA8000"/>
              </a:solid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B15F1982-660B-E510-0BCA-BDBF3CD54E19}"/>
                  </a:ext>
                </a:extLst>
              </p:cNvPr>
              <p:cNvSpPr/>
              <p:nvPr/>
            </p:nvSpPr>
            <p:spPr>
              <a:xfrm>
                <a:off x="6913245" y="2020229"/>
                <a:ext cx="123825" cy="123825"/>
              </a:xfrm>
              <a:custGeom>
                <a:avLst/>
                <a:gdLst>
                  <a:gd name="connsiteX0" fmla="*/ 0 w 123825"/>
                  <a:gd name="connsiteY0" fmla="*/ 63841 h 123825"/>
                  <a:gd name="connsiteX1" fmla="*/ 63817 w 123825"/>
                  <a:gd name="connsiteY1" fmla="*/ 127658 h 123825"/>
                  <a:gd name="connsiteX2" fmla="*/ 127635 w 123825"/>
                  <a:gd name="connsiteY2" fmla="*/ 63841 h 123825"/>
                  <a:gd name="connsiteX3" fmla="*/ 63817 w 123825"/>
                  <a:gd name="connsiteY3" fmla="*/ 23 h 123825"/>
                  <a:gd name="connsiteX4" fmla="*/ 0 w 123825"/>
                  <a:gd name="connsiteY4" fmla="*/ 63841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23825">
                    <a:moveTo>
                      <a:pt x="0" y="63841"/>
                    </a:moveTo>
                    <a:cubicBezTo>
                      <a:pt x="0" y="99083"/>
                      <a:pt x="28575" y="127658"/>
                      <a:pt x="63817" y="127658"/>
                    </a:cubicBezTo>
                    <a:cubicBezTo>
                      <a:pt x="99060" y="127658"/>
                      <a:pt x="127635" y="99083"/>
                      <a:pt x="127635" y="63841"/>
                    </a:cubicBezTo>
                    <a:cubicBezTo>
                      <a:pt x="127635" y="28598"/>
                      <a:pt x="99060" y="23"/>
                      <a:pt x="63817" y="23"/>
                    </a:cubicBezTo>
                    <a:cubicBezTo>
                      <a:pt x="28575" y="-929"/>
                      <a:pt x="0" y="27646"/>
                      <a:pt x="0" y="63841"/>
                    </a:cubicBezTo>
                    <a:close/>
                  </a:path>
                </a:pathLst>
              </a:custGeom>
              <a:solidFill>
                <a:srgbClr val="FFB948"/>
              </a:solidFill>
              <a:ln w="9525" cap="flat">
                <a:noFill/>
                <a:prstDash val="solid"/>
                <a:miter/>
              </a:ln>
            </p:spPr>
            <p:txBody>
              <a:bodyPr rtlCol="0" anchor="ctr"/>
              <a:lstStyle/>
              <a:p>
                <a:endParaRPr lang="en-US"/>
              </a:p>
            </p:txBody>
          </p:sp>
        </p:grpSp>
        <p:sp>
          <p:nvSpPr>
            <p:cNvPr id="10" name="Freeform: Shape 9">
              <a:extLst>
                <a:ext uri="{FF2B5EF4-FFF2-40B4-BE49-F238E27FC236}">
                  <a16:creationId xmlns:a16="http://schemas.microsoft.com/office/drawing/2014/main" id="{CF849F3C-3FA5-5697-D68A-E5D87C573073}"/>
                </a:ext>
              </a:extLst>
            </p:cNvPr>
            <p:cNvSpPr/>
            <p:nvPr/>
          </p:nvSpPr>
          <p:spPr>
            <a:xfrm>
              <a:off x="5735954" y="3489959"/>
              <a:ext cx="723900" cy="819150"/>
            </a:xfrm>
            <a:custGeom>
              <a:avLst/>
              <a:gdLst>
                <a:gd name="connsiteX0" fmla="*/ 484823 w 723900"/>
                <a:gd name="connsiteY0" fmla="*/ 484823 h 819150"/>
                <a:gd name="connsiteX1" fmla="*/ 484823 w 723900"/>
                <a:gd name="connsiteY1" fmla="*/ 0 h 819150"/>
                <a:gd name="connsiteX2" fmla="*/ 373380 w 723900"/>
                <a:gd name="connsiteY2" fmla="*/ 0 h 819150"/>
                <a:gd name="connsiteX3" fmla="*/ 351473 w 723900"/>
                <a:gd name="connsiteY3" fmla="*/ 0 h 819150"/>
                <a:gd name="connsiteX4" fmla="*/ 240030 w 723900"/>
                <a:gd name="connsiteY4" fmla="*/ 0 h 819150"/>
                <a:gd name="connsiteX5" fmla="*/ 240030 w 723900"/>
                <a:gd name="connsiteY5" fmla="*/ 484823 h 819150"/>
                <a:gd name="connsiteX6" fmla="*/ 0 w 723900"/>
                <a:gd name="connsiteY6" fmla="*/ 805815 h 819150"/>
                <a:gd name="connsiteX7" fmla="*/ 0 w 723900"/>
                <a:gd name="connsiteY7" fmla="*/ 820103 h 819150"/>
                <a:gd name="connsiteX8" fmla="*/ 351473 w 723900"/>
                <a:gd name="connsiteY8" fmla="*/ 820103 h 819150"/>
                <a:gd name="connsiteX9" fmla="*/ 373380 w 723900"/>
                <a:gd name="connsiteY9" fmla="*/ 820103 h 819150"/>
                <a:gd name="connsiteX10" fmla="*/ 724853 w 723900"/>
                <a:gd name="connsiteY10" fmla="*/ 820103 h 819150"/>
                <a:gd name="connsiteX11" fmla="*/ 724853 w 723900"/>
                <a:gd name="connsiteY11" fmla="*/ 805815 h 819150"/>
                <a:gd name="connsiteX12" fmla="*/ 484823 w 723900"/>
                <a:gd name="connsiteY12" fmla="*/ 484823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3900" h="819150">
                  <a:moveTo>
                    <a:pt x="484823" y="484823"/>
                  </a:moveTo>
                  <a:lnTo>
                    <a:pt x="484823" y="0"/>
                  </a:lnTo>
                  <a:lnTo>
                    <a:pt x="373380" y="0"/>
                  </a:lnTo>
                  <a:lnTo>
                    <a:pt x="351473" y="0"/>
                  </a:lnTo>
                  <a:lnTo>
                    <a:pt x="240030" y="0"/>
                  </a:lnTo>
                  <a:lnTo>
                    <a:pt x="240030" y="484823"/>
                  </a:lnTo>
                  <a:cubicBezTo>
                    <a:pt x="240030" y="636270"/>
                    <a:pt x="138113" y="763905"/>
                    <a:pt x="0" y="805815"/>
                  </a:cubicBezTo>
                  <a:lnTo>
                    <a:pt x="0" y="820103"/>
                  </a:lnTo>
                  <a:lnTo>
                    <a:pt x="351473" y="820103"/>
                  </a:lnTo>
                  <a:lnTo>
                    <a:pt x="373380" y="820103"/>
                  </a:lnTo>
                  <a:lnTo>
                    <a:pt x="724853" y="820103"/>
                  </a:lnTo>
                  <a:lnTo>
                    <a:pt x="724853" y="805815"/>
                  </a:lnTo>
                  <a:cubicBezTo>
                    <a:pt x="586740" y="763905"/>
                    <a:pt x="484823" y="635318"/>
                    <a:pt x="484823" y="484823"/>
                  </a:cubicBezTo>
                  <a:close/>
                </a:path>
              </a:pathLst>
            </a:custGeom>
            <a:solidFill>
              <a:srgbClr val="EA8000"/>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290D3498-B055-6F5F-5495-C560B283EDB3}"/>
                </a:ext>
              </a:extLst>
            </p:cNvPr>
            <p:cNvSpPr/>
            <p:nvPr/>
          </p:nvSpPr>
          <p:spPr>
            <a:xfrm>
              <a:off x="5735954" y="4074795"/>
              <a:ext cx="723900" cy="228600"/>
            </a:xfrm>
            <a:custGeom>
              <a:avLst/>
              <a:gdLst>
                <a:gd name="connsiteX0" fmla="*/ 0 w 723900"/>
                <a:gd name="connsiteY0" fmla="*/ 220027 h 228600"/>
                <a:gd name="connsiteX1" fmla="*/ 0 w 723900"/>
                <a:gd name="connsiteY1" fmla="*/ 234315 h 228600"/>
                <a:gd name="connsiteX2" fmla="*/ 351473 w 723900"/>
                <a:gd name="connsiteY2" fmla="*/ 234315 h 228600"/>
                <a:gd name="connsiteX3" fmla="*/ 373380 w 723900"/>
                <a:gd name="connsiteY3" fmla="*/ 234315 h 228600"/>
                <a:gd name="connsiteX4" fmla="*/ 724853 w 723900"/>
                <a:gd name="connsiteY4" fmla="*/ 234315 h 228600"/>
                <a:gd name="connsiteX5" fmla="*/ 724853 w 723900"/>
                <a:gd name="connsiteY5" fmla="*/ 220027 h 228600"/>
                <a:gd name="connsiteX6" fmla="*/ 501015 w 723900"/>
                <a:gd name="connsiteY6" fmla="*/ 0 h 228600"/>
                <a:gd name="connsiteX7" fmla="*/ 223838 w 723900"/>
                <a:gd name="connsiteY7" fmla="*/ 0 h 228600"/>
                <a:gd name="connsiteX8" fmla="*/ 0 w 723900"/>
                <a:gd name="connsiteY8" fmla="*/ 220027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3900" h="228600">
                  <a:moveTo>
                    <a:pt x="0" y="220027"/>
                  </a:moveTo>
                  <a:lnTo>
                    <a:pt x="0" y="234315"/>
                  </a:lnTo>
                  <a:lnTo>
                    <a:pt x="351473" y="234315"/>
                  </a:lnTo>
                  <a:lnTo>
                    <a:pt x="373380" y="234315"/>
                  </a:lnTo>
                  <a:lnTo>
                    <a:pt x="724853" y="234315"/>
                  </a:lnTo>
                  <a:lnTo>
                    <a:pt x="724853" y="220027"/>
                  </a:lnTo>
                  <a:cubicBezTo>
                    <a:pt x="619125" y="188595"/>
                    <a:pt x="534353" y="104775"/>
                    <a:pt x="501015" y="0"/>
                  </a:cubicBezTo>
                  <a:lnTo>
                    <a:pt x="223838" y="0"/>
                  </a:lnTo>
                  <a:cubicBezTo>
                    <a:pt x="190500" y="105727"/>
                    <a:pt x="105728" y="188595"/>
                    <a:pt x="0" y="220027"/>
                  </a:cubicBezTo>
                  <a:close/>
                </a:path>
              </a:pathLst>
            </a:custGeom>
            <a:solidFill>
              <a:srgbClr val="ED9F2E"/>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3A533232-762C-4B24-E29F-70AA65189008}"/>
                </a:ext>
              </a:extLst>
            </p:cNvPr>
            <p:cNvSpPr/>
            <p:nvPr/>
          </p:nvSpPr>
          <p:spPr>
            <a:xfrm>
              <a:off x="5938837" y="3645217"/>
              <a:ext cx="314325" cy="371475"/>
            </a:xfrm>
            <a:custGeom>
              <a:avLst/>
              <a:gdLst>
                <a:gd name="connsiteX0" fmla="*/ 320040 w 314325"/>
                <a:gd name="connsiteY0" fmla="*/ 186690 h 371475"/>
                <a:gd name="connsiteX1" fmla="*/ 160020 w 314325"/>
                <a:gd name="connsiteY1" fmla="*/ 373380 h 371475"/>
                <a:gd name="connsiteX2" fmla="*/ 0 w 314325"/>
                <a:gd name="connsiteY2" fmla="*/ 186690 h 371475"/>
                <a:gd name="connsiteX3" fmla="*/ 160020 w 314325"/>
                <a:gd name="connsiteY3" fmla="*/ 0 h 371475"/>
                <a:gd name="connsiteX4" fmla="*/ 320040 w 314325"/>
                <a:gd name="connsiteY4" fmla="*/ 186690 h 37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71475">
                  <a:moveTo>
                    <a:pt x="320040" y="186690"/>
                  </a:moveTo>
                  <a:cubicBezTo>
                    <a:pt x="320040" y="289560"/>
                    <a:pt x="248603" y="373380"/>
                    <a:pt x="160020" y="373380"/>
                  </a:cubicBezTo>
                  <a:cubicBezTo>
                    <a:pt x="71438" y="373380"/>
                    <a:pt x="0" y="289560"/>
                    <a:pt x="0" y="186690"/>
                  </a:cubicBezTo>
                  <a:cubicBezTo>
                    <a:pt x="0" y="83820"/>
                    <a:pt x="71438" y="0"/>
                    <a:pt x="160020" y="0"/>
                  </a:cubicBezTo>
                  <a:cubicBezTo>
                    <a:pt x="247650" y="0"/>
                    <a:pt x="320040" y="83820"/>
                    <a:pt x="320040" y="186690"/>
                  </a:cubicBezTo>
                  <a:close/>
                </a:path>
              </a:pathLst>
            </a:custGeom>
            <a:solidFill>
              <a:srgbClr val="EA8000"/>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AFFCDD4A-3590-D095-7163-D75E562BF0AC}"/>
                </a:ext>
              </a:extLst>
            </p:cNvPr>
            <p:cNvSpPr/>
            <p:nvPr/>
          </p:nvSpPr>
          <p:spPr>
            <a:xfrm>
              <a:off x="5417819" y="2128837"/>
              <a:ext cx="1352550" cy="1514475"/>
            </a:xfrm>
            <a:custGeom>
              <a:avLst/>
              <a:gdLst>
                <a:gd name="connsiteX0" fmla="*/ 691515 w 1352550"/>
                <a:gd name="connsiteY0" fmla="*/ 0 h 1514475"/>
                <a:gd name="connsiteX1" fmla="*/ 669608 w 1352550"/>
                <a:gd name="connsiteY1" fmla="*/ 0 h 1514475"/>
                <a:gd name="connsiteX2" fmla="*/ 0 w 1352550"/>
                <a:gd name="connsiteY2" fmla="*/ 0 h 1514475"/>
                <a:gd name="connsiteX3" fmla="*/ 100013 w 1352550"/>
                <a:gd name="connsiteY3" fmla="*/ 357188 h 1514475"/>
                <a:gd name="connsiteX4" fmla="*/ 205740 w 1352550"/>
                <a:gd name="connsiteY4" fmla="*/ 1187768 h 1514475"/>
                <a:gd name="connsiteX5" fmla="*/ 680085 w 1352550"/>
                <a:gd name="connsiteY5" fmla="*/ 1522095 h 1514475"/>
                <a:gd name="connsiteX6" fmla="*/ 1154430 w 1352550"/>
                <a:gd name="connsiteY6" fmla="*/ 1187768 h 1514475"/>
                <a:gd name="connsiteX7" fmla="*/ 1260158 w 1352550"/>
                <a:gd name="connsiteY7" fmla="*/ 357188 h 1514475"/>
                <a:gd name="connsiteX8" fmla="*/ 1361123 w 1352550"/>
                <a:gd name="connsiteY8" fmla="*/ 0 h 1514475"/>
                <a:gd name="connsiteX9" fmla="*/ 691515 w 1352550"/>
                <a:gd name="connsiteY9" fmla="*/ 0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2550" h="1514475">
                  <a:moveTo>
                    <a:pt x="691515" y="0"/>
                  </a:moveTo>
                  <a:lnTo>
                    <a:pt x="669608" y="0"/>
                  </a:lnTo>
                  <a:lnTo>
                    <a:pt x="0" y="0"/>
                  </a:lnTo>
                  <a:cubicBezTo>
                    <a:pt x="0" y="0"/>
                    <a:pt x="83820" y="161925"/>
                    <a:pt x="100013" y="357188"/>
                  </a:cubicBezTo>
                  <a:cubicBezTo>
                    <a:pt x="117157" y="552450"/>
                    <a:pt x="100013" y="987743"/>
                    <a:pt x="205740" y="1187768"/>
                  </a:cubicBezTo>
                  <a:cubicBezTo>
                    <a:pt x="311468" y="1388745"/>
                    <a:pt x="445770" y="1522095"/>
                    <a:pt x="680085" y="1522095"/>
                  </a:cubicBezTo>
                  <a:cubicBezTo>
                    <a:pt x="918210" y="1522095"/>
                    <a:pt x="1047750" y="1387793"/>
                    <a:pt x="1154430" y="1187768"/>
                  </a:cubicBezTo>
                  <a:cubicBezTo>
                    <a:pt x="1260158" y="986790"/>
                    <a:pt x="1243965" y="552450"/>
                    <a:pt x="1260158" y="357188"/>
                  </a:cubicBezTo>
                  <a:cubicBezTo>
                    <a:pt x="1277303" y="161925"/>
                    <a:pt x="1361123" y="0"/>
                    <a:pt x="1361123" y="0"/>
                  </a:cubicBezTo>
                  <a:lnTo>
                    <a:pt x="691515" y="0"/>
                  </a:lnTo>
                  <a:close/>
                </a:path>
              </a:pathLst>
            </a:custGeom>
            <a:solidFill>
              <a:srgbClr val="EA8000"/>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BCF6FA70-55C3-F71E-99B3-E339B50709C3}"/>
                </a:ext>
              </a:extLst>
            </p:cNvPr>
            <p:cNvSpPr/>
            <p:nvPr/>
          </p:nvSpPr>
          <p:spPr>
            <a:xfrm>
              <a:off x="5547360" y="3004185"/>
              <a:ext cx="1095375" cy="638175"/>
            </a:xfrm>
            <a:custGeom>
              <a:avLst/>
              <a:gdLst>
                <a:gd name="connsiteX0" fmla="*/ 551498 w 1095375"/>
                <a:gd name="connsiteY0" fmla="*/ 450532 h 638175"/>
                <a:gd name="connsiteX1" fmla="*/ 0 w 1095375"/>
                <a:gd name="connsiteY1" fmla="*/ 0 h 638175"/>
                <a:gd name="connsiteX2" fmla="*/ 77152 w 1095375"/>
                <a:gd name="connsiteY2" fmla="*/ 312420 h 638175"/>
                <a:gd name="connsiteX3" fmla="*/ 551498 w 1095375"/>
                <a:gd name="connsiteY3" fmla="*/ 646748 h 638175"/>
                <a:gd name="connsiteX4" fmla="*/ 1025843 w 1095375"/>
                <a:gd name="connsiteY4" fmla="*/ 312420 h 638175"/>
                <a:gd name="connsiteX5" fmla="*/ 1102995 w 1095375"/>
                <a:gd name="connsiteY5" fmla="*/ 0 h 638175"/>
                <a:gd name="connsiteX6" fmla="*/ 551498 w 1095375"/>
                <a:gd name="connsiteY6" fmla="*/ 450532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5375" h="638175">
                  <a:moveTo>
                    <a:pt x="551498" y="450532"/>
                  </a:moveTo>
                  <a:cubicBezTo>
                    <a:pt x="312420" y="450532"/>
                    <a:pt x="104775" y="267653"/>
                    <a:pt x="0" y="0"/>
                  </a:cubicBezTo>
                  <a:cubicBezTo>
                    <a:pt x="13335" y="120967"/>
                    <a:pt x="36195" y="234315"/>
                    <a:pt x="77152" y="312420"/>
                  </a:cubicBezTo>
                  <a:cubicBezTo>
                    <a:pt x="182880" y="513398"/>
                    <a:pt x="317182" y="646748"/>
                    <a:pt x="551498" y="646748"/>
                  </a:cubicBezTo>
                  <a:cubicBezTo>
                    <a:pt x="789623" y="646748"/>
                    <a:pt x="919162" y="512445"/>
                    <a:pt x="1025843" y="312420"/>
                  </a:cubicBezTo>
                  <a:cubicBezTo>
                    <a:pt x="1066800" y="234315"/>
                    <a:pt x="1089660" y="120967"/>
                    <a:pt x="1102995" y="0"/>
                  </a:cubicBezTo>
                  <a:cubicBezTo>
                    <a:pt x="997268" y="267653"/>
                    <a:pt x="790575" y="450532"/>
                    <a:pt x="551498" y="450532"/>
                  </a:cubicBezTo>
                  <a:close/>
                </a:path>
              </a:pathLst>
            </a:custGeom>
            <a:solidFill>
              <a:srgbClr val="C46600"/>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A1039C6-2BEA-691F-B941-20291B4D8781}"/>
                </a:ext>
              </a:extLst>
            </p:cNvPr>
            <p:cNvSpPr/>
            <p:nvPr/>
          </p:nvSpPr>
          <p:spPr>
            <a:xfrm>
              <a:off x="5385435" y="2069782"/>
              <a:ext cx="1419225" cy="104775"/>
            </a:xfrm>
            <a:custGeom>
              <a:avLst/>
              <a:gdLst>
                <a:gd name="connsiteX0" fmla="*/ 1425893 w 1419225"/>
                <a:gd name="connsiteY0" fmla="*/ 105727 h 104775"/>
                <a:gd name="connsiteX1" fmla="*/ 1425893 w 1419225"/>
                <a:gd name="connsiteY1" fmla="*/ 83820 h 104775"/>
                <a:gd name="connsiteX2" fmla="*/ 1342073 w 1419225"/>
                <a:gd name="connsiteY2" fmla="*/ 0 h 104775"/>
                <a:gd name="connsiteX3" fmla="*/ 83820 w 1419225"/>
                <a:gd name="connsiteY3" fmla="*/ 0 h 104775"/>
                <a:gd name="connsiteX4" fmla="*/ 0 w 1419225"/>
                <a:gd name="connsiteY4" fmla="*/ 83820 h 104775"/>
                <a:gd name="connsiteX5" fmla="*/ 0 w 1419225"/>
                <a:gd name="connsiteY5" fmla="*/ 105727 h 104775"/>
                <a:gd name="connsiteX6" fmla="*/ 1425893 w 1419225"/>
                <a:gd name="connsiteY6" fmla="*/ 10572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9225" h="104775">
                  <a:moveTo>
                    <a:pt x="1425893" y="105727"/>
                  </a:moveTo>
                  <a:lnTo>
                    <a:pt x="1425893" y="83820"/>
                  </a:lnTo>
                  <a:cubicBezTo>
                    <a:pt x="1425893" y="38100"/>
                    <a:pt x="1387793" y="0"/>
                    <a:pt x="1342073" y="0"/>
                  </a:cubicBezTo>
                  <a:lnTo>
                    <a:pt x="83820" y="0"/>
                  </a:lnTo>
                  <a:cubicBezTo>
                    <a:pt x="38100" y="0"/>
                    <a:pt x="0" y="38100"/>
                    <a:pt x="0" y="83820"/>
                  </a:cubicBezTo>
                  <a:lnTo>
                    <a:pt x="0" y="105727"/>
                  </a:lnTo>
                  <a:lnTo>
                    <a:pt x="1425893" y="105727"/>
                  </a:lnTo>
                  <a:close/>
                </a:path>
              </a:pathLst>
            </a:custGeom>
            <a:solidFill>
              <a:srgbClr val="EA8000"/>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362DE334-7704-1ABB-0F63-6BE531AE51F7}"/>
                </a:ext>
              </a:extLst>
            </p:cNvPr>
            <p:cNvSpPr/>
            <p:nvPr/>
          </p:nvSpPr>
          <p:spPr>
            <a:xfrm>
              <a:off x="5385435" y="2139315"/>
              <a:ext cx="1419225" cy="28575"/>
            </a:xfrm>
            <a:custGeom>
              <a:avLst/>
              <a:gdLst>
                <a:gd name="connsiteX0" fmla="*/ 0 w 1419225"/>
                <a:gd name="connsiteY0" fmla="*/ 14288 h 28575"/>
                <a:gd name="connsiteX1" fmla="*/ 0 w 1419225"/>
                <a:gd name="connsiteY1" fmla="*/ 36195 h 28575"/>
                <a:gd name="connsiteX2" fmla="*/ 1425893 w 1419225"/>
                <a:gd name="connsiteY2" fmla="*/ 36195 h 28575"/>
                <a:gd name="connsiteX3" fmla="*/ 1425893 w 1419225"/>
                <a:gd name="connsiteY3" fmla="*/ 14288 h 28575"/>
                <a:gd name="connsiteX4" fmla="*/ 1423987 w 1419225"/>
                <a:gd name="connsiteY4" fmla="*/ 0 h 28575"/>
                <a:gd name="connsiteX5" fmla="*/ 952 w 1419225"/>
                <a:gd name="connsiteY5" fmla="*/ 0 h 28575"/>
                <a:gd name="connsiteX6" fmla="*/ 0 w 1419225"/>
                <a:gd name="connsiteY6" fmla="*/ 1428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9225" h="28575">
                  <a:moveTo>
                    <a:pt x="0" y="14288"/>
                  </a:moveTo>
                  <a:lnTo>
                    <a:pt x="0" y="36195"/>
                  </a:lnTo>
                  <a:lnTo>
                    <a:pt x="1425893" y="36195"/>
                  </a:lnTo>
                  <a:lnTo>
                    <a:pt x="1425893" y="14288"/>
                  </a:lnTo>
                  <a:cubicBezTo>
                    <a:pt x="1425893" y="9525"/>
                    <a:pt x="1424940" y="4763"/>
                    <a:pt x="1423987" y="0"/>
                  </a:cubicBezTo>
                  <a:lnTo>
                    <a:pt x="952" y="0"/>
                  </a:lnTo>
                  <a:cubicBezTo>
                    <a:pt x="952" y="4763"/>
                    <a:pt x="0" y="9525"/>
                    <a:pt x="0" y="14288"/>
                  </a:cubicBezTo>
                  <a:close/>
                </a:path>
              </a:pathLst>
            </a:custGeom>
            <a:solidFill>
              <a:srgbClr val="C46600"/>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7DC33870-D1A2-0157-232A-40E1F4215719}"/>
                </a:ext>
              </a:extLst>
            </p:cNvPr>
            <p:cNvSpPr/>
            <p:nvPr/>
          </p:nvSpPr>
          <p:spPr>
            <a:xfrm>
              <a:off x="5385435" y="2081212"/>
              <a:ext cx="1209675" cy="1285875"/>
            </a:xfrm>
            <a:custGeom>
              <a:avLst/>
              <a:gdLst>
                <a:gd name="connsiteX0" fmla="*/ 42863 w 1209675"/>
                <a:gd name="connsiteY0" fmla="*/ 0 h 1285875"/>
                <a:gd name="connsiteX1" fmla="*/ 952 w 1209675"/>
                <a:gd name="connsiteY1" fmla="*/ 59055 h 1285875"/>
                <a:gd name="connsiteX2" fmla="*/ 952 w 1209675"/>
                <a:gd name="connsiteY2" fmla="*/ 59055 h 1285875"/>
                <a:gd name="connsiteX3" fmla="*/ 0 w 1209675"/>
                <a:gd name="connsiteY3" fmla="*/ 73343 h 1285875"/>
                <a:gd name="connsiteX4" fmla="*/ 0 w 1209675"/>
                <a:gd name="connsiteY4" fmla="*/ 95250 h 1285875"/>
                <a:gd name="connsiteX5" fmla="*/ 54292 w 1209675"/>
                <a:gd name="connsiteY5" fmla="*/ 95250 h 1285875"/>
                <a:gd name="connsiteX6" fmla="*/ 103822 w 1209675"/>
                <a:gd name="connsiteY6" fmla="*/ 240030 h 1285875"/>
                <a:gd name="connsiteX7" fmla="*/ 1155383 w 1209675"/>
                <a:gd name="connsiteY7" fmla="*/ 1291590 h 1285875"/>
                <a:gd name="connsiteX8" fmla="*/ 1186815 w 1209675"/>
                <a:gd name="connsiteY8" fmla="*/ 1235393 h 1285875"/>
                <a:gd name="connsiteX9" fmla="*/ 1214437 w 1209675"/>
                <a:gd name="connsiteY9" fmla="*/ 1171575 h 1285875"/>
                <a:gd name="connsiteX10" fmla="*/ 42863 w 1209675"/>
                <a:gd name="connsiteY10" fmla="*/ 0 h 128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9675" h="1285875">
                  <a:moveTo>
                    <a:pt x="42863" y="0"/>
                  </a:moveTo>
                  <a:cubicBezTo>
                    <a:pt x="20955" y="12383"/>
                    <a:pt x="5715" y="33338"/>
                    <a:pt x="952" y="59055"/>
                  </a:cubicBezTo>
                  <a:lnTo>
                    <a:pt x="952" y="59055"/>
                  </a:lnTo>
                  <a:cubicBezTo>
                    <a:pt x="0" y="63818"/>
                    <a:pt x="0" y="68580"/>
                    <a:pt x="0" y="73343"/>
                  </a:cubicBezTo>
                  <a:lnTo>
                    <a:pt x="0" y="95250"/>
                  </a:lnTo>
                  <a:lnTo>
                    <a:pt x="54292" y="95250"/>
                  </a:lnTo>
                  <a:cubicBezTo>
                    <a:pt x="68580" y="129540"/>
                    <a:pt x="87630" y="180023"/>
                    <a:pt x="103822" y="240030"/>
                  </a:cubicBezTo>
                  <a:lnTo>
                    <a:pt x="1155383" y="1291590"/>
                  </a:lnTo>
                  <a:cubicBezTo>
                    <a:pt x="1165860" y="1273493"/>
                    <a:pt x="1176337" y="1254443"/>
                    <a:pt x="1186815" y="1235393"/>
                  </a:cubicBezTo>
                  <a:cubicBezTo>
                    <a:pt x="1197293" y="1216343"/>
                    <a:pt x="1205865" y="1194435"/>
                    <a:pt x="1214437" y="1171575"/>
                  </a:cubicBezTo>
                  <a:lnTo>
                    <a:pt x="42863" y="0"/>
                  </a:lnTo>
                  <a:close/>
                </a:path>
              </a:pathLst>
            </a:custGeom>
            <a:solidFill>
              <a:srgbClr val="FFD0CA">
                <a:alpha val="20000"/>
              </a:srgbClr>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8AFF9CC2-9F15-13AD-4B5C-CA10EFB4B22D}"/>
                </a:ext>
              </a:extLst>
            </p:cNvPr>
            <p:cNvSpPr/>
            <p:nvPr/>
          </p:nvSpPr>
          <p:spPr>
            <a:xfrm>
              <a:off x="5489257" y="2069782"/>
              <a:ext cx="1171575" cy="1123950"/>
            </a:xfrm>
            <a:custGeom>
              <a:avLst/>
              <a:gdLst>
                <a:gd name="connsiteX0" fmla="*/ 1126808 w 1171575"/>
                <a:gd name="connsiteY0" fmla="*/ 1126808 h 1123950"/>
                <a:gd name="connsiteX1" fmla="*/ 1179195 w 1171575"/>
                <a:gd name="connsiteY1" fmla="*/ 623888 h 1123950"/>
                <a:gd name="connsiteX2" fmla="*/ 555308 w 1171575"/>
                <a:gd name="connsiteY2" fmla="*/ 0 h 1123950"/>
                <a:gd name="connsiteX3" fmla="*/ 0 w 1171575"/>
                <a:gd name="connsiteY3" fmla="*/ 0 h 1123950"/>
                <a:gd name="connsiteX4" fmla="*/ 1126808 w 1171575"/>
                <a:gd name="connsiteY4" fmla="*/ 1126808 h 112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5" h="1123950">
                  <a:moveTo>
                    <a:pt x="1126808" y="1126808"/>
                  </a:moveTo>
                  <a:cubicBezTo>
                    <a:pt x="1164908" y="979170"/>
                    <a:pt x="1173480" y="784860"/>
                    <a:pt x="1179195" y="623888"/>
                  </a:cubicBezTo>
                  <a:lnTo>
                    <a:pt x="555308" y="0"/>
                  </a:lnTo>
                  <a:lnTo>
                    <a:pt x="0" y="0"/>
                  </a:lnTo>
                  <a:lnTo>
                    <a:pt x="1126808" y="1126808"/>
                  </a:lnTo>
                  <a:close/>
                </a:path>
              </a:pathLst>
            </a:custGeom>
            <a:solidFill>
              <a:srgbClr val="FFD0CA">
                <a:alpha val="20000"/>
              </a:srgbClr>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F738F383-C400-CF65-5262-617CA2F30F25}"/>
                </a:ext>
              </a:extLst>
            </p:cNvPr>
            <p:cNvSpPr/>
            <p:nvPr/>
          </p:nvSpPr>
          <p:spPr>
            <a:xfrm>
              <a:off x="5774054" y="2486025"/>
              <a:ext cx="647700" cy="647700"/>
            </a:xfrm>
            <a:custGeom>
              <a:avLst/>
              <a:gdLst>
                <a:gd name="connsiteX0" fmla="*/ 649605 w 647700"/>
                <a:gd name="connsiteY0" fmla="*/ 324803 h 647700"/>
                <a:gd name="connsiteX1" fmla="*/ 324803 w 647700"/>
                <a:gd name="connsiteY1" fmla="*/ 649605 h 647700"/>
                <a:gd name="connsiteX2" fmla="*/ 0 w 647700"/>
                <a:gd name="connsiteY2" fmla="*/ 324803 h 647700"/>
                <a:gd name="connsiteX3" fmla="*/ 324803 w 647700"/>
                <a:gd name="connsiteY3" fmla="*/ 0 h 647700"/>
                <a:gd name="connsiteX4" fmla="*/ 649605 w 647700"/>
                <a:gd name="connsiteY4" fmla="*/ 324803 h 64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647700">
                  <a:moveTo>
                    <a:pt x="649605" y="324803"/>
                  </a:moveTo>
                  <a:cubicBezTo>
                    <a:pt x="649605" y="503873"/>
                    <a:pt x="503873" y="649605"/>
                    <a:pt x="324803" y="649605"/>
                  </a:cubicBezTo>
                  <a:cubicBezTo>
                    <a:pt x="145733" y="649605"/>
                    <a:pt x="0" y="503873"/>
                    <a:pt x="0" y="324803"/>
                  </a:cubicBezTo>
                  <a:cubicBezTo>
                    <a:pt x="0" y="145733"/>
                    <a:pt x="145733" y="0"/>
                    <a:pt x="324803" y="0"/>
                  </a:cubicBezTo>
                  <a:cubicBezTo>
                    <a:pt x="503873" y="0"/>
                    <a:pt x="649605" y="145733"/>
                    <a:pt x="649605" y="324803"/>
                  </a:cubicBezTo>
                  <a:close/>
                </a:path>
              </a:pathLst>
            </a:custGeom>
            <a:solidFill>
              <a:srgbClr val="FFB948"/>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5BC2038E-6DB2-BB99-7E06-2424A6BF7F05}"/>
                </a:ext>
              </a:extLst>
            </p:cNvPr>
            <p:cNvSpPr/>
            <p:nvPr/>
          </p:nvSpPr>
          <p:spPr>
            <a:xfrm>
              <a:off x="5829300" y="2541269"/>
              <a:ext cx="533400" cy="533400"/>
            </a:xfrm>
            <a:custGeom>
              <a:avLst/>
              <a:gdLst>
                <a:gd name="connsiteX0" fmla="*/ 539115 w 533400"/>
                <a:gd name="connsiteY0" fmla="*/ 269558 h 533400"/>
                <a:gd name="connsiteX1" fmla="*/ 269558 w 533400"/>
                <a:gd name="connsiteY1" fmla="*/ 539115 h 533400"/>
                <a:gd name="connsiteX2" fmla="*/ 0 w 533400"/>
                <a:gd name="connsiteY2" fmla="*/ 269558 h 533400"/>
                <a:gd name="connsiteX3" fmla="*/ 269558 w 533400"/>
                <a:gd name="connsiteY3" fmla="*/ 0 h 533400"/>
                <a:gd name="connsiteX4" fmla="*/ 539115 w 533400"/>
                <a:gd name="connsiteY4" fmla="*/ 269558 h 53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533400">
                  <a:moveTo>
                    <a:pt x="539115" y="269558"/>
                  </a:moveTo>
                  <a:cubicBezTo>
                    <a:pt x="539115" y="419100"/>
                    <a:pt x="418147" y="539115"/>
                    <a:pt x="269558" y="539115"/>
                  </a:cubicBezTo>
                  <a:cubicBezTo>
                    <a:pt x="120015" y="539115"/>
                    <a:pt x="0" y="418147"/>
                    <a:pt x="0" y="269558"/>
                  </a:cubicBezTo>
                  <a:cubicBezTo>
                    <a:pt x="0" y="120015"/>
                    <a:pt x="120967" y="0"/>
                    <a:pt x="269558" y="0"/>
                  </a:cubicBezTo>
                  <a:cubicBezTo>
                    <a:pt x="418147" y="0"/>
                    <a:pt x="539115" y="120968"/>
                    <a:pt x="539115" y="269558"/>
                  </a:cubicBezTo>
                  <a:close/>
                </a:path>
              </a:pathLst>
            </a:custGeom>
            <a:solidFill>
              <a:srgbClr val="EA8000"/>
            </a:solidFill>
            <a:ln w="9525" cap="flat">
              <a:noFill/>
              <a:prstDash val="solid"/>
              <a:miter/>
            </a:ln>
          </p:spPr>
          <p:txBody>
            <a:bodyPr rtlCol="0" anchor="ctr"/>
            <a:lstStyle/>
            <a:p>
              <a:endParaRPr lang="en-US"/>
            </a:p>
          </p:txBody>
        </p:sp>
        <p:grpSp>
          <p:nvGrpSpPr>
            <p:cNvPr id="21" name="Graphic 1">
              <a:extLst>
                <a:ext uri="{FF2B5EF4-FFF2-40B4-BE49-F238E27FC236}">
                  <a16:creationId xmlns:a16="http://schemas.microsoft.com/office/drawing/2014/main" id="{56A4C598-8210-BA56-A9DF-46D0721EE65E}"/>
                </a:ext>
              </a:extLst>
            </p:cNvPr>
            <p:cNvGrpSpPr/>
            <p:nvPr/>
          </p:nvGrpSpPr>
          <p:grpSpPr>
            <a:xfrm>
              <a:off x="5845492" y="2558414"/>
              <a:ext cx="504825" cy="504825"/>
              <a:chOff x="5845492" y="2558414"/>
              <a:chExt cx="504825" cy="504825"/>
            </a:xfrm>
            <a:solidFill>
              <a:srgbClr val="FFB948"/>
            </a:solidFill>
          </p:grpSpPr>
          <p:sp>
            <p:nvSpPr>
              <p:cNvPr id="30" name="Freeform: Shape 29">
                <a:extLst>
                  <a:ext uri="{FF2B5EF4-FFF2-40B4-BE49-F238E27FC236}">
                    <a16:creationId xmlns:a16="http://schemas.microsoft.com/office/drawing/2014/main" id="{2DD9F8AA-9F9A-457E-E814-0EB4BCCE9E11}"/>
                  </a:ext>
                </a:extLst>
              </p:cNvPr>
              <p:cNvSpPr/>
              <p:nvPr/>
            </p:nvSpPr>
            <p:spPr>
              <a:xfrm>
                <a:off x="6079807" y="2558414"/>
                <a:ext cx="28575" cy="28575"/>
              </a:xfrm>
              <a:custGeom>
                <a:avLst/>
                <a:gdLst>
                  <a:gd name="connsiteX0" fmla="*/ 36195 w 28575"/>
                  <a:gd name="connsiteY0" fmla="*/ 18098 h 28575"/>
                  <a:gd name="connsiteX1" fmla="*/ 18097 w 28575"/>
                  <a:gd name="connsiteY1" fmla="*/ 36195 h 28575"/>
                  <a:gd name="connsiteX2" fmla="*/ 0 w 28575"/>
                  <a:gd name="connsiteY2" fmla="*/ 18098 h 28575"/>
                  <a:gd name="connsiteX3" fmla="*/ 18097 w 28575"/>
                  <a:gd name="connsiteY3" fmla="*/ 0 h 28575"/>
                  <a:gd name="connsiteX4" fmla="*/ 36195 w 28575"/>
                  <a:gd name="connsiteY4" fmla="*/ 1809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6195" y="18098"/>
                    </a:moveTo>
                    <a:cubicBezTo>
                      <a:pt x="36195" y="27623"/>
                      <a:pt x="27622" y="36195"/>
                      <a:pt x="18097" y="36195"/>
                    </a:cubicBezTo>
                    <a:cubicBezTo>
                      <a:pt x="8572" y="36195"/>
                      <a:pt x="0" y="28575"/>
                      <a:pt x="0" y="18098"/>
                    </a:cubicBezTo>
                    <a:cubicBezTo>
                      <a:pt x="0" y="8573"/>
                      <a:pt x="8572" y="0"/>
                      <a:pt x="18097" y="0"/>
                    </a:cubicBezTo>
                    <a:cubicBezTo>
                      <a:pt x="28575" y="0"/>
                      <a:pt x="36195" y="7620"/>
                      <a:pt x="36195" y="18098"/>
                    </a:cubicBezTo>
                    <a:close/>
                  </a:path>
                </a:pathLst>
              </a:custGeom>
              <a:solidFill>
                <a:srgbClr val="FFB948"/>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F4DF87D-7BDE-179B-892D-82DB443C9089}"/>
                  </a:ext>
                </a:extLst>
              </p:cNvPr>
              <p:cNvSpPr/>
              <p:nvPr/>
            </p:nvSpPr>
            <p:spPr>
              <a:xfrm>
                <a:off x="6079807" y="3027997"/>
                <a:ext cx="28575" cy="28575"/>
              </a:xfrm>
              <a:custGeom>
                <a:avLst/>
                <a:gdLst>
                  <a:gd name="connsiteX0" fmla="*/ 36195 w 28575"/>
                  <a:gd name="connsiteY0" fmla="*/ 18098 h 28575"/>
                  <a:gd name="connsiteX1" fmla="*/ 18097 w 28575"/>
                  <a:gd name="connsiteY1" fmla="*/ 0 h 28575"/>
                  <a:gd name="connsiteX2" fmla="*/ 0 w 28575"/>
                  <a:gd name="connsiteY2" fmla="*/ 18098 h 28575"/>
                  <a:gd name="connsiteX3" fmla="*/ 18097 w 28575"/>
                  <a:gd name="connsiteY3" fmla="*/ 36195 h 28575"/>
                  <a:gd name="connsiteX4" fmla="*/ 36195 w 28575"/>
                  <a:gd name="connsiteY4" fmla="*/ 1809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6195" y="18098"/>
                    </a:moveTo>
                    <a:cubicBezTo>
                      <a:pt x="36195" y="8573"/>
                      <a:pt x="27622" y="0"/>
                      <a:pt x="18097" y="0"/>
                    </a:cubicBezTo>
                    <a:cubicBezTo>
                      <a:pt x="8572" y="0"/>
                      <a:pt x="0" y="7620"/>
                      <a:pt x="0" y="18098"/>
                    </a:cubicBezTo>
                    <a:cubicBezTo>
                      <a:pt x="0" y="27623"/>
                      <a:pt x="8572" y="36195"/>
                      <a:pt x="18097" y="36195"/>
                    </a:cubicBezTo>
                    <a:cubicBezTo>
                      <a:pt x="28575" y="36195"/>
                      <a:pt x="36195" y="28575"/>
                      <a:pt x="36195" y="18098"/>
                    </a:cubicBezTo>
                    <a:close/>
                  </a:path>
                </a:pathLst>
              </a:custGeom>
              <a:solidFill>
                <a:srgbClr val="FFB948"/>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EF547D7C-4B59-1D0B-481E-8BAD7B4A7269}"/>
                  </a:ext>
                </a:extLst>
              </p:cNvPr>
              <p:cNvSpPr/>
              <p:nvPr/>
            </p:nvSpPr>
            <p:spPr>
              <a:xfrm>
                <a:off x="6315075" y="2792729"/>
                <a:ext cx="28575" cy="28575"/>
              </a:xfrm>
              <a:custGeom>
                <a:avLst/>
                <a:gdLst>
                  <a:gd name="connsiteX0" fmla="*/ 18097 w 28575"/>
                  <a:gd name="connsiteY0" fmla="*/ 36195 h 28575"/>
                  <a:gd name="connsiteX1" fmla="*/ 0 w 28575"/>
                  <a:gd name="connsiteY1" fmla="*/ 18098 h 28575"/>
                  <a:gd name="connsiteX2" fmla="*/ 18097 w 28575"/>
                  <a:gd name="connsiteY2" fmla="*/ 0 h 28575"/>
                  <a:gd name="connsiteX3" fmla="*/ 36195 w 28575"/>
                  <a:gd name="connsiteY3" fmla="*/ 18098 h 28575"/>
                  <a:gd name="connsiteX4" fmla="*/ 18097 w 28575"/>
                  <a:gd name="connsiteY4" fmla="*/ 3619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8097" y="36195"/>
                    </a:moveTo>
                    <a:cubicBezTo>
                      <a:pt x="8572" y="36195"/>
                      <a:pt x="0" y="27623"/>
                      <a:pt x="0" y="18098"/>
                    </a:cubicBezTo>
                    <a:cubicBezTo>
                      <a:pt x="0" y="8573"/>
                      <a:pt x="7620" y="0"/>
                      <a:pt x="18097" y="0"/>
                    </a:cubicBezTo>
                    <a:cubicBezTo>
                      <a:pt x="27622" y="0"/>
                      <a:pt x="36195" y="7620"/>
                      <a:pt x="36195" y="18098"/>
                    </a:cubicBezTo>
                    <a:cubicBezTo>
                      <a:pt x="36195" y="28575"/>
                      <a:pt x="28575" y="36195"/>
                      <a:pt x="18097" y="36195"/>
                    </a:cubicBezTo>
                    <a:close/>
                  </a:path>
                </a:pathLst>
              </a:custGeom>
              <a:solidFill>
                <a:srgbClr val="FFB948"/>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3FD4A2AD-1FDF-12A1-4DCD-FD0C5F62F003}"/>
                  </a:ext>
                </a:extLst>
              </p:cNvPr>
              <p:cNvSpPr/>
              <p:nvPr/>
            </p:nvSpPr>
            <p:spPr>
              <a:xfrm>
                <a:off x="5845492" y="2792729"/>
                <a:ext cx="28575" cy="28575"/>
              </a:xfrm>
              <a:custGeom>
                <a:avLst/>
                <a:gdLst>
                  <a:gd name="connsiteX0" fmla="*/ 18098 w 28575"/>
                  <a:gd name="connsiteY0" fmla="*/ 36195 h 28575"/>
                  <a:gd name="connsiteX1" fmla="*/ 36195 w 28575"/>
                  <a:gd name="connsiteY1" fmla="*/ 18098 h 28575"/>
                  <a:gd name="connsiteX2" fmla="*/ 18098 w 28575"/>
                  <a:gd name="connsiteY2" fmla="*/ 0 h 28575"/>
                  <a:gd name="connsiteX3" fmla="*/ 0 w 28575"/>
                  <a:gd name="connsiteY3" fmla="*/ 18098 h 28575"/>
                  <a:gd name="connsiteX4" fmla="*/ 18098 w 28575"/>
                  <a:gd name="connsiteY4" fmla="*/ 3619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8098" y="36195"/>
                    </a:moveTo>
                    <a:cubicBezTo>
                      <a:pt x="27623" y="36195"/>
                      <a:pt x="36195" y="27623"/>
                      <a:pt x="36195" y="18098"/>
                    </a:cubicBezTo>
                    <a:cubicBezTo>
                      <a:pt x="36195" y="8573"/>
                      <a:pt x="28575" y="0"/>
                      <a:pt x="18098" y="0"/>
                    </a:cubicBezTo>
                    <a:cubicBezTo>
                      <a:pt x="8573" y="0"/>
                      <a:pt x="0" y="7620"/>
                      <a:pt x="0" y="18098"/>
                    </a:cubicBezTo>
                    <a:cubicBezTo>
                      <a:pt x="0" y="28575"/>
                      <a:pt x="7620" y="36195"/>
                      <a:pt x="18098" y="36195"/>
                    </a:cubicBezTo>
                    <a:close/>
                  </a:path>
                </a:pathLst>
              </a:custGeom>
              <a:solidFill>
                <a:srgbClr val="FFB948"/>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834CF948-D225-2E42-E3CD-BDAD05F2D84C}"/>
                  </a:ext>
                </a:extLst>
              </p:cNvPr>
              <p:cNvSpPr/>
              <p:nvPr/>
            </p:nvSpPr>
            <p:spPr>
              <a:xfrm>
                <a:off x="5913834" y="2626756"/>
                <a:ext cx="28575" cy="28575"/>
              </a:xfrm>
              <a:custGeom>
                <a:avLst/>
                <a:gdLst>
                  <a:gd name="connsiteX0" fmla="*/ 30718 w 28575"/>
                  <a:gd name="connsiteY0" fmla="*/ 5001 h 28575"/>
                  <a:gd name="connsiteX1" fmla="*/ 30718 w 28575"/>
                  <a:gd name="connsiteY1" fmla="*/ 30718 h 28575"/>
                  <a:gd name="connsiteX2" fmla="*/ 5001 w 28575"/>
                  <a:gd name="connsiteY2" fmla="*/ 30718 h 28575"/>
                  <a:gd name="connsiteX3" fmla="*/ 5001 w 28575"/>
                  <a:gd name="connsiteY3" fmla="*/ 5001 h 28575"/>
                  <a:gd name="connsiteX4" fmla="*/ 30718 w 28575"/>
                  <a:gd name="connsiteY4" fmla="*/ 500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0718" y="5001"/>
                    </a:moveTo>
                    <a:cubicBezTo>
                      <a:pt x="37386" y="11668"/>
                      <a:pt x="37386" y="23098"/>
                      <a:pt x="30718" y="30718"/>
                    </a:cubicBezTo>
                    <a:cubicBezTo>
                      <a:pt x="24051" y="37386"/>
                      <a:pt x="12621" y="37386"/>
                      <a:pt x="5001" y="30718"/>
                    </a:cubicBezTo>
                    <a:cubicBezTo>
                      <a:pt x="-1667" y="24051"/>
                      <a:pt x="-1667" y="12621"/>
                      <a:pt x="5001" y="5001"/>
                    </a:cubicBezTo>
                    <a:cubicBezTo>
                      <a:pt x="12621" y="-1667"/>
                      <a:pt x="24051" y="-1667"/>
                      <a:pt x="30718" y="5001"/>
                    </a:cubicBezTo>
                    <a:close/>
                  </a:path>
                </a:pathLst>
              </a:custGeom>
              <a:solidFill>
                <a:srgbClr val="FFB948"/>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90048977-A3D8-C55E-87D6-EE06CE5D667B}"/>
                  </a:ext>
                </a:extLst>
              </p:cNvPr>
              <p:cNvSpPr/>
              <p:nvPr/>
            </p:nvSpPr>
            <p:spPr>
              <a:xfrm>
                <a:off x="6246256" y="2960131"/>
                <a:ext cx="28575" cy="28575"/>
              </a:xfrm>
              <a:custGeom>
                <a:avLst/>
                <a:gdLst>
                  <a:gd name="connsiteX0" fmla="*/ 30718 w 28575"/>
                  <a:gd name="connsiteY0" fmla="*/ 5001 h 28575"/>
                  <a:gd name="connsiteX1" fmla="*/ 5001 w 28575"/>
                  <a:gd name="connsiteY1" fmla="*/ 5001 h 28575"/>
                  <a:gd name="connsiteX2" fmla="*/ 5001 w 28575"/>
                  <a:gd name="connsiteY2" fmla="*/ 30718 h 28575"/>
                  <a:gd name="connsiteX3" fmla="*/ 30718 w 28575"/>
                  <a:gd name="connsiteY3" fmla="*/ 30718 h 28575"/>
                  <a:gd name="connsiteX4" fmla="*/ 30718 w 28575"/>
                  <a:gd name="connsiteY4" fmla="*/ 500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0718" y="5001"/>
                    </a:moveTo>
                    <a:cubicBezTo>
                      <a:pt x="24051" y="-1667"/>
                      <a:pt x="12621" y="-1667"/>
                      <a:pt x="5001" y="5001"/>
                    </a:cubicBezTo>
                    <a:cubicBezTo>
                      <a:pt x="-1667" y="11668"/>
                      <a:pt x="-1667" y="23098"/>
                      <a:pt x="5001" y="30718"/>
                    </a:cubicBezTo>
                    <a:cubicBezTo>
                      <a:pt x="11668" y="37386"/>
                      <a:pt x="23098" y="37386"/>
                      <a:pt x="30718" y="30718"/>
                    </a:cubicBezTo>
                    <a:cubicBezTo>
                      <a:pt x="38338" y="23098"/>
                      <a:pt x="38338" y="11668"/>
                      <a:pt x="30718" y="5001"/>
                    </a:cubicBezTo>
                    <a:close/>
                  </a:path>
                </a:pathLst>
              </a:custGeom>
              <a:solidFill>
                <a:srgbClr val="FFB948"/>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89BD439-ECBB-DB9C-6257-21BAE3E2B391}"/>
                  </a:ext>
                </a:extLst>
              </p:cNvPr>
              <p:cNvSpPr/>
              <p:nvPr/>
            </p:nvSpPr>
            <p:spPr>
              <a:xfrm>
                <a:off x="6246256" y="2626756"/>
                <a:ext cx="28575" cy="28575"/>
              </a:xfrm>
              <a:custGeom>
                <a:avLst/>
                <a:gdLst>
                  <a:gd name="connsiteX0" fmla="*/ 30718 w 28575"/>
                  <a:gd name="connsiteY0" fmla="*/ 30718 h 28575"/>
                  <a:gd name="connsiteX1" fmla="*/ 5001 w 28575"/>
                  <a:gd name="connsiteY1" fmla="*/ 30718 h 28575"/>
                  <a:gd name="connsiteX2" fmla="*/ 5001 w 28575"/>
                  <a:gd name="connsiteY2" fmla="*/ 5001 h 28575"/>
                  <a:gd name="connsiteX3" fmla="*/ 30718 w 28575"/>
                  <a:gd name="connsiteY3" fmla="*/ 5001 h 28575"/>
                  <a:gd name="connsiteX4" fmla="*/ 30718 w 28575"/>
                  <a:gd name="connsiteY4" fmla="*/ 3071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0718" y="30718"/>
                    </a:moveTo>
                    <a:cubicBezTo>
                      <a:pt x="24051" y="37386"/>
                      <a:pt x="12621" y="37386"/>
                      <a:pt x="5001" y="30718"/>
                    </a:cubicBezTo>
                    <a:cubicBezTo>
                      <a:pt x="-1667" y="24051"/>
                      <a:pt x="-1667" y="12621"/>
                      <a:pt x="5001" y="5001"/>
                    </a:cubicBezTo>
                    <a:cubicBezTo>
                      <a:pt x="11668" y="-1667"/>
                      <a:pt x="23098" y="-1667"/>
                      <a:pt x="30718" y="5001"/>
                    </a:cubicBezTo>
                    <a:cubicBezTo>
                      <a:pt x="38338" y="12621"/>
                      <a:pt x="38338" y="24051"/>
                      <a:pt x="30718" y="30718"/>
                    </a:cubicBezTo>
                    <a:close/>
                  </a:path>
                </a:pathLst>
              </a:custGeom>
              <a:solidFill>
                <a:srgbClr val="FFB948"/>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2F1F434F-F184-BF19-A2C1-8D6AB1F9DAC4}"/>
                  </a:ext>
                </a:extLst>
              </p:cNvPr>
              <p:cNvSpPr/>
              <p:nvPr/>
            </p:nvSpPr>
            <p:spPr>
              <a:xfrm>
                <a:off x="5913834" y="2959179"/>
                <a:ext cx="28575" cy="28575"/>
              </a:xfrm>
              <a:custGeom>
                <a:avLst/>
                <a:gdLst>
                  <a:gd name="connsiteX0" fmla="*/ 30718 w 28575"/>
                  <a:gd name="connsiteY0" fmla="*/ 30718 h 28575"/>
                  <a:gd name="connsiteX1" fmla="*/ 30718 w 28575"/>
                  <a:gd name="connsiteY1" fmla="*/ 5001 h 28575"/>
                  <a:gd name="connsiteX2" fmla="*/ 5001 w 28575"/>
                  <a:gd name="connsiteY2" fmla="*/ 5001 h 28575"/>
                  <a:gd name="connsiteX3" fmla="*/ 5001 w 28575"/>
                  <a:gd name="connsiteY3" fmla="*/ 30718 h 28575"/>
                  <a:gd name="connsiteX4" fmla="*/ 30718 w 28575"/>
                  <a:gd name="connsiteY4" fmla="*/ 3071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0718" y="30718"/>
                    </a:moveTo>
                    <a:cubicBezTo>
                      <a:pt x="37386" y="24051"/>
                      <a:pt x="37386" y="12621"/>
                      <a:pt x="30718" y="5001"/>
                    </a:cubicBezTo>
                    <a:cubicBezTo>
                      <a:pt x="24051" y="-1667"/>
                      <a:pt x="12621" y="-1667"/>
                      <a:pt x="5001" y="5001"/>
                    </a:cubicBezTo>
                    <a:cubicBezTo>
                      <a:pt x="-1667" y="11668"/>
                      <a:pt x="-1667" y="23098"/>
                      <a:pt x="5001" y="30718"/>
                    </a:cubicBezTo>
                    <a:cubicBezTo>
                      <a:pt x="12621" y="38338"/>
                      <a:pt x="24051" y="38338"/>
                      <a:pt x="30718" y="30718"/>
                    </a:cubicBezTo>
                    <a:close/>
                  </a:path>
                </a:pathLst>
              </a:custGeom>
              <a:solidFill>
                <a:srgbClr val="FFB948"/>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77A95D90-7A40-2B8C-1DAC-D57E43BA1DEF}"/>
                  </a:ext>
                </a:extLst>
              </p:cNvPr>
              <p:cNvSpPr/>
              <p:nvPr/>
            </p:nvSpPr>
            <p:spPr>
              <a:xfrm>
                <a:off x="6020014" y="2566249"/>
                <a:ext cx="28575" cy="28575"/>
              </a:xfrm>
              <a:custGeom>
                <a:avLst/>
                <a:gdLst>
                  <a:gd name="connsiteX0" fmla="*/ 35028 w 28575"/>
                  <a:gd name="connsiteY0" fmla="*/ 13121 h 28575"/>
                  <a:gd name="connsiteX1" fmla="*/ 22646 w 28575"/>
                  <a:gd name="connsiteY1" fmla="*/ 35028 h 28575"/>
                  <a:gd name="connsiteX2" fmla="*/ 738 w 28575"/>
                  <a:gd name="connsiteY2" fmla="*/ 22646 h 28575"/>
                  <a:gd name="connsiteX3" fmla="*/ 13121 w 28575"/>
                  <a:gd name="connsiteY3" fmla="*/ 738 h 28575"/>
                  <a:gd name="connsiteX4" fmla="*/ 35028 w 28575"/>
                  <a:gd name="connsiteY4" fmla="*/ 1312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5028" y="13121"/>
                    </a:moveTo>
                    <a:cubicBezTo>
                      <a:pt x="37886" y="22646"/>
                      <a:pt x="32171" y="32171"/>
                      <a:pt x="22646" y="35028"/>
                    </a:cubicBezTo>
                    <a:cubicBezTo>
                      <a:pt x="13121" y="37886"/>
                      <a:pt x="3596" y="32171"/>
                      <a:pt x="738" y="22646"/>
                    </a:cubicBezTo>
                    <a:cubicBezTo>
                      <a:pt x="-2119" y="13121"/>
                      <a:pt x="3596" y="3596"/>
                      <a:pt x="13121" y="738"/>
                    </a:cubicBezTo>
                    <a:cubicBezTo>
                      <a:pt x="22646" y="-2119"/>
                      <a:pt x="32171" y="3596"/>
                      <a:pt x="35028" y="13121"/>
                    </a:cubicBezTo>
                    <a:close/>
                  </a:path>
                </a:pathLst>
              </a:custGeom>
              <a:solidFill>
                <a:srgbClr val="FFB948"/>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053FCC1E-8091-7CFA-34AD-66DCAC852D74}"/>
                  </a:ext>
                </a:extLst>
              </p:cNvPr>
              <p:cNvSpPr/>
              <p:nvPr/>
            </p:nvSpPr>
            <p:spPr>
              <a:xfrm>
                <a:off x="6141934" y="3020591"/>
                <a:ext cx="28575" cy="28575"/>
              </a:xfrm>
              <a:custGeom>
                <a:avLst/>
                <a:gdLst>
                  <a:gd name="connsiteX0" fmla="*/ 35028 w 28575"/>
                  <a:gd name="connsiteY0" fmla="*/ 13121 h 28575"/>
                  <a:gd name="connsiteX1" fmla="*/ 13121 w 28575"/>
                  <a:gd name="connsiteY1" fmla="*/ 738 h 28575"/>
                  <a:gd name="connsiteX2" fmla="*/ 738 w 28575"/>
                  <a:gd name="connsiteY2" fmla="*/ 22646 h 28575"/>
                  <a:gd name="connsiteX3" fmla="*/ 22646 w 28575"/>
                  <a:gd name="connsiteY3" fmla="*/ 35028 h 28575"/>
                  <a:gd name="connsiteX4" fmla="*/ 35028 w 28575"/>
                  <a:gd name="connsiteY4" fmla="*/ 1312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5028" y="13121"/>
                    </a:moveTo>
                    <a:cubicBezTo>
                      <a:pt x="32171" y="3596"/>
                      <a:pt x="22646" y="-2119"/>
                      <a:pt x="13121" y="738"/>
                    </a:cubicBezTo>
                    <a:cubicBezTo>
                      <a:pt x="3596" y="3596"/>
                      <a:pt x="-2119" y="13121"/>
                      <a:pt x="738" y="22646"/>
                    </a:cubicBezTo>
                    <a:cubicBezTo>
                      <a:pt x="3596" y="32171"/>
                      <a:pt x="13121" y="37886"/>
                      <a:pt x="22646" y="35028"/>
                    </a:cubicBezTo>
                    <a:cubicBezTo>
                      <a:pt x="31218" y="32171"/>
                      <a:pt x="36933" y="22646"/>
                      <a:pt x="35028" y="13121"/>
                    </a:cubicBezTo>
                    <a:close/>
                  </a:path>
                </a:pathLst>
              </a:custGeom>
              <a:solidFill>
                <a:srgbClr val="FFB948"/>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97F150FB-E0B1-584E-ABEA-DA183933B8EC}"/>
                  </a:ext>
                </a:extLst>
              </p:cNvPr>
              <p:cNvSpPr/>
              <p:nvPr/>
            </p:nvSpPr>
            <p:spPr>
              <a:xfrm>
                <a:off x="6307669" y="2732936"/>
                <a:ext cx="28575" cy="28575"/>
              </a:xfrm>
              <a:custGeom>
                <a:avLst/>
                <a:gdLst>
                  <a:gd name="connsiteX0" fmla="*/ 22646 w 28575"/>
                  <a:gd name="connsiteY0" fmla="*/ 35028 h 28575"/>
                  <a:gd name="connsiteX1" fmla="*/ 738 w 28575"/>
                  <a:gd name="connsiteY1" fmla="*/ 22646 h 28575"/>
                  <a:gd name="connsiteX2" fmla="*/ 13121 w 28575"/>
                  <a:gd name="connsiteY2" fmla="*/ 738 h 28575"/>
                  <a:gd name="connsiteX3" fmla="*/ 35028 w 28575"/>
                  <a:gd name="connsiteY3" fmla="*/ 13121 h 28575"/>
                  <a:gd name="connsiteX4" fmla="*/ 22646 w 28575"/>
                  <a:gd name="connsiteY4" fmla="*/ 3502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2646" y="35028"/>
                    </a:moveTo>
                    <a:cubicBezTo>
                      <a:pt x="13121" y="37886"/>
                      <a:pt x="2643" y="32171"/>
                      <a:pt x="738" y="22646"/>
                    </a:cubicBezTo>
                    <a:cubicBezTo>
                      <a:pt x="-2119" y="13121"/>
                      <a:pt x="3596" y="3596"/>
                      <a:pt x="13121" y="738"/>
                    </a:cubicBezTo>
                    <a:cubicBezTo>
                      <a:pt x="22646" y="-2119"/>
                      <a:pt x="32171" y="3596"/>
                      <a:pt x="35028" y="13121"/>
                    </a:cubicBezTo>
                    <a:cubicBezTo>
                      <a:pt x="37886" y="22646"/>
                      <a:pt x="32171" y="32171"/>
                      <a:pt x="22646" y="35028"/>
                    </a:cubicBezTo>
                    <a:close/>
                  </a:path>
                </a:pathLst>
              </a:custGeom>
              <a:solidFill>
                <a:srgbClr val="FFB948"/>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921AECC8-C15D-3D53-D774-B7CA8006B29C}"/>
                  </a:ext>
                </a:extLst>
              </p:cNvPr>
              <p:cNvSpPr/>
              <p:nvPr/>
            </p:nvSpPr>
            <p:spPr>
              <a:xfrm>
                <a:off x="5853326" y="2854856"/>
                <a:ext cx="28575" cy="28575"/>
              </a:xfrm>
              <a:custGeom>
                <a:avLst/>
                <a:gdLst>
                  <a:gd name="connsiteX0" fmla="*/ 22646 w 28575"/>
                  <a:gd name="connsiteY0" fmla="*/ 35028 h 28575"/>
                  <a:gd name="connsiteX1" fmla="*/ 35028 w 28575"/>
                  <a:gd name="connsiteY1" fmla="*/ 13121 h 28575"/>
                  <a:gd name="connsiteX2" fmla="*/ 13121 w 28575"/>
                  <a:gd name="connsiteY2" fmla="*/ 738 h 28575"/>
                  <a:gd name="connsiteX3" fmla="*/ 738 w 28575"/>
                  <a:gd name="connsiteY3" fmla="*/ 22646 h 28575"/>
                  <a:gd name="connsiteX4" fmla="*/ 22646 w 28575"/>
                  <a:gd name="connsiteY4" fmla="*/ 3502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2646" y="35028"/>
                    </a:moveTo>
                    <a:cubicBezTo>
                      <a:pt x="32171" y="32171"/>
                      <a:pt x="37886" y="22646"/>
                      <a:pt x="35028" y="13121"/>
                    </a:cubicBezTo>
                    <a:cubicBezTo>
                      <a:pt x="32171" y="3596"/>
                      <a:pt x="22646" y="-2119"/>
                      <a:pt x="13121" y="738"/>
                    </a:cubicBezTo>
                    <a:cubicBezTo>
                      <a:pt x="3596" y="3596"/>
                      <a:pt x="-2119" y="13121"/>
                      <a:pt x="738" y="22646"/>
                    </a:cubicBezTo>
                    <a:cubicBezTo>
                      <a:pt x="3596" y="31218"/>
                      <a:pt x="13121" y="36933"/>
                      <a:pt x="22646" y="35028"/>
                    </a:cubicBezTo>
                    <a:close/>
                  </a:path>
                </a:pathLst>
              </a:custGeom>
              <a:solidFill>
                <a:srgbClr val="FFB948"/>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891BCC5A-91B6-74C3-A383-24070BCE399F}"/>
                  </a:ext>
                </a:extLst>
              </p:cNvPr>
              <p:cNvSpPr/>
              <p:nvPr/>
            </p:nvSpPr>
            <p:spPr>
              <a:xfrm>
                <a:off x="5876535" y="2675497"/>
                <a:ext cx="28575" cy="28575"/>
              </a:xfrm>
              <a:custGeom>
                <a:avLst/>
                <a:gdLst>
                  <a:gd name="connsiteX0" fmla="*/ 27059 w 28575"/>
                  <a:gd name="connsiteY0" fmla="*/ 2932 h 28575"/>
                  <a:gd name="connsiteX1" fmla="*/ 33727 w 28575"/>
                  <a:gd name="connsiteY1" fmla="*/ 27697 h 28575"/>
                  <a:gd name="connsiteX2" fmla="*/ 8962 w 28575"/>
                  <a:gd name="connsiteY2" fmla="*/ 34365 h 28575"/>
                  <a:gd name="connsiteX3" fmla="*/ 2294 w 28575"/>
                  <a:gd name="connsiteY3" fmla="*/ 9600 h 28575"/>
                  <a:gd name="connsiteX4" fmla="*/ 27059 w 28575"/>
                  <a:gd name="connsiteY4" fmla="*/ 2932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7059" y="2932"/>
                    </a:moveTo>
                    <a:cubicBezTo>
                      <a:pt x="35632" y="7695"/>
                      <a:pt x="38489" y="19125"/>
                      <a:pt x="33727" y="27697"/>
                    </a:cubicBezTo>
                    <a:cubicBezTo>
                      <a:pt x="28964" y="36270"/>
                      <a:pt x="17534" y="39127"/>
                      <a:pt x="8962" y="34365"/>
                    </a:cubicBezTo>
                    <a:cubicBezTo>
                      <a:pt x="389" y="29602"/>
                      <a:pt x="-2468" y="18172"/>
                      <a:pt x="2294" y="9600"/>
                    </a:cubicBezTo>
                    <a:cubicBezTo>
                      <a:pt x="8009" y="75"/>
                      <a:pt x="18487" y="-2783"/>
                      <a:pt x="27059" y="2932"/>
                    </a:cubicBezTo>
                    <a:close/>
                  </a:path>
                </a:pathLst>
              </a:custGeom>
              <a:solidFill>
                <a:srgbClr val="FFB948"/>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42E616B6-3DEE-5C9C-81A6-3714563355C8}"/>
                  </a:ext>
                </a:extLst>
              </p:cNvPr>
              <p:cNvSpPr/>
              <p:nvPr/>
            </p:nvSpPr>
            <p:spPr>
              <a:xfrm>
                <a:off x="6284205" y="2910450"/>
                <a:ext cx="28575" cy="28575"/>
              </a:xfrm>
              <a:custGeom>
                <a:avLst/>
                <a:gdLst>
                  <a:gd name="connsiteX0" fmla="*/ 27059 w 28575"/>
                  <a:gd name="connsiteY0" fmla="*/ 2294 h 28575"/>
                  <a:gd name="connsiteX1" fmla="*/ 2294 w 28575"/>
                  <a:gd name="connsiteY1" fmla="*/ 8962 h 28575"/>
                  <a:gd name="connsiteX2" fmla="*/ 8962 w 28575"/>
                  <a:gd name="connsiteY2" fmla="*/ 33727 h 28575"/>
                  <a:gd name="connsiteX3" fmla="*/ 33727 w 28575"/>
                  <a:gd name="connsiteY3" fmla="*/ 27059 h 28575"/>
                  <a:gd name="connsiteX4" fmla="*/ 27059 w 28575"/>
                  <a:gd name="connsiteY4" fmla="*/ 229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7059" y="2294"/>
                    </a:moveTo>
                    <a:cubicBezTo>
                      <a:pt x="18487" y="-2468"/>
                      <a:pt x="7057" y="389"/>
                      <a:pt x="2294" y="8962"/>
                    </a:cubicBezTo>
                    <a:cubicBezTo>
                      <a:pt x="-2468" y="17534"/>
                      <a:pt x="389" y="28964"/>
                      <a:pt x="8962" y="33727"/>
                    </a:cubicBezTo>
                    <a:cubicBezTo>
                      <a:pt x="17534" y="38489"/>
                      <a:pt x="28964" y="35632"/>
                      <a:pt x="33727" y="27059"/>
                    </a:cubicBezTo>
                    <a:cubicBezTo>
                      <a:pt x="38489" y="18487"/>
                      <a:pt x="35632" y="8009"/>
                      <a:pt x="27059" y="2294"/>
                    </a:cubicBezTo>
                    <a:close/>
                  </a:path>
                </a:pathLst>
              </a:custGeom>
              <a:solidFill>
                <a:srgbClr val="FFB948"/>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0ADD3413-FE06-6345-EC2F-607285E81C7B}"/>
                  </a:ext>
                </a:extLst>
              </p:cNvPr>
              <p:cNvSpPr/>
              <p:nvPr/>
            </p:nvSpPr>
            <p:spPr>
              <a:xfrm>
                <a:off x="6197528" y="2589458"/>
                <a:ext cx="28575" cy="28575"/>
              </a:xfrm>
              <a:custGeom>
                <a:avLst/>
                <a:gdLst>
                  <a:gd name="connsiteX0" fmla="*/ 33727 w 28575"/>
                  <a:gd name="connsiteY0" fmla="*/ 27059 h 28575"/>
                  <a:gd name="connsiteX1" fmla="*/ 8962 w 28575"/>
                  <a:gd name="connsiteY1" fmla="*/ 33727 h 28575"/>
                  <a:gd name="connsiteX2" fmla="*/ 2294 w 28575"/>
                  <a:gd name="connsiteY2" fmla="*/ 8962 h 28575"/>
                  <a:gd name="connsiteX3" fmla="*/ 27059 w 28575"/>
                  <a:gd name="connsiteY3" fmla="*/ 2294 h 28575"/>
                  <a:gd name="connsiteX4" fmla="*/ 33727 w 28575"/>
                  <a:gd name="connsiteY4" fmla="*/ 27059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3727" y="27059"/>
                    </a:moveTo>
                    <a:cubicBezTo>
                      <a:pt x="28964" y="35632"/>
                      <a:pt x="17534" y="38489"/>
                      <a:pt x="8962" y="33727"/>
                    </a:cubicBezTo>
                    <a:cubicBezTo>
                      <a:pt x="389" y="28964"/>
                      <a:pt x="-2468" y="17534"/>
                      <a:pt x="2294" y="8962"/>
                    </a:cubicBezTo>
                    <a:cubicBezTo>
                      <a:pt x="7057" y="389"/>
                      <a:pt x="18487" y="-2468"/>
                      <a:pt x="27059" y="2294"/>
                    </a:cubicBezTo>
                    <a:cubicBezTo>
                      <a:pt x="35632" y="7057"/>
                      <a:pt x="39442" y="18487"/>
                      <a:pt x="33727" y="27059"/>
                    </a:cubicBezTo>
                    <a:close/>
                  </a:path>
                </a:pathLst>
              </a:custGeom>
              <a:solidFill>
                <a:srgbClr val="FFB948"/>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EAD2E001-EC4A-7C63-E0D7-FDFB28FF32AA}"/>
                  </a:ext>
                </a:extLst>
              </p:cNvPr>
              <p:cNvSpPr/>
              <p:nvPr/>
            </p:nvSpPr>
            <p:spPr>
              <a:xfrm>
                <a:off x="5962260" y="2997128"/>
                <a:ext cx="28575" cy="28575"/>
              </a:xfrm>
              <a:custGeom>
                <a:avLst/>
                <a:gdLst>
                  <a:gd name="connsiteX0" fmla="*/ 33727 w 28575"/>
                  <a:gd name="connsiteY0" fmla="*/ 27059 h 28575"/>
                  <a:gd name="connsiteX1" fmla="*/ 27059 w 28575"/>
                  <a:gd name="connsiteY1" fmla="*/ 2294 h 28575"/>
                  <a:gd name="connsiteX2" fmla="*/ 2294 w 28575"/>
                  <a:gd name="connsiteY2" fmla="*/ 8962 h 28575"/>
                  <a:gd name="connsiteX3" fmla="*/ 8962 w 28575"/>
                  <a:gd name="connsiteY3" fmla="*/ 33727 h 28575"/>
                  <a:gd name="connsiteX4" fmla="*/ 33727 w 28575"/>
                  <a:gd name="connsiteY4" fmla="*/ 27059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3727" y="27059"/>
                    </a:moveTo>
                    <a:cubicBezTo>
                      <a:pt x="38489" y="18487"/>
                      <a:pt x="35632" y="7057"/>
                      <a:pt x="27059" y="2294"/>
                    </a:cubicBezTo>
                    <a:cubicBezTo>
                      <a:pt x="18487" y="-2468"/>
                      <a:pt x="7057" y="389"/>
                      <a:pt x="2294" y="8962"/>
                    </a:cubicBezTo>
                    <a:cubicBezTo>
                      <a:pt x="-2468" y="17534"/>
                      <a:pt x="389" y="28964"/>
                      <a:pt x="8962" y="33727"/>
                    </a:cubicBezTo>
                    <a:cubicBezTo>
                      <a:pt x="18487" y="38489"/>
                      <a:pt x="28964" y="35632"/>
                      <a:pt x="33727" y="27059"/>
                    </a:cubicBezTo>
                    <a:close/>
                  </a:path>
                </a:pathLst>
              </a:custGeom>
              <a:solidFill>
                <a:srgbClr val="FFB948"/>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FA1F6C01-A17E-EF4D-EA0A-B625D61A4DBC}"/>
                  </a:ext>
                </a:extLst>
              </p:cNvPr>
              <p:cNvSpPr/>
              <p:nvPr/>
            </p:nvSpPr>
            <p:spPr>
              <a:xfrm>
                <a:off x="5962260" y="2589458"/>
                <a:ext cx="28575" cy="28575"/>
              </a:xfrm>
              <a:custGeom>
                <a:avLst/>
                <a:gdLst>
                  <a:gd name="connsiteX0" fmla="*/ 33727 w 28575"/>
                  <a:gd name="connsiteY0" fmla="*/ 8962 h 28575"/>
                  <a:gd name="connsiteX1" fmla="*/ 27059 w 28575"/>
                  <a:gd name="connsiteY1" fmla="*/ 33727 h 28575"/>
                  <a:gd name="connsiteX2" fmla="*/ 2294 w 28575"/>
                  <a:gd name="connsiteY2" fmla="*/ 27059 h 28575"/>
                  <a:gd name="connsiteX3" fmla="*/ 8962 w 28575"/>
                  <a:gd name="connsiteY3" fmla="*/ 2294 h 28575"/>
                  <a:gd name="connsiteX4" fmla="*/ 33727 w 28575"/>
                  <a:gd name="connsiteY4" fmla="*/ 8962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3727" y="8962"/>
                    </a:moveTo>
                    <a:cubicBezTo>
                      <a:pt x="38489" y="17534"/>
                      <a:pt x="35632" y="28964"/>
                      <a:pt x="27059" y="33727"/>
                    </a:cubicBezTo>
                    <a:cubicBezTo>
                      <a:pt x="18487" y="38489"/>
                      <a:pt x="7057" y="35632"/>
                      <a:pt x="2294" y="27059"/>
                    </a:cubicBezTo>
                    <a:cubicBezTo>
                      <a:pt x="-2468" y="18487"/>
                      <a:pt x="389" y="7057"/>
                      <a:pt x="8962" y="2294"/>
                    </a:cubicBezTo>
                    <a:cubicBezTo>
                      <a:pt x="18487" y="-2468"/>
                      <a:pt x="28964" y="389"/>
                      <a:pt x="33727" y="8962"/>
                    </a:cubicBezTo>
                    <a:close/>
                  </a:path>
                </a:pathLst>
              </a:custGeom>
              <a:solidFill>
                <a:srgbClr val="FFB948"/>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7B64A191-A1CA-B5F5-A02D-531899C29CBB}"/>
                  </a:ext>
                </a:extLst>
              </p:cNvPr>
              <p:cNvSpPr/>
              <p:nvPr/>
            </p:nvSpPr>
            <p:spPr>
              <a:xfrm>
                <a:off x="6197528" y="2997128"/>
                <a:ext cx="28575" cy="28575"/>
              </a:xfrm>
              <a:custGeom>
                <a:avLst/>
                <a:gdLst>
                  <a:gd name="connsiteX0" fmla="*/ 33727 w 28575"/>
                  <a:gd name="connsiteY0" fmla="*/ 8962 h 28575"/>
                  <a:gd name="connsiteX1" fmla="*/ 8962 w 28575"/>
                  <a:gd name="connsiteY1" fmla="*/ 2294 h 28575"/>
                  <a:gd name="connsiteX2" fmla="*/ 2294 w 28575"/>
                  <a:gd name="connsiteY2" fmla="*/ 27059 h 28575"/>
                  <a:gd name="connsiteX3" fmla="*/ 27059 w 28575"/>
                  <a:gd name="connsiteY3" fmla="*/ 33727 h 28575"/>
                  <a:gd name="connsiteX4" fmla="*/ 33727 w 28575"/>
                  <a:gd name="connsiteY4" fmla="*/ 8962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3727" y="8962"/>
                    </a:moveTo>
                    <a:cubicBezTo>
                      <a:pt x="28964" y="389"/>
                      <a:pt x="17534" y="-2468"/>
                      <a:pt x="8962" y="2294"/>
                    </a:cubicBezTo>
                    <a:cubicBezTo>
                      <a:pt x="389" y="7057"/>
                      <a:pt x="-2468" y="18487"/>
                      <a:pt x="2294" y="27059"/>
                    </a:cubicBezTo>
                    <a:cubicBezTo>
                      <a:pt x="7057" y="35632"/>
                      <a:pt x="18487" y="38489"/>
                      <a:pt x="27059" y="33727"/>
                    </a:cubicBezTo>
                    <a:cubicBezTo>
                      <a:pt x="35632" y="28012"/>
                      <a:pt x="39442" y="17534"/>
                      <a:pt x="33727" y="8962"/>
                    </a:cubicBezTo>
                    <a:close/>
                  </a:path>
                </a:pathLst>
              </a:custGeom>
              <a:solidFill>
                <a:srgbClr val="FFB948"/>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2E1C9CF6-690F-1626-66B0-02CA8ED99F2B}"/>
                  </a:ext>
                </a:extLst>
              </p:cNvPr>
              <p:cNvSpPr/>
              <p:nvPr/>
            </p:nvSpPr>
            <p:spPr>
              <a:xfrm>
                <a:off x="6284205" y="2675183"/>
                <a:ext cx="28575" cy="28575"/>
              </a:xfrm>
              <a:custGeom>
                <a:avLst/>
                <a:gdLst>
                  <a:gd name="connsiteX0" fmla="*/ 27059 w 28575"/>
                  <a:gd name="connsiteY0" fmla="*/ 33727 h 28575"/>
                  <a:gd name="connsiteX1" fmla="*/ 2294 w 28575"/>
                  <a:gd name="connsiteY1" fmla="*/ 27059 h 28575"/>
                  <a:gd name="connsiteX2" fmla="*/ 8962 w 28575"/>
                  <a:gd name="connsiteY2" fmla="*/ 2294 h 28575"/>
                  <a:gd name="connsiteX3" fmla="*/ 33727 w 28575"/>
                  <a:gd name="connsiteY3" fmla="*/ 8962 h 28575"/>
                  <a:gd name="connsiteX4" fmla="*/ 27059 w 28575"/>
                  <a:gd name="connsiteY4" fmla="*/ 33727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7059" y="33727"/>
                    </a:moveTo>
                    <a:cubicBezTo>
                      <a:pt x="18487" y="38489"/>
                      <a:pt x="7057" y="35632"/>
                      <a:pt x="2294" y="27059"/>
                    </a:cubicBezTo>
                    <a:cubicBezTo>
                      <a:pt x="-2468" y="18487"/>
                      <a:pt x="389" y="7057"/>
                      <a:pt x="8962" y="2294"/>
                    </a:cubicBezTo>
                    <a:cubicBezTo>
                      <a:pt x="17534" y="-2468"/>
                      <a:pt x="28964" y="389"/>
                      <a:pt x="33727" y="8962"/>
                    </a:cubicBezTo>
                    <a:cubicBezTo>
                      <a:pt x="38489" y="18487"/>
                      <a:pt x="35632" y="28964"/>
                      <a:pt x="27059" y="33727"/>
                    </a:cubicBezTo>
                    <a:close/>
                  </a:path>
                </a:pathLst>
              </a:custGeom>
              <a:solidFill>
                <a:srgbClr val="FFB948"/>
              </a:solid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7C0356A5-3A65-D872-0568-9D75A1B3463B}"/>
                  </a:ext>
                </a:extLst>
              </p:cNvPr>
              <p:cNvSpPr/>
              <p:nvPr/>
            </p:nvSpPr>
            <p:spPr>
              <a:xfrm>
                <a:off x="5876535" y="2910450"/>
                <a:ext cx="28575" cy="28575"/>
              </a:xfrm>
              <a:custGeom>
                <a:avLst/>
                <a:gdLst>
                  <a:gd name="connsiteX0" fmla="*/ 27059 w 28575"/>
                  <a:gd name="connsiteY0" fmla="*/ 33727 h 28575"/>
                  <a:gd name="connsiteX1" fmla="*/ 33727 w 28575"/>
                  <a:gd name="connsiteY1" fmla="*/ 8962 h 28575"/>
                  <a:gd name="connsiteX2" fmla="*/ 8962 w 28575"/>
                  <a:gd name="connsiteY2" fmla="*/ 2294 h 28575"/>
                  <a:gd name="connsiteX3" fmla="*/ 2294 w 28575"/>
                  <a:gd name="connsiteY3" fmla="*/ 27059 h 28575"/>
                  <a:gd name="connsiteX4" fmla="*/ 27059 w 28575"/>
                  <a:gd name="connsiteY4" fmla="*/ 33727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7059" y="33727"/>
                    </a:moveTo>
                    <a:cubicBezTo>
                      <a:pt x="35632" y="28964"/>
                      <a:pt x="38489" y="17534"/>
                      <a:pt x="33727" y="8962"/>
                    </a:cubicBezTo>
                    <a:cubicBezTo>
                      <a:pt x="28964" y="389"/>
                      <a:pt x="17534" y="-2468"/>
                      <a:pt x="8962" y="2294"/>
                    </a:cubicBezTo>
                    <a:cubicBezTo>
                      <a:pt x="389" y="7057"/>
                      <a:pt x="-2468" y="18487"/>
                      <a:pt x="2294" y="27059"/>
                    </a:cubicBezTo>
                    <a:cubicBezTo>
                      <a:pt x="8009" y="35632"/>
                      <a:pt x="18487" y="38489"/>
                      <a:pt x="27059" y="33727"/>
                    </a:cubicBezTo>
                    <a:close/>
                  </a:path>
                </a:pathLst>
              </a:custGeom>
              <a:solidFill>
                <a:srgbClr val="FFB948"/>
              </a:solid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45B88238-143E-1A84-FFDB-844335F7883F}"/>
                  </a:ext>
                </a:extLst>
              </p:cNvPr>
              <p:cNvSpPr/>
              <p:nvPr/>
            </p:nvSpPr>
            <p:spPr>
              <a:xfrm>
                <a:off x="5853326" y="2731984"/>
                <a:ext cx="28575" cy="28575"/>
              </a:xfrm>
              <a:custGeom>
                <a:avLst/>
                <a:gdLst>
                  <a:gd name="connsiteX0" fmla="*/ 22646 w 28575"/>
                  <a:gd name="connsiteY0" fmla="*/ 738 h 28575"/>
                  <a:gd name="connsiteX1" fmla="*/ 35028 w 28575"/>
                  <a:gd name="connsiteY1" fmla="*/ 22646 h 28575"/>
                  <a:gd name="connsiteX2" fmla="*/ 13121 w 28575"/>
                  <a:gd name="connsiteY2" fmla="*/ 35028 h 28575"/>
                  <a:gd name="connsiteX3" fmla="*/ 738 w 28575"/>
                  <a:gd name="connsiteY3" fmla="*/ 13121 h 28575"/>
                  <a:gd name="connsiteX4" fmla="*/ 22646 w 28575"/>
                  <a:gd name="connsiteY4" fmla="*/ 73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2646" y="738"/>
                    </a:moveTo>
                    <a:cubicBezTo>
                      <a:pt x="32171" y="3596"/>
                      <a:pt x="37886" y="13121"/>
                      <a:pt x="35028" y="22646"/>
                    </a:cubicBezTo>
                    <a:cubicBezTo>
                      <a:pt x="32171" y="32171"/>
                      <a:pt x="22646" y="37886"/>
                      <a:pt x="13121" y="35028"/>
                    </a:cubicBezTo>
                    <a:cubicBezTo>
                      <a:pt x="3596" y="32171"/>
                      <a:pt x="-2119" y="22646"/>
                      <a:pt x="738" y="13121"/>
                    </a:cubicBezTo>
                    <a:cubicBezTo>
                      <a:pt x="3596" y="3596"/>
                      <a:pt x="13121" y="-2119"/>
                      <a:pt x="22646" y="738"/>
                    </a:cubicBezTo>
                    <a:close/>
                  </a:path>
                </a:pathLst>
              </a:custGeom>
              <a:solidFill>
                <a:srgbClr val="FFB948"/>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8BBB4C18-E435-BF70-8228-455E4E17F7A7}"/>
                  </a:ext>
                </a:extLst>
              </p:cNvPr>
              <p:cNvSpPr/>
              <p:nvPr/>
            </p:nvSpPr>
            <p:spPr>
              <a:xfrm>
                <a:off x="6307669" y="2853904"/>
                <a:ext cx="28575" cy="28575"/>
              </a:xfrm>
              <a:custGeom>
                <a:avLst/>
                <a:gdLst>
                  <a:gd name="connsiteX0" fmla="*/ 22646 w 28575"/>
                  <a:gd name="connsiteY0" fmla="*/ 738 h 28575"/>
                  <a:gd name="connsiteX1" fmla="*/ 738 w 28575"/>
                  <a:gd name="connsiteY1" fmla="*/ 13121 h 28575"/>
                  <a:gd name="connsiteX2" fmla="*/ 13121 w 28575"/>
                  <a:gd name="connsiteY2" fmla="*/ 35028 h 28575"/>
                  <a:gd name="connsiteX3" fmla="*/ 35028 w 28575"/>
                  <a:gd name="connsiteY3" fmla="*/ 22646 h 28575"/>
                  <a:gd name="connsiteX4" fmla="*/ 22646 w 28575"/>
                  <a:gd name="connsiteY4" fmla="*/ 73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2646" y="738"/>
                    </a:moveTo>
                    <a:cubicBezTo>
                      <a:pt x="13121" y="-2119"/>
                      <a:pt x="2643" y="3596"/>
                      <a:pt x="738" y="13121"/>
                    </a:cubicBezTo>
                    <a:cubicBezTo>
                      <a:pt x="-2119" y="22646"/>
                      <a:pt x="3596" y="32171"/>
                      <a:pt x="13121" y="35028"/>
                    </a:cubicBezTo>
                    <a:cubicBezTo>
                      <a:pt x="22646" y="37886"/>
                      <a:pt x="32171" y="32171"/>
                      <a:pt x="35028" y="22646"/>
                    </a:cubicBezTo>
                    <a:cubicBezTo>
                      <a:pt x="37886" y="13121"/>
                      <a:pt x="32171" y="3596"/>
                      <a:pt x="22646" y="738"/>
                    </a:cubicBezTo>
                    <a:close/>
                  </a:path>
                </a:pathLst>
              </a:custGeom>
              <a:solidFill>
                <a:srgbClr val="FFB948"/>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A0F94AA-4C21-0235-FFDF-2F8455E33B7C}"/>
                  </a:ext>
                </a:extLst>
              </p:cNvPr>
              <p:cNvSpPr/>
              <p:nvPr/>
            </p:nvSpPr>
            <p:spPr>
              <a:xfrm>
                <a:off x="6141934" y="2566249"/>
                <a:ext cx="28575" cy="28575"/>
              </a:xfrm>
              <a:custGeom>
                <a:avLst/>
                <a:gdLst>
                  <a:gd name="connsiteX0" fmla="*/ 35028 w 28575"/>
                  <a:gd name="connsiteY0" fmla="*/ 22646 h 28575"/>
                  <a:gd name="connsiteX1" fmla="*/ 13121 w 28575"/>
                  <a:gd name="connsiteY1" fmla="*/ 35028 h 28575"/>
                  <a:gd name="connsiteX2" fmla="*/ 738 w 28575"/>
                  <a:gd name="connsiteY2" fmla="*/ 13121 h 28575"/>
                  <a:gd name="connsiteX3" fmla="*/ 22646 w 28575"/>
                  <a:gd name="connsiteY3" fmla="*/ 738 h 28575"/>
                  <a:gd name="connsiteX4" fmla="*/ 35028 w 28575"/>
                  <a:gd name="connsiteY4" fmla="*/ 22646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5028" y="22646"/>
                    </a:moveTo>
                    <a:cubicBezTo>
                      <a:pt x="32171" y="32171"/>
                      <a:pt x="22646" y="37886"/>
                      <a:pt x="13121" y="35028"/>
                    </a:cubicBezTo>
                    <a:cubicBezTo>
                      <a:pt x="3596" y="32171"/>
                      <a:pt x="-2119" y="22646"/>
                      <a:pt x="738" y="13121"/>
                    </a:cubicBezTo>
                    <a:cubicBezTo>
                      <a:pt x="3596" y="3596"/>
                      <a:pt x="13121" y="-2119"/>
                      <a:pt x="22646" y="738"/>
                    </a:cubicBezTo>
                    <a:cubicBezTo>
                      <a:pt x="31218" y="2643"/>
                      <a:pt x="36933" y="13121"/>
                      <a:pt x="35028" y="22646"/>
                    </a:cubicBezTo>
                    <a:close/>
                  </a:path>
                </a:pathLst>
              </a:custGeom>
              <a:solidFill>
                <a:srgbClr val="FFB948"/>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AD77B19C-3C9E-9CFF-9004-AB2467B469FE}"/>
                  </a:ext>
                </a:extLst>
              </p:cNvPr>
              <p:cNvSpPr/>
              <p:nvPr/>
            </p:nvSpPr>
            <p:spPr>
              <a:xfrm>
                <a:off x="6020014" y="3020591"/>
                <a:ext cx="28575" cy="28575"/>
              </a:xfrm>
              <a:custGeom>
                <a:avLst/>
                <a:gdLst>
                  <a:gd name="connsiteX0" fmla="*/ 35028 w 28575"/>
                  <a:gd name="connsiteY0" fmla="*/ 22646 h 28575"/>
                  <a:gd name="connsiteX1" fmla="*/ 22646 w 28575"/>
                  <a:gd name="connsiteY1" fmla="*/ 738 h 28575"/>
                  <a:gd name="connsiteX2" fmla="*/ 738 w 28575"/>
                  <a:gd name="connsiteY2" fmla="*/ 13121 h 28575"/>
                  <a:gd name="connsiteX3" fmla="*/ 13121 w 28575"/>
                  <a:gd name="connsiteY3" fmla="*/ 35028 h 28575"/>
                  <a:gd name="connsiteX4" fmla="*/ 35028 w 28575"/>
                  <a:gd name="connsiteY4" fmla="*/ 22646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5028" y="22646"/>
                    </a:moveTo>
                    <a:cubicBezTo>
                      <a:pt x="37886" y="13121"/>
                      <a:pt x="32171" y="2643"/>
                      <a:pt x="22646" y="738"/>
                    </a:cubicBezTo>
                    <a:cubicBezTo>
                      <a:pt x="13121" y="-2119"/>
                      <a:pt x="3596" y="3596"/>
                      <a:pt x="738" y="13121"/>
                    </a:cubicBezTo>
                    <a:cubicBezTo>
                      <a:pt x="-2119" y="22646"/>
                      <a:pt x="3596" y="32171"/>
                      <a:pt x="13121" y="35028"/>
                    </a:cubicBezTo>
                    <a:cubicBezTo>
                      <a:pt x="22646" y="37886"/>
                      <a:pt x="32171" y="32171"/>
                      <a:pt x="35028" y="22646"/>
                    </a:cubicBezTo>
                    <a:close/>
                  </a:path>
                </a:pathLst>
              </a:custGeom>
              <a:solidFill>
                <a:srgbClr val="FFB948"/>
              </a:solidFill>
              <a:ln w="9525" cap="flat">
                <a:noFill/>
                <a:prstDash val="solid"/>
                <a:miter/>
              </a:ln>
            </p:spPr>
            <p:txBody>
              <a:bodyPr rtlCol="0" anchor="ctr"/>
              <a:lstStyle/>
              <a:p>
                <a:endParaRPr lang="en-US"/>
              </a:p>
            </p:txBody>
          </p:sp>
        </p:grpSp>
        <p:sp>
          <p:nvSpPr>
            <p:cNvPr id="22" name="Freeform: Shape 21">
              <a:extLst>
                <a:ext uri="{FF2B5EF4-FFF2-40B4-BE49-F238E27FC236}">
                  <a16:creationId xmlns:a16="http://schemas.microsoft.com/office/drawing/2014/main" id="{0F7D1098-736D-F5A4-CE0A-8A864DCC6BE7}"/>
                </a:ext>
              </a:extLst>
            </p:cNvPr>
            <p:cNvSpPr/>
            <p:nvPr/>
          </p:nvSpPr>
          <p:spPr>
            <a:xfrm>
              <a:off x="5997892" y="2647950"/>
              <a:ext cx="200025" cy="314325"/>
            </a:xfrm>
            <a:custGeom>
              <a:avLst/>
              <a:gdLst>
                <a:gd name="connsiteX0" fmla="*/ 0 w 200025"/>
                <a:gd name="connsiteY0" fmla="*/ 59055 h 314325"/>
                <a:gd name="connsiteX1" fmla="*/ 78105 w 200025"/>
                <a:gd name="connsiteY1" fmla="*/ 0 h 314325"/>
                <a:gd name="connsiteX2" fmla="*/ 158115 w 200025"/>
                <a:gd name="connsiteY2" fmla="*/ 0 h 314325"/>
                <a:gd name="connsiteX3" fmla="*/ 158115 w 200025"/>
                <a:gd name="connsiteY3" fmla="*/ 254317 h 314325"/>
                <a:gd name="connsiteX4" fmla="*/ 200025 w 200025"/>
                <a:gd name="connsiteY4" fmla="*/ 254317 h 314325"/>
                <a:gd name="connsiteX5" fmla="*/ 200025 w 200025"/>
                <a:gd name="connsiteY5" fmla="*/ 314325 h 314325"/>
                <a:gd name="connsiteX6" fmla="*/ 20955 w 200025"/>
                <a:gd name="connsiteY6" fmla="*/ 314325 h 314325"/>
                <a:gd name="connsiteX7" fmla="*/ 20955 w 200025"/>
                <a:gd name="connsiteY7" fmla="*/ 254317 h 314325"/>
                <a:gd name="connsiteX8" fmla="*/ 65723 w 200025"/>
                <a:gd name="connsiteY8" fmla="*/ 254317 h 314325"/>
                <a:gd name="connsiteX9" fmla="*/ 65723 w 200025"/>
                <a:gd name="connsiteY9" fmla="*/ 87630 h 314325"/>
                <a:gd name="connsiteX10" fmla="*/ 20955 w 200025"/>
                <a:gd name="connsiteY10" fmla="*/ 108585 h 314325"/>
                <a:gd name="connsiteX11" fmla="*/ 0 w 200025"/>
                <a:gd name="connsiteY11" fmla="*/ 59055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025" h="314325">
                  <a:moveTo>
                    <a:pt x="0" y="59055"/>
                  </a:moveTo>
                  <a:cubicBezTo>
                    <a:pt x="25718" y="46673"/>
                    <a:pt x="45720" y="39052"/>
                    <a:pt x="78105" y="0"/>
                  </a:cubicBezTo>
                  <a:lnTo>
                    <a:pt x="158115" y="0"/>
                  </a:lnTo>
                  <a:lnTo>
                    <a:pt x="158115" y="254317"/>
                  </a:lnTo>
                  <a:lnTo>
                    <a:pt x="200025" y="254317"/>
                  </a:lnTo>
                  <a:lnTo>
                    <a:pt x="200025" y="314325"/>
                  </a:lnTo>
                  <a:lnTo>
                    <a:pt x="20955" y="314325"/>
                  </a:lnTo>
                  <a:lnTo>
                    <a:pt x="20955" y="254317"/>
                  </a:lnTo>
                  <a:lnTo>
                    <a:pt x="65723" y="254317"/>
                  </a:lnTo>
                  <a:lnTo>
                    <a:pt x="65723" y="87630"/>
                  </a:lnTo>
                  <a:lnTo>
                    <a:pt x="20955" y="108585"/>
                  </a:lnTo>
                  <a:lnTo>
                    <a:pt x="0" y="59055"/>
                  </a:lnTo>
                  <a:close/>
                </a:path>
              </a:pathLst>
            </a:custGeom>
            <a:solidFill>
              <a:srgbClr val="FFB948"/>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DFE3850F-E3AE-E5E0-FFFE-1D37A026BDA7}"/>
                </a:ext>
              </a:extLst>
            </p:cNvPr>
            <p:cNvSpPr/>
            <p:nvPr/>
          </p:nvSpPr>
          <p:spPr>
            <a:xfrm>
              <a:off x="5869304" y="2489835"/>
              <a:ext cx="542925" cy="542925"/>
            </a:xfrm>
            <a:custGeom>
              <a:avLst/>
              <a:gdLst>
                <a:gd name="connsiteX0" fmla="*/ 0 w 542925"/>
                <a:gd name="connsiteY0" fmla="*/ 91440 h 542925"/>
                <a:gd name="connsiteX1" fmla="*/ 459105 w 542925"/>
                <a:gd name="connsiteY1" fmla="*/ 550545 h 542925"/>
                <a:gd name="connsiteX2" fmla="*/ 549593 w 542925"/>
                <a:gd name="connsiteY2" fmla="*/ 371475 h 542925"/>
                <a:gd name="connsiteX3" fmla="*/ 178118 w 542925"/>
                <a:gd name="connsiteY3" fmla="*/ 0 h 542925"/>
                <a:gd name="connsiteX4" fmla="*/ 0 w 542925"/>
                <a:gd name="connsiteY4" fmla="*/ 91440 h 542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25" h="542925">
                  <a:moveTo>
                    <a:pt x="0" y="91440"/>
                  </a:moveTo>
                  <a:lnTo>
                    <a:pt x="459105" y="550545"/>
                  </a:lnTo>
                  <a:cubicBezTo>
                    <a:pt x="506730" y="502920"/>
                    <a:pt x="539115" y="441007"/>
                    <a:pt x="549593" y="371475"/>
                  </a:cubicBezTo>
                  <a:lnTo>
                    <a:pt x="178118" y="0"/>
                  </a:lnTo>
                  <a:cubicBezTo>
                    <a:pt x="109538" y="11430"/>
                    <a:pt x="46673" y="43815"/>
                    <a:pt x="0" y="91440"/>
                  </a:cubicBezTo>
                  <a:close/>
                </a:path>
              </a:pathLst>
            </a:custGeom>
            <a:solidFill>
              <a:srgbClr val="FFD0CA">
                <a:alpha val="20000"/>
              </a:srgbClr>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D76EE143-F347-BBAB-EC74-FABBDC2C276A}"/>
                </a:ext>
              </a:extLst>
            </p:cNvPr>
            <p:cNvSpPr/>
            <p:nvPr/>
          </p:nvSpPr>
          <p:spPr>
            <a:xfrm>
              <a:off x="5802629" y="2604135"/>
              <a:ext cx="495300" cy="495300"/>
            </a:xfrm>
            <a:custGeom>
              <a:avLst/>
              <a:gdLst>
                <a:gd name="connsiteX0" fmla="*/ 0 w 495300"/>
                <a:gd name="connsiteY0" fmla="*/ 73342 h 495300"/>
                <a:gd name="connsiteX1" fmla="*/ 429578 w 495300"/>
                <a:gd name="connsiteY1" fmla="*/ 502920 h 495300"/>
                <a:gd name="connsiteX2" fmla="*/ 502920 w 495300"/>
                <a:gd name="connsiteY2" fmla="*/ 457200 h 495300"/>
                <a:gd name="connsiteX3" fmla="*/ 45720 w 495300"/>
                <a:gd name="connsiteY3" fmla="*/ 0 h 495300"/>
                <a:gd name="connsiteX4" fmla="*/ 0 w 495300"/>
                <a:gd name="connsiteY4" fmla="*/ 73342 h 49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 h="495300">
                  <a:moveTo>
                    <a:pt x="0" y="73342"/>
                  </a:moveTo>
                  <a:lnTo>
                    <a:pt x="429578" y="502920"/>
                  </a:lnTo>
                  <a:cubicBezTo>
                    <a:pt x="456248" y="490538"/>
                    <a:pt x="481013" y="475298"/>
                    <a:pt x="502920" y="457200"/>
                  </a:cubicBezTo>
                  <a:lnTo>
                    <a:pt x="45720" y="0"/>
                  </a:lnTo>
                  <a:cubicBezTo>
                    <a:pt x="27623" y="21907"/>
                    <a:pt x="12383" y="46673"/>
                    <a:pt x="0" y="73342"/>
                  </a:cubicBezTo>
                  <a:close/>
                </a:path>
              </a:pathLst>
            </a:custGeom>
            <a:solidFill>
              <a:srgbClr val="FFD0CA">
                <a:alpha val="20000"/>
              </a:srgbClr>
            </a:solidFill>
            <a:ln w="9525" cap="flat">
              <a:no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C1BB72A9-F663-12C0-4E69-745EB009FA76}"/>
                </a:ext>
              </a:extLst>
            </p:cNvPr>
            <p:cNvSpPr/>
            <p:nvPr/>
          </p:nvSpPr>
          <p:spPr>
            <a:xfrm>
              <a:off x="5582602" y="4300537"/>
              <a:ext cx="1028700" cy="123825"/>
            </a:xfrm>
            <a:custGeom>
              <a:avLst/>
              <a:gdLst>
                <a:gd name="connsiteX0" fmla="*/ 1031557 w 1028700"/>
                <a:gd name="connsiteY0" fmla="*/ 131445 h 123825"/>
                <a:gd name="connsiteX1" fmla="*/ 1031557 w 1028700"/>
                <a:gd name="connsiteY1" fmla="*/ 83820 h 123825"/>
                <a:gd name="connsiteX2" fmla="*/ 947738 w 1028700"/>
                <a:gd name="connsiteY2" fmla="*/ 0 h 123825"/>
                <a:gd name="connsiteX3" fmla="*/ 83820 w 1028700"/>
                <a:gd name="connsiteY3" fmla="*/ 0 h 123825"/>
                <a:gd name="connsiteX4" fmla="*/ 0 w 1028700"/>
                <a:gd name="connsiteY4" fmla="*/ 83820 h 123825"/>
                <a:gd name="connsiteX5" fmla="*/ 0 w 1028700"/>
                <a:gd name="connsiteY5" fmla="*/ 131445 h 123825"/>
                <a:gd name="connsiteX6" fmla="*/ 1031557 w 1028700"/>
                <a:gd name="connsiteY6" fmla="*/ 131445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123825">
                  <a:moveTo>
                    <a:pt x="1031557" y="131445"/>
                  </a:moveTo>
                  <a:lnTo>
                    <a:pt x="1031557" y="83820"/>
                  </a:lnTo>
                  <a:cubicBezTo>
                    <a:pt x="1031557" y="38100"/>
                    <a:pt x="994410" y="0"/>
                    <a:pt x="947738" y="0"/>
                  </a:cubicBezTo>
                  <a:lnTo>
                    <a:pt x="83820" y="0"/>
                  </a:lnTo>
                  <a:cubicBezTo>
                    <a:pt x="38100" y="0"/>
                    <a:pt x="0" y="38100"/>
                    <a:pt x="0" y="83820"/>
                  </a:cubicBezTo>
                  <a:lnTo>
                    <a:pt x="0" y="131445"/>
                  </a:lnTo>
                  <a:lnTo>
                    <a:pt x="1031557" y="131445"/>
                  </a:lnTo>
                  <a:close/>
                </a:path>
              </a:pathLst>
            </a:custGeom>
            <a:solidFill>
              <a:srgbClr val="EA8000"/>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135DD91-4232-BFF5-C990-DE9C10D07FB3}"/>
                </a:ext>
              </a:extLst>
            </p:cNvPr>
            <p:cNvSpPr/>
            <p:nvPr/>
          </p:nvSpPr>
          <p:spPr>
            <a:xfrm>
              <a:off x="5582602" y="4384357"/>
              <a:ext cx="1028700" cy="47625"/>
            </a:xfrm>
            <a:custGeom>
              <a:avLst/>
              <a:gdLst>
                <a:gd name="connsiteX0" fmla="*/ 0 w 1028700"/>
                <a:gd name="connsiteY0" fmla="*/ 0 h 47625"/>
                <a:gd name="connsiteX1" fmla="*/ 1031557 w 1028700"/>
                <a:gd name="connsiteY1" fmla="*/ 0 h 47625"/>
                <a:gd name="connsiteX2" fmla="*/ 1031557 w 1028700"/>
                <a:gd name="connsiteY2" fmla="*/ 47625 h 47625"/>
                <a:gd name="connsiteX3" fmla="*/ 0 w 1028700"/>
                <a:gd name="connsiteY3" fmla="*/ 47625 h 47625"/>
              </a:gdLst>
              <a:ahLst/>
              <a:cxnLst>
                <a:cxn ang="0">
                  <a:pos x="connsiteX0" y="connsiteY0"/>
                </a:cxn>
                <a:cxn ang="0">
                  <a:pos x="connsiteX1" y="connsiteY1"/>
                </a:cxn>
                <a:cxn ang="0">
                  <a:pos x="connsiteX2" y="connsiteY2"/>
                </a:cxn>
                <a:cxn ang="0">
                  <a:pos x="connsiteX3" y="connsiteY3"/>
                </a:cxn>
              </a:cxnLst>
              <a:rect l="l" t="t" r="r" b="b"/>
              <a:pathLst>
                <a:path w="1028700" h="47625">
                  <a:moveTo>
                    <a:pt x="0" y="0"/>
                  </a:moveTo>
                  <a:lnTo>
                    <a:pt x="1031557" y="0"/>
                  </a:lnTo>
                  <a:lnTo>
                    <a:pt x="1031557" y="47625"/>
                  </a:lnTo>
                  <a:lnTo>
                    <a:pt x="0" y="47625"/>
                  </a:lnTo>
                  <a:close/>
                </a:path>
              </a:pathLst>
            </a:custGeom>
            <a:solidFill>
              <a:srgbClr val="C46600"/>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42F3597F-9C95-B8F0-1925-F9F10D8C05C1}"/>
                </a:ext>
              </a:extLst>
            </p:cNvPr>
            <p:cNvSpPr/>
            <p:nvPr/>
          </p:nvSpPr>
          <p:spPr>
            <a:xfrm>
              <a:off x="5864542" y="4079557"/>
              <a:ext cx="438150" cy="342900"/>
            </a:xfrm>
            <a:custGeom>
              <a:avLst/>
              <a:gdLst>
                <a:gd name="connsiteX0" fmla="*/ 94298 w 438150"/>
                <a:gd name="connsiteY0" fmla="*/ 0 h 342900"/>
                <a:gd name="connsiteX1" fmla="*/ 0 w 438150"/>
                <a:gd name="connsiteY1" fmla="*/ 142875 h 342900"/>
                <a:gd name="connsiteX2" fmla="*/ 209550 w 438150"/>
                <a:gd name="connsiteY2" fmla="*/ 352425 h 342900"/>
                <a:gd name="connsiteX3" fmla="*/ 445770 w 438150"/>
                <a:gd name="connsiteY3" fmla="*/ 352425 h 342900"/>
                <a:gd name="connsiteX4" fmla="*/ 94298 w 438150"/>
                <a:gd name="connsiteY4" fmla="*/ 0 h 34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0" h="342900">
                  <a:moveTo>
                    <a:pt x="94298" y="0"/>
                  </a:moveTo>
                  <a:cubicBezTo>
                    <a:pt x="75248" y="55245"/>
                    <a:pt x="42863" y="104775"/>
                    <a:pt x="0" y="142875"/>
                  </a:cubicBezTo>
                  <a:lnTo>
                    <a:pt x="209550" y="352425"/>
                  </a:lnTo>
                  <a:lnTo>
                    <a:pt x="445770" y="352425"/>
                  </a:lnTo>
                  <a:lnTo>
                    <a:pt x="94298" y="0"/>
                  </a:lnTo>
                  <a:close/>
                </a:path>
              </a:pathLst>
            </a:custGeom>
            <a:solidFill>
              <a:srgbClr val="FFD0CA">
                <a:alpha val="20000"/>
              </a:srgbClr>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0B213A7C-7F1D-7086-5CE3-77FC82C63B7D}"/>
                </a:ext>
              </a:extLst>
            </p:cNvPr>
            <p:cNvSpPr/>
            <p:nvPr/>
          </p:nvSpPr>
          <p:spPr>
            <a:xfrm>
              <a:off x="5464492" y="4420552"/>
              <a:ext cx="1266825" cy="447675"/>
            </a:xfrm>
            <a:custGeom>
              <a:avLst/>
              <a:gdLst>
                <a:gd name="connsiteX0" fmla="*/ 1267778 w 1266825"/>
                <a:gd name="connsiteY0" fmla="*/ 451485 h 447675"/>
                <a:gd name="connsiteX1" fmla="*/ 1267778 w 1266825"/>
                <a:gd name="connsiteY1" fmla="*/ 83820 h 447675"/>
                <a:gd name="connsiteX2" fmla="*/ 1183958 w 1266825"/>
                <a:gd name="connsiteY2" fmla="*/ 0 h 447675"/>
                <a:gd name="connsiteX3" fmla="*/ 83820 w 1266825"/>
                <a:gd name="connsiteY3" fmla="*/ 0 h 447675"/>
                <a:gd name="connsiteX4" fmla="*/ 0 w 1266825"/>
                <a:gd name="connsiteY4" fmla="*/ 83820 h 447675"/>
                <a:gd name="connsiteX5" fmla="*/ 0 w 1266825"/>
                <a:gd name="connsiteY5" fmla="*/ 451485 h 447675"/>
                <a:gd name="connsiteX6" fmla="*/ 1267778 w 1266825"/>
                <a:gd name="connsiteY6" fmla="*/ 451485 h 4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6825" h="447675">
                  <a:moveTo>
                    <a:pt x="1267778" y="451485"/>
                  </a:moveTo>
                  <a:lnTo>
                    <a:pt x="1267778" y="83820"/>
                  </a:lnTo>
                  <a:cubicBezTo>
                    <a:pt x="1267778" y="38100"/>
                    <a:pt x="1229678" y="0"/>
                    <a:pt x="1183958" y="0"/>
                  </a:cubicBezTo>
                  <a:lnTo>
                    <a:pt x="83820" y="0"/>
                  </a:lnTo>
                  <a:cubicBezTo>
                    <a:pt x="38100" y="0"/>
                    <a:pt x="0" y="37147"/>
                    <a:pt x="0" y="83820"/>
                  </a:cubicBezTo>
                  <a:lnTo>
                    <a:pt x="0" y="451485"/>
                  </a:lnTo>
                  <a:lnTo>
                    <a:pt x="1267778" y="451485"/>
                  </a:lnTo>
                  <a:close/>
                </a:path>
              </a:pathLst>
            </a:custGeom>
            <a:solidFill>
              <a:srgbClr val="2D2D2D"/>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120C8286-4D71-1505-25C7-54BC17F9E7B2}"/>
                </a:ext>
              </a:extLst>
            </p:cNvPr>
            <p:cNvSpPr/>
            <p:nvPr/>
          </p:nvSpPr>
          <p:spPr>
            <a:xfrm>
              <a:off x="5464492" y="4801552"/>
              <a:ext cx="1266825" cy="66675"/>
            </a:xfrm>
            <a:custGeom>
              <a:avLst/>
              <a:gdLst>
                <a:gd name="connsiteX0" fmla="*/ 0 w 1266825"/>
                <a:gd name="connsiteY0" fmla="*/ 0 h 66675"/>
                <a:gd name="connsiteX1" fmla="*/ 1266825 w 1266825"/>
                <a:gd name="connsiteY1" fmla="*/ 0 h 66675"/>
                <a:gd name="connsiteX2" fmla="*/ 1266825 w 1266825"/>
                <a:gd name="connsiteY2" fmla="*/ 71438 h 66675"/>
                <a:gd name="connsiteX3" fmla="*/ 0 w 1266825"/>
                <a:gd name="connsiteY3" fmla="*/ 71438 h 66675"/>
              </a:gdLst>
              <a:ahLst/>
              <a:cxnLst>
                <a:cxn ang="0">
                  <a:pos x="connsiteX0" y="connsiteY0"/>
                </a:cxn>
                <a:cxn ang="0">
                  <a:pos x="connsiteX1" y="connsiteY1"/>
                </a:cxn>
                <a:cxn ang="0">
                  <a:pos x="connsiteX2" y="connsiteY2"/>
                </a:cxn>
                <a:cxn ang="0">
                  <a:pos x="connsiteX3" y="connsiteY3"/>
                </a:cxn>
              </a:cxnLst>
              <a:rect l="l" t="t" r="r" b="b"/>
              <a:pathLst>
                <a:path w="1266825" h="66675">
                  <a:moveTo>
                    <a:pt x="0" y="0"/>
                  </a:moveTo>
                  <a:lnTo>
                    <a:pt x="1266825" y="0"/>
                  </a:lnTo>
                  <a:lnTo>
                    <a:pt x="1266825" y="71438"/>
                  </a:lnTo>
                  <a:lnTo>
                    <a:pt x="0" y="71438"/>
                  </a:lnTo>
                  <a:close/>
                </a:path>
              </a:pathLst>
            </a:custGeom>
            <a:solidFill>
              <a:srgbClr val="000000"/>
            </a:solidFill>
            <a:ln w="9525" cap="flat">
              <a:noFill/>
              <a:prstDash val="solid"/>
              <a:miter/>
            </a:ln>
          </p:spPr>
          <p:txBody>
            <a:bodyPr rtlCol="0" anchor="ctr"/>
            <a:lstStyle/>
            <a:p>
              <a:endParaRPr lang="en-US"/>
            </a:p>
          </p:txBody>
        </p:sp>
      </p:grpSp>
      <p:sp>
        <p:nvSpPr>
          <p:cNvPr id="19461" name="Flowchart: Collate 19460">
            <a:extLst>
              <a:ext uri="{FF2B5EF4-FFF2-40B4-BE49-F238E27FC236}">
                <a16:creationId xmlns:a16="http://schemas.microsoft.com/office/drawing/2014/main" id="{364A257E-015C-9866-D6C8-7EC2D58BB616}"/>
              </a:ext>
            </a:extLst>
          </p:cNvPr>
          <p:cNvSpPr/>
          <p:nvPr/>
        </p:nvSpPr>
        <p:spPr>
          <a:xfrm>
            <a:off x="3995525" y="-9832"/>
            <a:ext cx="6210360" cy="1309474"/>
          </a:xfrm>
          <a:prstGeom prst="flowChartCollat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240090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B362813-8AD6-A9B7-C39A-9E149F75E2C9}"/>
              </a:ext>
            </a:extLst>
          </p:cNvPr>
          <p:cNvSpPr/>
          <p:nvPr/>
        </p:nvSpPr>
        <p:spPr>
          <a:xfrm>
            <a:off x="11346426" y="249013"/>
            <a:ext cx="845574" cy="461665"/>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7477EE29-D0FE-D391-1B77-8FE23C6934CD}"/>
              </a:ext>
            </a:extLst>
          </p:cNvPr>
          <p:cNvPicPr>
            <a:picLocks noChangeAspect="1"/>
          </p:cNvPicPr>
          <p:nvPr/>
        </p:nvPicPr>
        <p:blipFill>
          <a:blip r:embed="rId2"/>
          <a:srcRect l="7368" t="14376" b="7353"/>
          <a:stretch/>
        </p:blipFill>
        <p:spPr>
          <a:xfrm>
            <a:off x="0" y="0"/>
            <a:ext cx="12192000" cy="6867832"/>
          </a:xfrm>
          <a:prstGeom prst="rect">
            <a:avLst/>
          </a:prstGeom>
        </p:spPr>
      </p:pic>
      <p:sp>
        <p:nvSpPr>
          <p:cNvPr id="3" name="TextBox 2">
            <a:extLst>
              <a:ext uri="{FF2B5EF4-FFF2-40B4-BE49-F238E27FC236}">
                <a16:creationId xmlns:a16="http://schemas.microsoft.com/office/drawing/2014/main" id="{2936C17F-4519-5ED4-93B7-AB8F4C40C760}"/>
              </a:ext>
            </a:extLst>
          </p:cNvPr>
          <p:cNvSpPr txBox="1"/>
          <p:nvPr/>
        </p:nvSpPr>
        <p:spPr>
          <a:xfrm>
            <a:off x="4449095" y="479845"/>
            <a:ext cx="6528619"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solidFill>
                  <a:schemeClr val="tx1"/>
                </a:solidFill>
              </a:rPr>
              <a:t>قوانین مخصوص مسابقات رشته ورزشی پرش ارتفاع</a:t>
            </a:r>
          </a:p>
        </p:txBody>
      </p:sp>
      <p:sp>
        <p:nvSpPr>
          <p:cNvPr id="9" name="Parallelogram 8">
            <a:extLst>
              <a:ext uri="{FF2B5EF4-FFF2-40B4-BE49-F238E27FC236}">
                <a16:creationId xmlns:a16="http://schemas.microsoft.com/office/drawing/2014/main" id="{0DF5E741-F279-BD99-7716-6E08838C8D6E}"/>
              </a:ext>
            </a:extLst>
          </p:cNvPr>
          <p:cNvSpPr/>
          <p:nvPr/>
        </p:nvSpPr>
        <p:spPr>
          <a:xfrm>
            <a:off x="3234813" y="1366684"/>
            <a:ext cx="8957187" cy="2379406"/>
          </a:xfrm>
          <a:prstGeom prst="parallelogram">
            <a:avLst>
              <a:gd name="adj" fmla="val 21186"/>
            </a:avLst>
          </a:prstGeom>
          <a:solidFill>
            <a:schemeClr val="bg1">
              <a:lumMod val="85000"/>
              <a:alpha val="2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5" name="TextBox 4">
            <a:extLst>
              <a:ext uri="{FF2B5EF4-FFF2-40B4-BE49-F238E27FC236}">
                <a16:creationId xmlns:a16="http://schemas.microsoft.com/office/drawing/2014/main" id="{FBCD7F5F-7EB2-8AD5-C49C-6F89905ADF26}"/>
              </a:ext>
            </a:extLst>
          </p:cNvPr>
          <p:cNvSpPr txBox="1"/>
          <p:nvPr/>
        </p:nvSpPr>
        <p:spPr>
          <a:xfrm>
            <a:off x="3598606" y="1423226"/>
            <a:ext cx="8229599"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مسابقات رشته ورزشی پرش ارتفاع دارای قوانین خاصی است که به منظور حفظ عدالت و استانداردهای رقابتی طراحی شده‌اند. این قوانین به منظور ایجاد یک محیط رقابتی عادلانه و استاندارد برای ورزشکاران طراحی شده‌اند و رعایت آن‌ها برای موفقیت در مسابقات ضروری است. در ادامه به مهم‌ترین این قوانین اشاره می‌شود:</a:t>
            </a:r>
          </a:p>
        </p:txBody>
      </p:sp>
    </p:spTree>
    <p:extLst>
      <p:ext uri="{BB962C8B-B14F-4D97-AF65-F5344CB8AC3E}">
        <p14:creationId xmlns:p14="http://schemas.microsoft.com/office/powerpoint/2010/main" val="24931262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sp>
        <p:nvSpPr>
          <p:cNvPr id="7" name="Flowchart: Manual Operation 6">
            <a:extLst>
              <a:ext uri="{FF2B5EF4-FFF2-40B4-BE49-F238E27FC236}">
                <a16:creationId xmlns:a16="http://schemas.microsoft.com/office/drawing/2014/main" id="{22B5F8AE-1D14-8A63-87A8-B5BCFF522ECD}"/>
              </a:ext>
            </a:extLst>
          </p:cNvPr>
          <p:cNvSpPr/>
          <p:nvPr/>
        </p:nvSpPr>
        <p:spPr>
          <a:xfrm>
            <a:off x="6096001" y="0"/>
            <a:ext cx="6096000" cy="6858000"/>
          </a:xfrm>
          <a:prstGeom prst="flowChartManualOperation">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264CF19-6BA2-404D-212B-1F2375CFB6E0}"/>
              </a:ext>
            </a:extLst>
          </p:cNvPr>
          <p:cNvSpPr txBox="1"/>
          <p:nvPr/>
        </p:nvSpPr>
        <p:spPr>
          <a:xfrm>
            <a:off x="6312309" y="144543"/>
            <a:ext cx="5309420" cy="2854628"/>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solidFill>
                  <a:schemeClr val="bg1"/>
                </a:solidFill>
              </a:rPr>
              <a:t>نوبت پرش: </a:t>
            </a:r>
          </a:p>
          <a:p>
            <a:r>
              <a:rPr lang="fa-IR" dirty="0"/>
              <a:t>نوبت پرش شرکت‌کنندگان از طریق قرعه‌کشی تعیین می‌شود. هر ورزشکار در هر ارتفاع سه فرصت برای پرش دارد. اگر ورزشکار نتواند ارتفاع را پاک کند، می‌تواند به ارتفاع بعدی برود.</a:t>
            </a:r>
          </a:p>
        </p:txBody>
      </p:sp>
      <p:sp>
        <p:nvSpPr>
          <p:cNvPr id="5" name="TextBox 4">
            <a:extLst>
              <a:ext uri="{FF2B5EF4-FFF2-40B4-BE49-F238E27FC236}">
                <a16:creationId xmlns:a16="http://schemas.microsoft.com/office/drawing/2014/main" id="{9CFE7CAE-52E3-D1E3-A6B0-E8222F86DC73}"/>
              </a:ext>
            </a:extLst>
          </p:cNvPr>
          <p:cNvSpPr txBox="1"/>
          <p:nvPr/>
        </p:nvSpPr>
        <p:spPr>
          <a:xfrm>
            <a:off x="6312310" y="3216341"/>
            <a:ext cx="5309419" cy="3408625"/>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solidFill>
                  <a:schemeClr val="bg1"/>
                </a:solidFill>
              </a:rPr>
              <a:t>خطاهای پرش: </a:t>
            </a:r>
          </a:p>
          <a:p>
            <a:r>
              <a:rPr lang="fa-IR" dirty="0"/>
              <a:t>ورزشکار در حین پرش یا در حال دورخیز، پای خود را از خط خطا عبور کند، بعد از فرود از چاله خارج شود به گونه‌ای که محل تماس با زمین نزدیک‌تر از نزدیک‌ترین اثر در محوطه فرود به خط پرش باشد و همچنین ورزشکار در هوا معلق بزند همگی پرش خطا محسوب می‌شود.</a:t>
            </a:r>
          </a:p>
        </p:txBody>
      </p:sp>
      <p:pic>
        <p:nvPicPr>
          <p:cNvPr id="6" name="Picture 5">
            <a:extLst>
              <a:ext uri="{FF2B5EF4-FFF2-40B4-BE49-F238E27FC236}">
                <a16:creationId xmlns:a16="http://schemas.microsoft.com/office/drawing/2014/main" id="{9EF9D3B8-63F5-82A2-DA85-10C542810C07}"/>
              </a:ext>
            </a:extLst>
          </p:cNvPr>
          <p:cNvPicPr>
            <a:picLocks noChangeAspect="1"/>
          </p:cNvPicPr>
          <p:nvPr/>
        </p:nvPicPr>
        <p:blipFill>
          <a:blip r:embed="rId3"/>
          <a:srcRect l="31075" r="23762" b="1548"/>
          <a:stretch/>
        </p:blipFill>
        <p:spPr>
          <a:xfrm>
            <a:off x="0" y="53089"/>
            <a:ext cx="3097162" cy="6751821"/>
          </a:xfrm>
          <a:prstGeom prst="rect">
            <a:avLst/>
          </a:prstGeom>
        </p:spPr>
      </p:pic>
      <p:pic>
        <p:nvPicPr>
          <p:cNvPr id="21506" name="Picture 2" descr="آموزش حرکات جامپ باکس - ریتون اسپرت">
            <a:extLst>
              <a:ext uri="{FF2B5EF4-FFF2-40B4-BE49-F238E27FC236}">
                <a16:creationId xmlns:a16="http://schemas.microsoft.com/office/drawing/2014/main" id="{9C6362D9-93A9-AC90-4141-A137A9F099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7842" y="1725715"/>
            <a:ext cx="3371850" cy="381952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8F87811D-0E70-A00F-3A4C-72116D90A927}"/>
              </a:ext>
            </a:extLst>
          </p:cNvPr>
          <p:cNvSpPr/>
          <p:nvPr/>
        </p:nvSpPr>
        <p:spPr>
          <a:xfrm>
            <a:off x="6931743" y="2824929"/>
            <a:ext cx="1946788" cy="235974"/>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D4F46736-B8EE-A7A4-A93E-728BD2BB5208}"/>
              </a:ext>
            </a:extLst>
          </p:cNvPr>
          <p:cNvSpPr/>
          <p:nvPr/>
        </p:nvSpPr>
        <p:spPr>
          <a:xfrm>
            <a:off x="8529485" y="3143714"/>
            <a:ext cx="1946788" cy="235974"/>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Extract 9">
            <a:extLst>
              <a:ext uri="{FF2B5EF4-FFF2-40B4-BE49-F238E27FC236}">
                <a16:creationId xmlns:a16="http://schemas.microsoft.com/office/drawing/2014/main" id="{5EE894D1-33CF-9A39-7BA4-E79EB4F16B71}"/>
              </a:ext>
            </a:extLst>
          </p:cNvPr>
          <p:cNvSpPr/>
          <p:nvPr/>
        </p:nvSpPr>
        <p:spPr>
          <a:xfrm>
            <a:off x="4257369" y="5545240"/>
            <a:ext cx="1622323" cy="1312760"/>
          </a:xfrm>
          <a:prstGeom prst="flowChartExtra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Extract 10">
            <a:extLst>
              <a:ext uri="{FF2B5EF4-FFF2-40B4-BE49-F238E27FC236}">
                <a16:creationId xmlns:a16="http://schemas.microsoft.com/office/drawing/2014/main" id="{E49E7102-7D08-6F12-749B-ABACC5989F43}"/>
              </a:ext>
            </a:extLst>
          </p:cNvPr>
          <p:cNvSpPr/>
          <p:nvPr/>
        </p:nvSpPr>
        <p:spPr>
          <a:xfrm flipV="1">
            <a:off x="1877961" y="0"/>
            <a:ext cx="1622323" cy="1312760"/>
          </a:xfrm>
          <a:prstGeom prst="flowChartExtra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091629273"/>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81BCBC9-709F-C6F4-5290-D13824E4BDE2}"/>
              </a:ext>
            </a:extLst>
          </p:cNvPr>
          <p:cNvPicPr>
            <a:picLocks noChangeAspect="1"/>
          </p:cNvPicPr>
          <p:nvPr/>
        </p:nvPicPr>
        <p:blipFill>
          <a:blip r:embed="rId2"/>
          <a:srcRect l="24620" t="3957" r="1"/>
          <a:stretch/>
        </p:blipFill>
        <p:spPr>
          <a:xfrm>
            <a:off x="1" y="-7658"/>
            <a:ext cx="7216878" cy="6873316"/>
          </a:xfrm>
          <a:prstGeom prst="rect">
            <a:avLst/>
          </a:prstGeom>
          <a:noFill/>
        </p:spPr>
      </p:pic>
      <p:sp>
        <p:nvSpPr>
          <p:cNvPr id="7" name="TextBox 6">
            <a:extLst>
              <a:ext uri="{FF2B5EF4-FFF2-40B4-BE49-F238E27FC236}">
                <a16:creationId xmlns:a16="http://schemas.microsoft.com/office/drawing/2014/main" id="{299B2EC1-F23F-E6E3-5867-03F361B76E2C}"/>
              </a:ext>
            </a:extLst>
          </p:cNvPr>
          <p:cNvSpPr txBox="1"/>
          <p:nvPr/>
        </p:nvSpPr>
        <p:spPr>
          <a:xfrm>
            <a:off x="7226711" y="504339"/>
            <a:ext cx="4660490" cy="461665"/>
          </a:xfrm>
          <a:prstGeom prst="rect">
            <a:avLst/>
          </a:prstGeom>
          <a:noFill/>
        </p:spPr>
        <p:txBody>
          <a:bodyPr wrap="square">
            <a:spAutoFit/>
          </a:bodyPr>
          <a:lstStyle/>
          <a:p>
            <a:pPr algn="just" rtl="1">
              <a:spcAft>
                <a:spcPts val="1950"/>
              </a:spcAft>
            </a:pPr>
            <a:r>
              <a:rPr lang="fa-IR" sz="2400" b="1" i="0" dirty="0">
                <a:solidFill>
                  <a:srgbClr val="101010"/>
                </a:solidFill>
                <a:effectLst/>
                <a:latin typeface="Shabnam" panose="020B0603030804020204" pitchFamily="34" charset="-78"/>
                <a:cs typeface="Shabnam" panose="020B0603030804020204" pitchFamily="34" charset="-78"/>
              </a:rPr>
              <a:t>آشنایی با رشته ورزشی پرش ارتفاع</a:t>
            </a:r>
          </a:p>
        </p:txBody>
      </p:sp>
      <p:sp>
        <p:nvSpPr>
          <p:cNvPr id="9" name="TextBox 8">
            <a:extLst>
              <a:ext uri="{FF2B5EF4-FFF2-40B4-BE49-F238E27FC236}">
                <a16:creationId xmlns:a16="http://schemas.microsoft.com/office/drawing/2014/main" id="{91A58549-FD00-44F8-EDA1-7E75F0770B29}"/>
              </a:ext>
            </a:extLst>
          </p:cNvPr>
          <p:cNvSpPr txBox="1"/>
          <p:nvPr/>
        </p:nvSpPr>
        <p:spPr>
          <a:xfrm>
            <a:off x="4159045" y="1898595"/>
            <a:ext cx="7728156" cy="4455066"/>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رشته ورزشی پرش ارتفاع یکی از رشته‌های ورزشی جذاب و پرطرفدار در دو و میدانی است که در آن ورزشکاران باید از روی یک میله افقی که در ارتفاع مشخصی قرار دارد، بدون استفاده از هیچ وسیله‌ای پرش کنند. این رشته ورزشی انفرادی از زمان بازی‌های المپیک یونان باستان وجود داشته و با گذشت زمان، تکنیک‌ها و روش‌های آن به شکل امروزی تغییر یافته است. پرش ارتفاع از زمان‌های قدیم در الماس‌های ورزشی وجود داشته و در طول قرن‌ها، ورزشکاران با بهبود تکنیک‌ها، این رشته را به شکل کنونی درآورده‌اند. تکنیک‌های مختلفی در گذشته برای پرش ارتفاع استفاده می‌شد، اما امروزه تنها از روش فازبری استفاده می‌شود. </a:t>
            </a:r>
          </a:p>
        </p:txBody>
      </p:sp>
      <p:sp>
        <p:nvSpPr>
          <p:cNvPr id="10" name="Rectangle 9">
            <a:extLst>
              <a:ext uri="{FF2B5EF4-FFF2-40B4-BE49-F238E27FC236}">
                <a16:creationId xmlns:a16="http://schemas.microsoft.com/office/drawing/2014/main" id="{037B244A-533A-EE9B-36C8-CB353814848C}"/>
              </a:ext>
            </a:extLst>
          </p:cNvPr>
          <p:cNvSpPr/>
          <p:nvPr/>
        </p:nvSpPr>
        <p:spPr>
          <a:xfrm>
            <a:off x="7482349" y="1151219"/>
            <a:ext cx="4404852" cy="559594"/>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CBCFF6AF-6CAF-3718-342D-A73F1B27443A}"/>
              </a:ext>
            </a:extLst>
          </p:cNvPr>
          <p:cNvSpPr/>
          <p:nvPr/>
        </p:nvSpPr>
        <p:spPr>
          <a:xfrm>
            <a:off x="3342968" y="591624"/>
            <a:ext cx="4139381" cy="559595"/>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90021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12EBEEA-71F3-57C8-5947-7ECB167ED497}"/>
              </a:ext>
            </a:extLst>
          </p:cNvPr>
          <p:cNvSpPr/>
          <p:nvPr/>
        </p:nvSpPr>
        <p:spPr>
          <a:xfrm>
            <a:off x="9097399" y="3373736"/>
            <a:ext cx="3124569" cy="235212"/>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3D02905D-8783-188C-0A1C-09317259B3AD}"/>
              </a:ext>
            </a:extLst>
          </p:cNvPr>
          <p:cNvSpPr/>
          <p:nvPr/>
        </p:nvSpPr>
        <p:spPr>
          <a:xfrm>
            <a:off x="-3513" y="3311394"/>
            <a:ext cx="3124569" cy="235212"/>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E4A39858-7780-1CB0-B5E9-5423C411EEA2}"/>
              </a:ext>
            </a:extLst>
          </p:cNvPr>
          <p:cNvSpPr txBox="1"/>
          <p:nvPr/>
        </p:nvSpPr>
        <p:spPr>
          <a:xfrm>
            <a:off x="275303" y="202925"/>
            <a:ext cx="11808543"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اندازه‌گیری پرش:</a:t>
            </a:r>
          </a:p>
          <a:p>
            <a:r>
              <a:rPr lang="fa-IR" dirty="0"/>
              <a:t> طول پرش از نزدیک‌ترین نقطه‌ای که بدن ورزشکار با زمین تماس پیدا کرده تا خط پرش اندازه‌گیری می‌شود. در صورت تساوی، بهترین پرش‌های بعدی (دوم و سوم) در نظر گرفته می‌شود تا وضعیت تساوی برطرف شود. </a:t>
            </a:r>
          </a:p>
        </p:txBody>
      </p:sp>
      <p:sp>
        <p:nvSpPr>
          <p:cNvPr id="5" name="TextBox 4">
            <a:extLst>
              <a:ext uri="{FF2B5EF4-FFF2-40B4-BE49-F238E27FC236}">
                <a16:creationId xmlns:a16="http://schemas.microsoft.com/office/drawing/2014/main" id="{B9CF7DE3-E6BE-B8D4-1AA7-9733344C1BDC}"/>
              </a:ext>
            </a:extLst>
          </p:cNvPr>
          <p:cNvSpPr txBox="1"/>
          <p:nvPr/>
        </p:nvSpPr>
        <p:spPr>
          <a:xfrm>
            <a:off x="275303" y="4482264"/>
            <a:ext cx="11700387" cy="2300630"/>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تجهیزات و محوط: </a:t>
            </a:r>
          </a:p>
          <a:p>
            <a:r>
              <a:rPr lang="fa-IR" dirty="0"/>
              <a:t>مهمترین تجهیزات چاله فرو و تخته پرش است. چاله باید با ماسه نرم پر شود و عرض آن بین ۲٫۵ تا ۳ متر باشد. تخته پرش نیز تخته‌ای است که ورزشکار از آن برای پرش استفاده می‌کند، باید از جنس چوب یا مواد مناسب دیگر باشد و ابعاد آن باید ۲۱/۱ تا ۲۲/۱ متر طول و ۲۰ سانتی‌متر عرض داشته باشد.</a:t>
            </a:r>
          </a:p>
        </p:txBody>
      </p:sp>
      <p:sp>
        <p:nvSpPr>
          <p:cNvPr id="7" name="Star: 12 Points 6">
            <a:extLst>
              <a:ext uri="{FF2B5EF4-FFF2-40B4-BE49-F238E27FC236}">
                <a16:creationId xmlns:a16="http://schemas.microsoft.com/office/drawing/2014/main" id="{8E677206-536E-F43E-D705-B52DCD796C23}"/>
              </a:ext>
            </a:extLst>
          </p:cNvPr>
          <p:cNvSpPr/>
          <p:nvPr/>
        </p:nvSpPr>
        <p:spPr>
          <a:xfrm>
            <a:off x="871558" y="2035432"/>
            <a:ext cx="5224442" cy="2769306"/>
          </a:xfrm>
          <a:prstGeom prst="star12">
            <a:avLst>
              <a:gd name="adj" fmla="val 11212"/>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Star: 12 Points 7">
            <a:extLst>
              <a:ext uri="{FF2B5EF4-FFF2-40B4-BE49-F238E27FC236}">
                <a16:creationId xmlns:a16="http://schemas.microsoft.com/office/drawing/2014/main" id="{A44BC329-E25B-5C25-8085-1B5328F84AB6}"/>
              </a:ext>
            </a:extLst>
          </p:cNvPr>
          <p:cNvSpPr/>
          <p:nvPr/>
        </p:nvSpPr>
        <p:spPr>
          <a:xfrm>
            <a:off x="5949828" y="2037968"/>
            <a:ext cx="5582098" cy="2958888"/>
          </a:xfrm>
          <a:prstGeom prst="star12">
            <a:avLst>
              <a:gd name="adj" fmla="val 12550"/>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a:extLst>
              <a:ext uri="{FF2B5EF4-FFF2-40B4-BE49-F238E27FC236}">
                <a16:creationId xmlns:a16="http://schemas.microsoft.com/office/drawing/2014/main" id="{DFDAF321-0462-B6B0-3769-B25D36E8F096}"/>
              </a:ext>
            </a:extLst>
          </p:cNvPr>
          <p:cNvPicPr>
            <a:picLocks noChangeAspect="1"/>
          </p:cNvPicPr>
          <p:nvPr/>
        </p:nvPicPr>
        <p:blipFill>
          <a:blip r:embed="rId3"/>
          <a:stretch>
            <a:fillRect/>
          </a:stretch>
        </p:blipFill>
        <p:spPr>
          <a:xfrm>
            <a:off x="3015471" y="1949557"/>
            <a:ext cx="6328206" cy="3091780"/>
          </a:xfrm>
          <a:prstGeom prst="flowChartPreparation">
            <a:avLst/>
          </a:prstGeom>
        </p:spPr>
      </p:pic>
      <p:sp>
        <p:nvSpPr>
          <p:cNvPr id="12" name="Flowchart: Connector 11">
            <a:extLst>
              <a:ext uri="{FF2B5EF4-FFF2-40B4-BE49-F238E27FC236}">
                <a16:creationId xmlns:a16="http://schemas.microsoft.com/office/drawing/2014/main" id="{56DA358A-C0BB-AB96-65A5-A4D6628E9EEA}"/>
              </a:ext>
            </a:extLst>
          </p:cNvPr>
          <p:cNvSpPr/>
          <p:nvPr/>
        </p:nvSpPr>
        <p:spPr>
          <a:xfrm>
            <a:off x="62465" y="18410"/>
            <a:ext cx="675540" cy="675540"/>
          </a:xfrm>
          <a:prstGeom prst="flowChartConnector">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Flowchart: Connector 13">
            <a:extLst>
              <a:ext uri="{FF2B5EF4-FFF2-40B4-BE49-F238E27FC236}">
                <a16:creationId xmlns:a16="http://schemas.microsoft.com/office/drawing/2014/main" id="{F0406717-FC44-5AD0-4D00-D273886F070B}"/>
              </a:ext>
            </a:extLst>
          </p:cNvPr>
          <p:cNvSpPr/>
          <p:nvPr/>
        </p:nvSpPr>
        <p:spPr>
          <a:xfrm>
            <a:off x="741480" y="503374"/>
            <a:ext cx="418726" cy="418726"/>
          </a:xfrm>
          <a:prstGeom prst="flowChartConnector">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411413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4211713-F44C-0C67-765A-06F3968C132C}"/>
              </a:ext>
            </a:extLst>
          </p:cNvPr>
          <p:cNvPicPr>
            <a:picLocks noChangeAspect="1"/>
          </p:cNvPicPr>
          <p:nvPr/>
        </p:nvPicPr>
        <p:blipFill>
          <a:blip r:embed="rId4"/>
          <a:stretch>
            <a:fillRect/>
          </a:stretch>
        </p:blipFill>
        <p:spPr>
          <a:xfrm>
            <a:off x="0" y="0"/>
            <a:ext cx="6858000" cy="6858000"/>
          </a:xfrm>
          <a:prstGeom prst="rect">
            <a:avLst/>
          </a:prstGeom>
          <a:solidFill>
            <a:schemeClr val="accent5">
              <a:lumMod val="50000"/>
            </a:schemeClr>
          </a:solidFill>
          <a:ln>
            <a:noFill/>
          </a:ln>
        </p:spPr>
      </p:pic>
      <p:sp>
        <p:nvSpPr>
          <p:cNvPr id="5" name="TextBox 4">
            <a:extLst>
              <a:ext uri="{FF2B5EF4-FFF2-40B4-BE49-F238E27FC236}">
                <a16:creationId xmlns:a16="http://schemas.microsoft.com/office/drawing/2014/main" id="{4B18E615-C4B4-58D7-2CD8-E24B9C9C6335}"/>
              </a:ext>
            </a:extLst>
          </p:cNvPr>
          <p:cNvSpPr txBox="1"/>
          <p:nvPr/>
        </p:nvSpPr>
        <p:spPr>
          <a:xfrm>
            <a:off x="5860026" y="1639174"/>
            <a:ext cx="6115665"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برای موفقیت در رشته ورزشی پرش ارتفاع، استفاده از تجهیزات و لوازم ورزشی مناسب بسیار حائز اهمیت است. این تجهیزات به ورزشکاران کمک می‌کند تا عملکرد بهتری داشته باشند و از آسیب‌دیدگی جلوگیری کنند. در زیر به مهم‌ترین تجهیزات و لوازم ورزشی مورد نیاز در این رشته اشاره می‌شود:</a:t>
            </a:r>
          </a:p>
        </p:txBody>
      </p:sp>
      <p:sp>
        <p:nvSpPr>
          <p:cNvPr id="3" name="TextBox 2">
            <a:extLst>
              <a:ext uri="{FF2B5EF4-FFF2-40B4-BE49-F238E27FC236}">
                <a16:creationId xmlns:a16="http://schemas.microsoft.com/office/drawing/2014/main" id="{1B8B3689-3CB7-17CF-43AC-A6759F3B330D}"/>
              </a:ext>
            </a:extLst>
          </p:cNvPr>
          <p:cNvSpPr txBox="1"/>
          <p:nvPr/>
        </p:nvSpPr>
        <p:spPr>
          <a:xfrm>
            <a:off x="2625214" y="250541"/>
            <a:ext cx="7659328"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تجهیزات و لوازم ورزشی مورد نیاز رشته ورزشی پرش ارتفاع</a:t>
            </a:r>
          </a:p>
        </p:txBody>
      </p:sp>
      <p:sp>
        <p:nvSpPr>
          <p:cNvPr id="9" name="Flowchart: Extract 8">
            <a:extLst>
              <a:ext uri="{FF2B5EF4-FFF2-40B4-BE49-F238E27FC236}">
                <a16:creationId xmlns:a16="http://schemas.microsoft.com/office/drawing/2014/main" id="{683F9A29-7D47-8741-5EE1-1FCD39122646}"/>
              </a:ext>
            </a:extLst>
          </p:cNvPr>
          <p:cNvSpPr/>
          <p:nvPr/>
        </p:nvSpPr>
        <p:spPr>
          <a:xfrm>
            <a:off x="6518784" y="4673135"/>
            <a:ext cx="1278193" cy="1091381"/>
          </a:xfrm>
          <a:prstGeom prst="flowChartExtra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Extract 9">
            <a:extLst>
              <a:ext uri="{FF2B5EF4-FFF2-40B4-BE49-F238E27FC236}">
                <a16:creationId xmlns:a16="http://schemas.microsoft.com/office/drawing/2014/main" id="{56909E29-CBEE-F539-BD70-03528737BE2C}"/>
              </a:ext>
            </a:extLst>
          </p:cNvPr>
          <p:cNvSpPr/>
          <p:nvPr/>
        </p:nvSpPr>
        <p:spPr>
          <a:xfrm flipV="1">
            <a:off x="7821569" y="5230063"/>
            <a:ext cx="1278193" cy="1091381"/>
          </a:xfrm>
          <a:prstGeom prst="flowChartExtra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Extract 10">
            <a:extLst>
              <a:ext uri="{FF2B5EF4-FFF2-40B4-BE49-F238E27FC236}">
                <a16:creationId xmlns:a16="http://schemas.microsoft.com/office/drawing/2014/main" id="{4D20F302-F5F6-9291-C2F3-AD6A84FD6507}"/>
              </a:ext>
            </a:extLst>
          </p:cNvPr>
          <p:cNvSpPr/>
          <p:nvPr/>
        </p:nvSpPr>
        <p:spPr>
          <a:xfrm>
            <a:off x="9178418" y="4684372"/>
            <a:ext cx="1278193" cy="1091381"/>
          </a:xfrm>
          <a:prstGeom prst="flowChartExtra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lowchart: Extract 12">
            <a:extLst>
              <a:ext uri="{FF2B5EF4-FFF2-40B4-BE49-F238E27FC236}">
                <a16:creationId xmlns:a16="http://schemas.microsoft.com/office/drawing/2014/main" id="{E7F46524-6158-F861-7849-2A256B893F3A}"/>
              </a:ext>
            </a:extLst>
          </p:cNvPr>
          <p:cNvSpPr/>
          <p:nvPr/>
        </p:nvSpPr>
        <p:spPr>
          <a:xfrm flipV="1">
            <a:off x="10535267" y="5230063"/>
            <a:ext cx="1278193" cy="1091381"/>
          </a:xfrm>
          <a:prstGeom prst="flowChartExtra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27631037"/>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Data 7">
            <a:extLst>
              <a:ext uri="{FF2B5EF4-FFF2-40B4-BE49-F238E27FC236}">
                <a16:creationId xmlns:a16="http://schemas.microsoft.com/office/drawing/2014/main" id="{FEA2E68B-CB13-12F7-9A6C-354FEEFE4CCB}"/>
              </a:ext>
            </a:extLst>
          </p:cNvPr>
          <p:cNvSpPr/>
          <p:nvPr/>
        </p:nvSpPr>
        <p:spPr>
          <a:xfrm flipH="1">
            <a:off x="19664" y="4001729"/>
            <a:ext cx="7128386" cy="2856271"/>
          </a:xfrm>
          <a:prstGeom prst="flowChartInputOutpu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Data 6">
            <a:extLst>
              <a:ext uri="{FF2B5EF4-FFF2-40B4-BE49-F238E27FC236}">
                <a16:creationId xmlns:a16="http://schemas.microsoft.com/office/drawing/2014/main" id="{89A2D0AB-1540-43DC-D81F-3721DBAA2378}"/>
              </a:ext>
            </a:extLst>
          </p:cNvPr>
          <p:cNvSpPr/>
          <p:nvPr/>
        </p:nvSpPr>
        <p:spPr>
          <a:xfrm>
            <a:off x="5063614" y="4502016"/>
            <a:ext cx="7128386" cy="2355983"/>
          </a:xfrm>
          <a:prstGeom prst="flowChartInputOutpu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a:extLst>
              <a:ext uri="{FF2B5EF4-FFF2-40B4-BE49-F238E27FC236}">
                <a16:creationId xmlns:a16="http://schemas.microsoft.com/office/drawing/2014/main" id="{DEAB552C-5AC0-F63D-AB24-E223D0A15E3B}"/>
              </a:ext>
            </a:extLst>
          </p:cNvPr>
          <p:cNvPicPr>
            <a:picLocks noChangeAspect="1"/>
          </p:cNvPicPr>
          <p:nvPr/>
        </p:nvPicPr>
        <p:blipFill>
          <a:blip r:embed="rId2"/>
          <a:srcRect b="6605"/>
          <a:stretch/>
        </p:blipFill>
        <p:spPr>
          <a:xfrm>
            <a:off x="1638555" y="2816940"/>
            <a:ext cx="8934554" cy="4041060"/>
          </a:xfrm>
          <a:prstGeom prst="rect">
            <a:avLst/>
          </a:prstGeom>
        </p:spPr>
      </p:pic>
      <p:sp>
        <p:nvSpPr>
          <p:cNvPr id="3" name="TextBox 2">
            <a:extLst>
              <a:ext uri="{FF2B5EF4-FFF2-40B4-BE49-F238E27FC236}">
                <a16:creationId xmlns:a16="http://schemas.microsoft.com/office/drawing/2014/main" id="{E06D5A00-B45D-2AE8-6CDB-3AC0BC7B2C2A}"/>
              </a:ext>
            </a:extLst>
          </p:cNvPr>
          <p:cNvSpPr txBox="1"/>
          <p:nvPr/>
        </p:nvSpPr>
        <p:spPr>
          <a:xfrm>
            <a:off x="191728" y="1846585"/>
            <a:ext cx="11828208"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تشک فرود: </a:t>
            </a:r>
          </a:p>
          <a:p>
            <a:r>
              <a:rPr lang="fa-IR" dirty="0"/>
              <a:t>تشک فرود برای ایمنی ورزشکاران در هنگام فرود بسیار مهم است. این تشک‌ها باید نرم و با کیفیت باشند تا از آسیب‌دیدگی جلوگیری کنند. تشک‌ها معمولاً از فوم‌های مخصوص ساخته می‌شوند و در ابعاد مختلف موجود هستند. </a:t>
            </a:r>
          </a:p>
        </p:txBody>
      </p:sp>
      <p:sp>
        <p:nvSpPr>
          <p:cNvPr id="6" name="TextBox 5">
            <a:extLst>
              <a:ext uri="{FF2B5EF4-FFF2-40B4-BE49-F238E27FC236}">
                <a16:creationId xmlns:a16="http://schemas.microsoft.com/office/drawing/2014/main" id="{41A8060A-1B1C-E3EB-3311-8FF43559C354}"/>
              </a:ext>
            </a:extLst>
          </p:cNvPr>
          <p:cNvSpPr txBox="1"/>
          <p:nvPr/>
        </p:nvSpPr>
        <p:spPr>
          <a:xfrm>
            <a:off x="191729" y="138102"/>
            <a:ext cx="11828208" cy="174663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میله پرش: </a:t>
            </a:r>
          </a:p>
          <a:p>
            <a:r>
              <a:rPr lang="fa-IR" dirty="0"/>
              <a:t>میله پرش ارتفاع یکی از اصلی‌ترین تجهیزات است که باید از مواد سبک و مقاوم ساخته شود. این میله معمولاً از جنس فیبر کربن یا آلومینیوم است و در ارتفاع‌های مختلف قابل تنظیم است.</a:t>
            </a:r>
          </a:p>
        </p:txBody>
      </p:sp>
      <p:sp>
        <p:nvSpPr>
          <p:cNvPr id="10" name="Right Triangle 9">
            <a:extLst>
              <a:ext uri="{FF2B5EF4-FFF2-40B4-BE49-F238E27FC236}">
                <a16:creationId xmlns:a16="http://schemas.microsoft.com/office/drawing/2014/main" id="{AEB95755-68CC-19B5-30CA-65421ACED056}"/>
              </a:ext>
            </a:extLst>
          </p:cNvPr>
          <p:cNvSpPr/>
          <p:nvPr/>
        </p:nvSpPr>
        <p:spPr>
          <a:xfrm flipV="1">
            <a:off x="0" y="-24107"/>
            <a:ext cx="12192000" cy="934064"/>
          </a:xfrm>
          <a:prstGeom prst="rtTriangl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101422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F3A704-4D67-8979-80FF-FD65069A1744}"/>
              </a:ext>
            </a:extLst>
          </p:cNvPr>
          <p:cNvPicPr>
            <a:picLocks noChangeAspect="1"/>
          </p:cNvPicPr>
          <p:nvPr/>
        </p:nvPicPr>
        <p:blipFill>
          <a:blip r:embed="rId2"/>
          <a:srcRect l="8286" t="16057" r="4870" b="10824"/>
          <a:stretch/>
        </p:blipFill>
        <p:spPr>
          <a:xfrm>
            <a:off x="806245" y="0"/>
            <a:ext cx="5053780" cy="4225294"/>
          </a:xfrm>
          <a:prstGeom prst="rect">
            <a:avLst/>
          </a:prstGeom>
        </p:spPr>
      </p:pic>
      <p:sp>
        <p:nvSpPr>
          <p:cNvPr id="3" name="TextBox 2">
            <a:extLst>
              <a:ext uri="{FF2B5EF4-FFF2-40B4-BE49-F238E27FC236}">
                <a16:creationId xmlns:a16="http://schemas.microsoft.com/office/drawing/2014/main" id="{AC4FEE9A-A187-3CFD-16B7-3E23D534333D}"/>
              </a:ext>
            </a:extLst>
          </p:cNvPr>
          <p:cNvSpPr txBox="1"/>
          <p:nvPr/>
        </p:nvSpPr>
        <p:spPr>
          <a:xfrm>
            <a:off x="6833420" y="3814520"/>
            <a:ext cx="5024284" cy="2854628"/>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مانع پرش:</a:t>
            </a:r>
          </a:p>
          <a:p>
            <a:r>
              <a:rPr lang="fa-IR" dirty="0"/>
              <a:t> مانع پرش ارتفاع که به صورت افقی قرار می‌گیرد، باید قابلیت تنظیم ارتفاع داشته باشد. این مانع معمولاً از لوله‌های فلزی سبک ساخته می‌شود و باید به گونه‌ای طراحی شود که در برابر فشار و ضربه مقاوم باشد.</a:t>
            </a:r>
          </a:p>
        </p:txBody>
      </p:sp>
      <p:sp>
        <p:nvSpPr>
          <p:cNvPr id="5" name="TextBox 4">
            <a:extLst>
              <a:ext uri="{FF2B5EF4-FFF2-40B4-BE49-F238E27FC236}">
                <a16:creationId xmlns:a16="http://schemas.microsoft.com/office/drawing/2014/main" id="{80C33DB9-7CF8-042C-DFC8-68017EB0AA91}"/>
              </a:ext>
            </a:extLst>
          </p:cNvPr>
          <p:cNvSpPr txBox="1"/>
          <p:nvPr/>
        </p:nvSpPr>
        <p:spPr>
          <a:xfrm>
            <a:off x="334296" y="3814520"/>
            <a:ext cx="5997678" cy="2854628"/>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کفش‌های مخصوص:</a:t>
            </a:r>
          </a:p>
          <a:p>
            <a:r>
              <a:rPr lang="fa-IR" dirty="0"/>
              <a:t> کفش‌های پرش ارتفاع باید دارای زیره‌های مناسب و طراحی خاصی باشند که به ورزشکاران کمک کند تا در هنگام پرش بهترین عملکرد را داشته باشند. این کفش‌ها معمولاً دارای کفی‌های ضخیم و سبک هستند که به افزایش ارتفاع پرش کمک می‌کند.</a:t>
            </a:r>
          </a:p>
        </p:txBody>
      </p:sp>
      <p:pic>
        <p:nvPicPr>
          <p:cNvPr id="20482" name="Picture 2" descr="بررسی, قیمت و خرید مانع تمرین پرش لیوپرو مدل LP8615 مجموعه 5 عددی">
            <a:extLst>
              <a:ext uri="{FF2B5EF4-FFF2-40B4-BE49-F238E27FC236}">
                <a16:creationId xmlns:a16="http://schemas.microsoft.com/office/drawing/2014/main" id="{CA77DC84-5170-652E-22E4-2289EB3F2EE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45" t="17921" r="2114" b="18710"/>
          <a:stretch/>
        </p:blipFill>
        <p:spPr bwMode="auto">
          <a:xfrm>
            <a:off x="6540293" y="0"/>
            <a:ext cx="5610538" cy="372910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3B88CB5F-B511-22EE-9ECE-2140EBD3470F}"/>
              </a:ext>
            </a:extLst>
          </p:cNvPr>
          <p:cNvSpPr/>
          <p:nvPr/>
        </p:nvSpPr>
        <p:spPr>
          <a:xfrm flipH="1">
            <a:off x="6335970" y="-1"/>
            <a:ext cx="133656" cy="4611329"/>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859060F1-9EE3-77FA-A680-BAB8E227F122}"/>
              </a:ext>
            </a:extLst>
          </p:cNvPr>
          <p:cNvSpPr/>
          <p:nvPr/>
        </p:nvSpPr>
        <p:spPr>
          <a:xfrm flipH="1">
            <a:off x="6569027" y="3293806"/>
            <a:ext cx="126741" cy="356419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ight Triangle 8">
            <a:extLst>
              <a:ext uri="{FF2B5EF4-FFF2-40B4-BE49-F238E27FC236}">
                <a16:creationId xmlns:a16="http://schemas.microsoft.com/office/drawing/2014/main" id="{0323251C-7AD0-6D68-E0EA-8533CC2FAF2F}"/>
              </a:ext>
            </a:extLst>
          </p:cNvPr>
          <p:cNvSpPr/>
          <p:nvPr/>
        </p:nvSpPr>
        <p:spPr>
          <a:xfrm rot="5400000">
            <a:off x="34412" y="-34412"/>
            <a:ext cx="1917291" cy="1986116"/>
          </a:xfrm>
          <a:prstGeom prst="rtTriangle">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0758028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تاثیر لباس ورزشی در ورزش کردن/نکات طلایی که نمیدانستید! - فیت بادی اسپرت">
            <a:extLst>
              <a:ext uri="{FF2B5EF4-FFF2-40B4-BE49-F238E27FC236}">
                <a16:creationId xmlns:a16="http://schemas.microsoft.com/office/drawing/2014/main" id="{F7581159-7C3F-09E5-E2A8-70054209DE5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8684"/>
          <a:stretch/>
        </p:blipFill>
        <p:spPr bwMode="auto">
          <a:xfrm>
            <a:off x="0" y="-33728"/>
            <a:ext cx="12192000" cy="689172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A5DF942-58BB-7F46-22B2-BC2F03165348}"/>
              </a:ext>
            </a:extLst>
          </p:cNvPr>
          <p:cNvSpPr txBox="1"/>
          <p:nvPr/>
        </p:nvSpPr>
        <p:spPr>
          <a:xfrm>
            <a:off x="5742036" y="758949"/>
            <a:ext cx="6135329"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نکاتی برای انتخاب و خرید لباس ورزشی مناسب </a:t>
            </a:r>
          </a:p>
        </p:txBody>
      </p:sp>
      <p:sp>
        <p:nvSpPr>
          <p:cNvPr id="4" name="TextBox 3">
            <a:extLst>
              <a:ext uri="{FF2B5EF4-FFF2-40B4-BE49-F238E27FC236}">
                <a16:creationId xmlns:a16="http://schemas.microsoft.com/office/drawing/2014/main" id="{385F25A7-5B48-E5F9-CB65-169489D10ED9}"/>
              </a:ext>
            </a:extLst>
          </p:cNvPr>
          <p:cNvSpPr txBox="1"/>
          <p:nvPr/>
        </p:nvSpPr>
        <p:spPr>
          <a:xfrm>
            <a:off x="5658463" y="1224823"/>
            <a:ext cx="6302477" cy="3901068"/>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استفاده از پارچه‌های سبک و با کیفیت مانند پلی‌استر و نایلون که خاصیت رطوبت‌زدایی دارند، بسیار توصیه می‌شود. این مواد به ورزشکاران کمک می‌کنند تا در حین تمرین احساس راحتی بیشتری داشته باشند. لباس‌های ورزشی باید در برابر سایش و کشش مقاوم باشند تا در طول زمان و با شستشوی مکرر کیفیت خود را حفظ کنند. با توجه به این نکات، انتخاب لباس ورزشی مناسب می‌تواند تأثیر زیادی بر عملکرد ورزشکار در رشته پرش ارتفاع داشته باشد.</a:t>
            </a:r>
          </a:p>
        </p:txBody>
      </p:sp>
      <p:sp>
        <p:nvSpPr>
          <p:cNvPr id="5" name="Rectangle 4">
            <a:extLst>
              <a:ext uri="{FF2B5EF4-FFF2-40B4-BE49-F238E27FC236}">
                <a16:creationId xmlns:a16="http://schemas.microsoft.com/office/drawing/2014/main" id="{A24C313B-2D6F-91A4-8F61-3F9491EB5440}"/>
              </a:ext>
            </a:extLst>
          </p:cNvPr>
          <p:cNvSpPr/>
          <p:nvPr/>
        </p:nvSpPr>
        <p:spPr>
          <a:xfrm>
            <a:off x="5742039" y="5420408"/>
            <a:ext cx="6449961" cy="167148"/>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Extract 5">
            <a:extLst>
              <a:ext uri="{FF2B5EF4-FFF2-40B4-BE49-F238E27FC236}">
                <a16:creationId xmlns:a16="http://schemas.microsoft.com/office/drawing/2014/main" id="{F8A55B44-6BCA-0FA6-4973-A9C6E01079DC}"/>
              </a:ext>
            </a:extLst>
          </p:cNvPr>
          <p:cNvSpPr/>
          <p:nvPr/>
        </p:nvSpPr>
        <p:spPr>
          <a:xfrm flipH="1" flipV="1">
            <a:off x="2217174" y="-33730"/>
            <a:ext cx="1991031" cy="2127999"/>
          </a:xfrm>
          <a:prstGeom prst="flowChartExtra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63192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143F2EEB-29EE-5FAE-1C44-D40DCF7326E3}"/>
              </a:ext>
            </a:extLst>
          </p:cNvPr>
          <p:cNvSpPr/>
          <p:nvPr/>
        </p:nvSpPr>
        <p:spPr>
          <a:xfrm>
            <a:off x="-491612" y="7403"/>
            <a:ext cx="2434088" cy="1029318"/>
          </a:xfrm>
          <a:custGeom>
            <a:avLst/>
            <a:gdLst>
              <a:gd name="connsiteX0" fmla="*/ 0 w 2192594"/>
              <a:gd name="connsiteY0" fmla="*/ 0 h 1096297"/>
              <a:gd name="connsiteX1" fmla="*/ 2192594 w 2192594"/>
              <a:gd name="connsiteY1" fmla="*/ 0 h 1096297"/>
              <a:gd name="connsiteX2" fmla="*/ 1096297 w 2192594"/>
              <a:gd name="connsiteY2" fmla="*/ 1096297 h 1096297"/>
              <a:gd name="connsiteX3" fmla="*/ 0 w 2192594"/>
              <a:gd name="connsiteY3" fmla="*/ 0 h 1096297"/>
            </a:gdLst>
            <a:ahLst/>
            <a:cxnLst>
              <a:cxn ang="0">
                <a:pos x="connsiteX0" y="connsiteY0"/>
              </a:cxn>
              <a:cxn ang="0">
                <a:pos x="connsiteX1" y="connsiteY1"/>
              </a:cxn>
              <a:cxn ang="0">
                <a:pos x="connsiteX2" y="connsiteY2"/>
              </a:cxn>
              <a:cxn ang="0">
                <a:pos x="connsiteX3" y="connsiteY3"/>
              </a:cxn>
            </a:cxnLst>
            <a:rect l="l" t="t" r="r" b="b"/>
            <a:pathLst>
              <a:path w="2192594" h="1096297">
                <a:moveTo>
                  <a:pt x="0" y="0"/>
                </a:moveTo>
                <a:lnTo>
                  <a:pt x="2192594" y="0"/>
                </a:lnTo>
                <a:cubicBezTo>
                  <a:pt x="2192594" y="605468"/>
                  <a:pt x="1701765" y="1096297"/>
                  <a:pt x="1096297" y="1096297"/>
                </a:cubicBezTo>
                <a:cubicBezTo>
                  <a:pt x="490829" y="1096297"/>
                  <a:pt x="0" y="605468"/>
                  <a:pt x="0" y="0"/>
                </a:cubicBezTo>
                <a:close/>
              </a:path>
            </a:pathLst>
          </a:cu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pic>
        <p:nvPicPr>
          <p:cNvPr id="8" name="Picture 7">
            <a:extLst>
              <a:ext uri="{FF2B5EF4-FFF2-40B4-BE49-F238E27FC236}">
                <a16:creationId xmlns:a16="http://schemas.microsoft.com/office/drawing/2014/main" id="{2AE387E4-218E-F2FE-8831-2F0E3A56FCA7}"/>
              </a:ext>
            </a:extLst>
          </p:cNvPr>
          <p:cNvPicPr>
            <a:picLocks noChangeAspect="1"/>
          </p:cNvPicPr>
          <p:nvPr/>
        </p:nvPicPr>
        <p:blipFill>
          <a:blip r:embed="rId2"/>
          <a:srcRect t="14933"/>
          <a:stretch/>
        </p:blipFill>
        <p:spPr>
          <a:xfrm>
            <a:off x="0" y="1712022"/>
            <a:ext cx="12192000" cy="5145978"/>
          </a:xfrm>
          <a:prstGeom prst="rect">
            <a:avLst/>
          </a:prstGeom>
        </p:spPr>
      </p:pic>
      <p:sp>
        <p:nvSpPr>
          <p:cNvPr id="3" name="TextBox 2">
            <a:extLst>
              <a:ext uri="{FF2B5EF4-FFF2-40B4-BE49-F238E27FC236}">
                <a16:creationId xmlns:a16="http://schemas.microsoft.com/office/drawing/2014/main" id="{8817A9FB-24A6-1BD4-BEB4-2916DD5A3BE2}"/>
              </a:ext>
            </a:extLst>
          </p:cNvPr>
          <p:cNvSpPr txBox="1"/>
          <p:nvPr/>
        </p:nvSpPr>
        <p:spPr>
          <a:xfrm>
            <a:off x="6076336" y="295201"/>
            <a:ext cx="5692877"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انواع لباس مناسب رشته ورزشی پرش ارتفاع</a:t>
            </a:r>
          </a:p>
        </p:txBody>
      </p:sp>
      <p:sp>
        <p:nvSpPr>
          <p:cNvPr id="5" name="TextBox 4">
            <a:extLst>
              <a:ext uri="{FF2B5EF4-FFF2-40B4-BE49-F238E27FC236}">
                <a16:creationId xmlns:a16="http://schemas.microsoft.com/office/drawing/2014/main" id="{CF37392A-4B79-E6ED-A4E6-DC670D1DCB5E}"/>
              </a:ext>
            </a:extLst>
          </p:cNvPr>
          <p:cNvSpPr txBox="1"/>
          <p:nvPr/>
        </p:nvSpPr>
        <p:spPr>
          <a:xfrm>
            <a:off x="186812" y="752059"/>
            <a:ext cx="11818375"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برای رشته ورزشی پرش ارتفاع، انتخاب لباس ورزشی مناسب بسیار مهم است، زیرا این لباس‌ها باید راحت، سبک و عملکردی باشند تا ورزشکار بتواند به بهترین شکل ممکن پرش کند. در زیر به انواع لباس‌های ورزشی مناسب برای پرش ارتفاع اشاره می‌شود:</a:t>
            </a:r>
          </a:p>
        </p:txBody>
      </p:sp>
      <p:pic>
        <p:nvPicPr>
          <p:cNvPr id="10" name="Picture 9">
            <a:extLst>
              <a:ext uri="{FF2B5EF4-FFF2-40B4-BE49-F238E27FC236}">
                <a16:creationId xmlns:a16="http://schemas.microsoft.com/office/drawing/2014/main" id="{D3083465-F3BC-1C18-4503-A52DB9251F3A}"/>
              </a:ext>
            </a:extLst>
          </p:cNvPr>
          <p:cNvPicPr>
            <a:picLocks noChangeAspect="1"/>
          </p:cNvPicPr>
          <p:nvPr/>
        </p:nvPicPr>
        <p:blipFill>
          <a:blip r:embed="rId3"/>
          <a:stretch>
            <a:fillRect/>
          </a:stretch>
        </p:blipFill>
        <p:spPr>
          <a:xfrm>
            <a:off x="11769213" y="290394"/>
            <a:ext cx="422787" cy="463336"/>
          </a:xfrm>
          <a:prstGeom prst="rect">
            <a:avLst/>
          </a:prstGeom>
        </p:spPr>
      </p:pic>
      <p:sp>
        <p:nvSpPr>
          <p:cNvPr id="13" name="Freeform: Shape 12">
            <a:extLst>
              <a:ext uri="{FF2B5EF4-FFF2-40B4-BE49-F238E27FC236}">
                <a16:creationId xmlns:a16="http://schemas.microsoft.com/office/drawing/2014/main" id="{7602CBC2-ABFF-ADDF-1025-33BD6F124E67}"/>
              </a:ext>
            </a:extLst>
          </p:cNvPr>
          <p:cNvSpPr/>
          <p:nvPr/>
        </p:nvSpPr>
        <p:spPr>
          <a:xfrm>
            <a:off x="1804219" y="-41757"/>
            <a:ext cx="2632548" cy="1029318"/>
          </a:xfrm>
          <a:custGeom>
            <a:avLst/>
            <a:gdLst>
              <a:gd name="connsiteX0" fmla="*/ 0 w 2192594"/>
              <a:gd name="connsiteY0" fmla="*/ 0 h 1096297"/>
              <a:gd name="connsiteX1" fmla="*/ 2192594 w 2192594"/>
              <a:gd name="connsiteY1" fmla="*/ 0 h 1096297"/>
              <a:gd name="connsiteX2" fmla="*/ 1096297 w 2192594"/>
              <a:gd name="connsiteY2" fmla="*/ 1096297 h 1096297"/>
              <a:gd name="connsiteX3" fmla="*/ 0 w 2192594"/>
              <a:gd name="connsiteY3" fmla="*/ 0 h 1096297"/>
            </a:gdLst>
            <a:ahLst/>
            <a:cxnLst>
              <a:cxn ang="0">
                <a:pos x="connsiteX0" y="connsiteY0"/>
              </a:cxn>
              <a:cxn ang="0">
                <a:pos x="connsiteX1" y="connsiteY1"/>
              </a:cxn>
              <a:cxn ang="0">
                <a:pos x="connsiteX2" y="connsiteY2"/>
              </a:cxn>
              <a:cxn ang="0">
                <a:pos x="connsiteX3" y="connsiteY3"/>
              </a:cxn>
            </a:cxnLst>
            <a:rect l="l" t="t" r="r" b="b"/>
            <a:pathLst>
              <a:path w="2192594" h="1096297">
                <a:moveTo>
                  <a:pt x="0" y="0"/>
                </a:moveTo>
                <a:lnTo>
                  <a:pt x="2192594" y="0"/>
                </a:lnTo>
                <a:cubicBezTo>
                  <a:pt x="2192594" y="605468"/>
                  <a:pt x="1701765" y="1096297"/>
                  <a:pt x="1096297" y="1096297"/>
                </a:cubicBezTo>
                <a:cubicBezTo>
                  <a:pt x="490829" y="1096297"/>
                  <a:pt x="0" y="605468"/>
                  <a:pt x="0" y="0"/>
                </a:cubicBezTo>
                <a:close/>
              </a:path>
            </a:pathLst>
          </a:cu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
        <p:nvSpPr>
          <p:cNvPr id="14" name="Freeform: Shape 13">
            <a:extLst>
              <a:ext uri="{FF2B5EF4-FFF2-40B4-BE49-F238E27FC236}">
                <a16:creationId xmlns:a16="http://schemas.microsoft.com/office/drawing/2014/main" id="{4F2E9570-3752-8145-2786-32E3F7EAF2DE}"/>
              </a:ext>
            </a:extLst>
          </p:cNvPr>
          <p:cNvSpPr/>
          <p:nvPr/>
        </p:nvSpPr>
        <p:spPr>
          <a:xfrm>
            <a:off x="3666223" y="-58992"/>
            <a:ext cx="2632548" cy="1029318"/>
          </a:xfrm>
          <a:custGeom>
            <a:avLst/>
            <a:gdLst>
              <a:gd name="connsiteX0" fmla="*/ 0 w 2192594"/>
              <a:gd name="connsiteY0" fmla="*/ 0 h 1096297"/>
              <a:gd name="connsiteX1" fmla="*/ 2192594 w 2192594"/>
              <a:gd name="connsiteY1" fmla="*/ 0 h 1096297"/>
              <a:gd name="connsiteX2" fmla="*/ 1096297 w 2192594"/>
              <a:gd name="connsiteY2" fmla="*/ 1096297 h 1096297"/>
              <a:gd name="connsiteX3" fmla="*/ 0 w 2192594"/>
              <a:gd name="connsiteY3" fmla="*/ 0 h 1096297"/>
            </a:gdLst>
            <a:ahLst/>
            <a:cxnLst>
              <a:cxn ang="0">
                <a:pos x="connsiteX0" y="connsiteY0"/>
              </a:cxn>
              <a:cxn ang="0">
                <a:pos x="connsiteX1" y="connsiteY1"/>
              </a:cxn>
              <a:cxn ang="0">
                <a:pos x="connsiteX2" y="connsiteY2"/>
              </a:cxn>
              <a:cxn ang="0">
                <a:pos x="connsiteX3" y="connsiteY3"/>
              </a:cxn>
            </a:cxnLst>
            <a:rect l="l" t="t" r="r" b="b"/>
            <a:pathLst>
              <a:path w="2192594" h="1096297">
                <a:moveTo>
                  <a:pt x="0" y="0"/>
                </a:moveTo>
                <a:lnTo>
                  <a:pt x="2192594" y="0"/>
                </a:lnTo>
                <a:cubicBezTo>
                  <a:pt x="2192594" y="605468"/>
                  <a:pt x="1701765" y="1096297"/>
                  <a:pt x="1096297" y="1096297"/>
                </a:cubicBezTo>
                <a:cubicBezTo>
                  <a:pt x="490829" y="1096297"/>
                  <a:pt x="0" y="605468"/>
                  <a:pt x="0" y="0"/>
                </a:cubicBezTo>
                <a:close/>
              </a:path>
            </a:pathLst>
          </a:cu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dirty="0"/>
          </a:p>
        </p:txBody>
      </p:sp>
    </p:spTree>
    <p:extLst>
      <p:ext uri="{BB962C8B-B14F-4D97-AF65-F5344CB8AC3E}">
        <p14:creationId xmlns:p14="http://schemas.microsoft.com/office/powerpoint/2010/main" val="27107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33BCB2A-F63D-4456-2B94-374D3EC1A3B5}"/>
              </a:ext>
            </a:extLst>
          </p:cNvPr>
          <p:cNvPicPr>
            <a:picLocks noChangeAspect="1"/>
          </p:cNvPicPr>
          <p:nvPr/>
        </p:nvPicPr>
        <p:blipFill>
          <a:blip r:embed="rId3"/>
          <a:srcRect l="17527" r="20796"/>
          <a:stretch/>
        </p:blipFill>
        <p:spPr>
          <a:xfrm>
            <a:off x="0" y="164646"/>
            <a:ext cx="4063982" cy="6589092"/>
          </a:xfrm>
          <a:prstGeom prst="rect">
            <a:avLst/>
          </a:prstGeom>
        </p:spPr>
      </p:pic>
      <p:sp>
        <p:nvSpPr>
          <p:cNvPr id="7" name="TextBox 6">
            <a:extLst>
              <a:ext uri="{FF2B5EF4-FFF2-40B4-BE49-F238E27FC236}">
                <a16:creationId xmlns:a16="http://schemas.microsoft.com/office/drawing/2014/main" id="{A321FED5-C442-07BE-2E20-87DDAC7D651E}"/>
              </a:ext>
            </a:extLst>
          </p:cNvPr>
          <p:cNvSpPr txBox="1"/>
          <p:nvPr/>
        </p:nvSpPr>
        <p:spPr>
          <a:xfrm>
            <a:off x="4591665" y="104262"/>
            <a:ext cx="7423354" cy="2854628"/>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تاپ و تیشرت:</a:t>
            </a:r>
          </a:p>
          <a:p>
            <a:r>
              <a:rPr lang="fa-IR" dirty="0"/>
              <a:t> تاپ‌های بدون آستین یا با آستین کوتاه که از مواد تنفس‌پذیر و سبک ساخته شده‌اند، گزینه‌های مناسبی هستند. این لباس‌ها باید به خوبی بدن را پوشش دهند و در عین حال راحت باشند. تیشرت‌های با کیفیت که قابلیت جذب رطوبت دارند و به ورزشکار کمک می‌کنند تا در حین تمرین و مسابقه احساس راحتی کند.</a:t>
            </a:r>
          </a:p>
        </p:txBody>
      </p:sp>
      <p:sp>
        <p:nvSpPr>
          <p:cNvPr id="3" name="TextBox 2">
            <a:extLst>
              <a:ext uri="{FF2B5EF4-FFF2-40B4-BE49-F238E27FC236}">
                <a16:creationId xmlns:a16="http://schemas.microsoft.com/office/drawing/2014/main" id="{97D683C6-57A7-3A36-5585-7ECBC56CB816}"/>
              </a:ext>
            </a:extLst>
          </p:cNvPr>
          <p:cNvSpPr txBox="1"/>
          <p:nvPr/>
        </p:nvSpPr>
        <p:spPr>
          <a:xfrm>
            <a:off x="4591665" y="3210477"/>
            <a:ext cx="7423354" cy="3408625"/>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sz="2000" b="1" dirty="0"/>
              <a:t>شلوار یا لگینگ:</a:t>
            </a:r>
          </a:p>
          <a:p>
            <a:r>
              <a:rPr lang="fa-IR" dirty="0"/>
              <a:t> شلوارهای کشسان و راحت که به خوبی فیت بدن هستند، برای پرش ارتفاع مناسب‌اند. این لباس‌ها باید از مواد با کیفیت و انعطاف‌پذیر ساخته شوند تا آزادی حرکت را فراهم کنند. لگینگ‌های ورزشی که به خوبی بدن را در بر می‌گیرند و از مواد سبک و تنفس‌پذیر ساخته شده‌اند، گزینه‌ای عالی برای تمرین و مسابقه هستند.</a:t>
            </a:r>
          </a:p>
        </p:txBody>
      </p:sp>
      <p:sp>
        <p:nvSpPr>
          <p:cNvPr id="10" name="Flowchart: Magnetic Disk 9">
            <a:extLst>
              <a:ext uri="{FF2B5EF4-FFF2-40B4-BE49-F238E27FC236}">
                <a16:creationId xmlns:a16="http://schemas.microsoft.com/office/drawing/2014/main" id="{B17B82D4-056E-8A6F-C13C-6695F4B681E9}"/>
              </a:ext>
            </a:extLst>
          </p:cNvPr>
          <p:cNvSpPr/>
          <p:nvPr/>
        </p:nvSpPr>
        <p:spPr>
          <a:xfrm>
            <a:off x="2320413" y="6414525"/>
            <a:ext cx="8583561" cy="339213"/>
          </a:xfrm>
          <a:prstGeom prst="flowChartMagneticDisk">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5491BA11-4F86-CE40-F897-A216701C851D}"/>
              </a:ext>
            </a:extLst>
          </p:cNvPr>
          <p:cNvSpPr/>
          <p:nvPr/>
        </p:nvSpPr>
        <p:spPr>
          <a:xfrm>
            <a:off x="6612193" y="3536150"/>
            <a:ext cx="3687097" cy="196645"/>
          </a:xfrm>
          <a:prstGeom prst="rect">
            <a:avLst/>
          </a:prstGeom>
          <a:solidFill>
            <a:schemeClr val="bg2">
              <a:lumMod val="50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a:extLst>
              <a:ext uri="{FF2B5EF4-FFF2-40B4-BE49-F238E27FC236}">
                <a16:creationId xmlns:a16="http://schemas.microsoft.com/office/drawing/2014/main" id="{FBE0FC35-F65A-BE93-A648-46EB5BF4706F}"/>
              </a:ext>
            </a:extLst>
          </p:cNvPr>
          <p:cNvSpPr/>
          <p:nvPr/>
        </p:nvSpPr>
        <p:spPr>
          <a:xfrm>
            <a:off x="4591665" y="211003"/>
            <a:ext cx="3687097" cy="196645"/>
          </a:xfrm>
          <a:prstGeom prst="rect">
            <a:avLst/>
          </a:prstGeom>
          <a:solidFill>
            <a:schemeClr val="bg2">
              <a:lumMod val="50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ectangle 15">
            <a:extLst>
              <a:ext uri="{FF2B5EF4-FFF2-40B4-BE49-F238E27FC236}">
                <a16:creationId xmlns:a16="http://schemas.microsoft.com/office/drawing/2014/main" id="{EA526D73-65F6-E7E2-5467-445DC4FD911A}"/>
              </a:ext>
            </a:extLst>
          </p:cNvPr>
          <p:cNvSpPr/>
          <p:nvPr/>
        </p:nvSpPr>
        <p:spPr>
          <a:xfrm>
            <a:off x="4665405" y="3289923"/>
            <a:ext cx="2177847" cy="196645"/>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a:extLst>
              <a:ext uri="{FF2B5EF4-FFF2-40B4-BE49-F238E27FC236}">
                <a16:creationId xmlns:a16="http://schemas.microsoft.com/office/drawing/2014/main" id="{96F0CFA1-DB2C-19DB-44B2-0987BBC12160}"/>
              </a:ext>
            </a:extLst>
          </p:cNvPr>
          <p:cNvSpPr/>
          <p:nvPr/>
        </p:nvSpPr>
        <p:spPr>
          <a:xfrm>
            <a:off x="8278762" y="467830"/>
            <a:ext cx="2177847" cy="196645"/>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25297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pattFill prst="horzBrick">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182EC6-A262-54D0-7CDC-6E11AFF81CE6}"/>
              </a:ext>
            </a:extLst>
          </p:cNvPr>
          <p:cNvSpPr txBox="1"/>
          <p:nvPr/>
        </p:nvSpPr>
        <p:spPr>
          <a:xfrm>
            <a:off x="4946922" y="391865"/>
            <a:ext cx="6832199"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رشته ورزشی پرش ارتفاع برای چه افرادی مناسب است؟</a:t>
            </a:r>
          </a:p>
        </p:txBody>
      </p:sp>
      <p:sp>
        <p:nvSpPr>
          <p:cNvPr id="5" name="TextBox 4">
            <a:extLst>
              <a:ext uri="{FF2B5EF4-FFF2-40B4-BE49-F238E27FC236}">
                <a16:creationId xmlns:a16="http://schemas.microsoft.com/office/drawing/2014/main" id="{756262C7-480B-CD90-4156-43221CB361AF}"/>
              </a:ext>
            </a:extLst>
          </p:cNvPr>
          <p:cNvSpPr txBox="1"/>
          <p:nvPr/>
        </p:nvSpPr>
        <p:spPr>
          <a:xfrm>
            <a:off x="4888539" y="945267"/>
            <a:ext cx="6948966" cy="3347070"/>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رشته ورزشی پرش ارتفاع برای افرادی با ویژگی‌ها و شرایط خاص مناسب است. پرش ارتفاع نیاز به قدرت و توان عضلانی بالایی دارد، به ویژه در عضلات پا و پایین‌تنه. افرادی که دارای قدرت بدنی مناسب هستند، می‌توانند در این رشته موفق‌تر عمل کنند. معمولاً ورزشکاران با قد بلندتر در پرش ارتفاع مزیت دارند، زیرا ارتفاع بیشتری را می‌توانند پرش کنند. این ویژگی به آن‌ها کمک می‌کند تا از میله عبور کنند و رکوردهای بهتری ثبت کنند. </a:t>
            </a:r>
          </a:p>
        </p:txBody>
      </p:sp>
      <p:pic>
        <p:nvPicPr>
          <p:cNvPr id="6" name="Picture 5">
            <a:extLst>
              <a:ext uri="{FF2B5EF4-FFF2-40B4-BE49-F238E27FC236}">
                <a16:creationId xmlns:a16="http://schemas.microsoft.com/office/drawing/2014/main" id="{BECAF7CB-F2BF-A68D-5BE0-3D443146FFAA}"/>
              </a:ext>
            </a:extLst>
          </p:cNvPr>
          <p:cNvPicPr>
            <a:picLocks noChangeAspect="1"/>
          </p:cNvPicPr>
          <p:nvPr/>
        </p:nvPicPr>
        <p:blipFill>
          <a:blip r:embed="rId3"/>
          <a:stretch>
            <a:fillRect/>
          </a:stretch>
        </p:blipFill>
        <p:spPr>
          <a:xfrm>
            <a:off x="0" y="0"/>
            <a:ext cx="4202738" cy="6858000"/>
          </a:xfrm>
          <a:prstGeom prst="rect">
            <a:avLst/>
          </a:prstGeom>
        </p:spPr>
      </p:pic>
      <p:sp>
        <p:nvSpPr>
          <p:cNvPr id="7" name="Flowchart: Sort 6">
            <a:extLst>
              <a:ext uri="{FF2B5EF4-FFF2-40B4-BE49-F238E27FC236}">
                <a16:creationId xmlns:a16="http://schemas.microsoft.com/office/drawing/2014/main" id="{89EDC190-91C0-54C7-F146-B302C120BB30}"/>
              </a:ext>
            </a:extLst>
          </p:cNvPr>
          <p:cNvSpPr/>
          <p:nvPr/>
        </p:nvSpPr>
        <p:spPr>
          <a:xfrm>
            <a:off x="4776975" y="4475810"/>
            <a:ext cx="1111046" cy="1297572"/>
          </a:xfrm>
          <a:prstGeom prst="flowChartSor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Sort 7">
            <a:extLst>
              <a:ext uri="{FF2B5EF4-FFF2-40B4-BE49-F238E27FC236}">
                <a16:creationId xmlns:a16="http://schemas.microsoft.com/office/drawing/2014/main" id="{1F728956-0455-D18D-1B2C-7D786786C6ED}"/>
              </a:ext>
            </a:extLst>
          </p:cNvPr>
          <p:cNvSpPr/>
          <p:nvPr/>
        </p:nvSpPr>
        <p:spPr>
          <a:xfrm>
            <a:off x="6642242" y="5338957"/>
            <a:ext cx="1111046" cy="1297572"/>
          </a:xfrm>
          <a:prstGeom prst="flowChartSor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Sort 8">
            <a:extLst>
              <a:ext uri="{FF2B5EF4-FFF2-40B4-BE49-F238E27FC236}">
                <a16:creationId xmlns:a16="http://schemas.microsoft.com/office/drawing/2014/main" id="{C36B6516-B96A-FC97-C63F-DC14C31E4140}"/>
              </a:ext>
            </a:extLst>
          </p:cNvPr>
          <p:cNvSpPr/>
          <p:nvPr/>
        </p:nvSpPr>
        <p:spPr>
          <a:xfrm>
            <a:off x="8684350" y="4475810"/>
            <a:ext cx="1111046" cy="1297572"/>
          </a:xfrm>
          <a:prstGeom prst="flowChartSor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Sort 9">
            <a:extLst>
              <a:ext uri="{FF2B5EF4-FFF2-40B4-BE49-F238E27FC236}">
                <a16:creationId xmlns:a16="http://schemas.microsoft.com/office/drawing/2014/main" id="{FC00EB73-7E3E-8E69-DE10-81F92447D42A}"/>
              </a:ext>
            </a:extLst>
          </p:cNvPr>
          <p:cNvSpPr/>
          <p:nvPr/>
        </p:nvSpPr>
        <p:spPr>
          <a:xfrm>
            <a:off x="10726459" y="5338998"/>
            <a:ext cx="1111046" cy="1297572"/>
          </a:xfrm>
          <a:prstGeom prst="flowChartSor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809989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ADD0FE3-9A27-48A8-E71A-F5309820F55C}"/>
              </a:ext>
            </a:extLst>
          </p:cNvPr>
          <p:cNvSpPr/>
          <p:nvPr/>
        </p:nvSpPr>
        <p:spPr>
          <a:xfrm>
            <a:off x="6253315" y="5770542"/>
            <a:ext cx="4571329" cy="335235"/>
          </a:xfrm>
          <a:prstGeom prst="rect">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E4D599B-A5D5-A15C-7A46-687841276540}"/>
              </a:ext>
            </a:extLst>
          </p:cNvPr>
          <p:cNvSpPr txBox="1"/>
          <p:nvPr/>
        </p:nvSpPr>
        <p:spPr>
          <a:xfrm>
            <a:off x="246506" y="2155066"/>
            <a:ext cx="11875967"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دویدن سریع به سمت میله و توانایی کنترل حرکات در حین پرش از جمله مهارت‌های کلیدی در پرش ارتفاع است. بنابراین، افرادی که دارای سرعت و چابکی بالایی هستند، می‌توانند در این رشته بهتر عمل کنند. تسلط بر تکنیک‌های پرش و دویدن، از جمله دو گام آخر و نحوه فرود، برای موفقیت در این رشته ضروری است. افرادی که به یادگیری تکنیک‌های جدید علاقه‌مند هستند، می‌توانند در این رشته پیشرفت کنند.</a:t>
            </a:r>
          </a:p>
        </p:txBody>
      </p:sp>
      <p:sp>
        <p:nvSpPr>
          <p:cNvPr id="4" name="TextBox 3">
            <a:extLst>
              <a:ext uri="{FF2B5EF4-FFF2-40B4-BE49-F238E27FC236}">
                <a16:creationId xmlns:a16="http://schemas.microsoft.com/office/drawing/2014/main" id="{4608F941-EBEC-B7F6-D718-78653EB956C4}"/>
              </a:ext>
            </a:extLst>
          </p:cNvPr>
          <p:cNvSpPr txBox="1"/>
          <p:nvPr/>
        </p:nvSpPr>
        <p:spPr>
          <a:xfrm>
            <a:off x="1386780" y="835482"/>
            <a:ext cx="6832199"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رشته ورزشی پرش ارتفاع برای چه افرادی مناسب است؟</a:t>
            </a:r>
          </a:p>
        </p:txBody>
      </p:sp>
      <p:pic>
        <p:nvPicPr>
          <p:cNvPr id="11266" name="Picture 2" descr="آشنایی با انواع ورزش های پرشی + مزایا">
            <a:extLst>
              <a:ext uri="{FF2B5EF4-FFF2-40B4-BE49-F238E27FC236}">
                <a16:creationId xmlns:a16="http://schemas.microsoft.com/office/drawing/2014/main" id="{C89D6960-1193-2A7C-DC17-351ADE480F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18979" y="0"/>
            <a:ext cx="3973020" cy="2233722"/>
          </a:xfrm>
          <a:prstGeom prst="rect">
            <a:avLst/>
          </a:prstGeom>
          <a:noFill/>
          <a:ln w="38100">
            <a:solidFill>
              <a:schemeClr val="accent1">
                <a:lumMod val="50000"/>
              </a:schemeClr>
            </a:solidFill>
          </a:ln>
          <a:extLst>
            <a:ext uri="{909E8E84-426E-40DD-AFC4-6F175D3DCCD1}">
              <a14:hiddenFill xmlns:a14="http://schemas.microsoft.com/office/drawing/2010/main">
                <a:solidFill>
                  <a:srgbClr val="FFFFFF"/>
                </a:solidFill>
              </a14:hiddenFill>
            </a:ext>
          </a:extLst>
        </p:spPr>
      </p:pic>
      <p:pic>
        <p:nvPicPr>
          <p:cNvPr id="11268" name="Picture 4" descr="هرآنچه که درمورد ورزش پرش ارتفاع لازم است بدانید! - فیت بادی اسپرت">
            <a:extLst>
              <a:ext uri="{FF2B5EF4-FFF2-40B4-BE49-F238E27FC236}">
                <a16:creationId xmlns:a16="http://schemas.microsoft.com/office/drawing/2014/main" id="{5BB6D123-63AD-19BF-4D72-9CD8E5A878E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757" b="5269"/>
          <a:stretch/>
        </p:blipFill>
        <p:spPr bwMode="auto">
          <a:xfrm>
            <a:off x="9355438" y="4467444"/>
            <a:ext cx="2801798" cy="2352776"/>
          </a:xfrm>
          <a:prstGeom prst="rect">
            <a:avLst/>
          </a:prstGeom>
          <a:noFill/>
          <a:ln w="38100">
            <a:solidFill>
              <a:srgbClr val="FFC000"/>
            </a:solidFill>
          </a:ln>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FB35004F-2AF5-DB7B-7724-CEEDAE2ADA29}"/>
              </a:ext>
            </a:extLst>
          </p:cNvPr>
          <p:cNvSpPr/>
          <p:nvPr/>
        </p:nvSpPr>
        <p:spPr>
          <a:xfrm>
            <a:off x="0" y="1602339"/>
            <a:ext cx="8218979" cy="275303"/>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0EA4EC5C-5DEA-7E47-F03E-1CDBCA1A12A3}"/>
              </a:ext>
            </a:extLst>
          </p:cNvPr>
          <p:cNvSpPr/>
          <p:nvPr/>
        </p:nvSpPr>
        <p:spPr>
          <a:xfrm>
            <a:off x="3322206" y="5141333"/>
            <a:ext cx="5664477" cy="335235"/>
          </a:xfrm>
          <a:prstGeom prst="rect">
            <a:avLst/>
          </a:prstGeom>
          <a:solidFill>
            <a:schemeClr val="bg2">
              <a:lumMod val="50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272" name="Picture 8" descr="تمرینات چابکی برای افزایش ۱۰۰ درصدی سرعت و استقامت - مجله ورزشی فیتامین">
            <a:extLst>
              <a:ext uri="{FF2B5EF4-FFF2-40B4-BE49-F238E27FC236}">
                <a16:creationId xmlns:a16="http://schemas.microsoft.com/office/drawing/2014/main" id="{0B79F6E4-7F50-1C2C-0E71-71EA0F62E76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861" b="4100"/>
          <a:stretch/>
        </p:blipFill>
        <p:spPr bwMode="auto">
          <a:xfrm>
            <a:off x="0" y="3975272"/>
            <a:ext cx="5289754" cy="2882728"/>
          </a:xfrm>
          <a:prstGeom prst="rect">
            <a:avLst/>
          </a:prstGeom>
          <a:noFill/>
          <a:ln w="38100">
            <a:solidFill>
              <a:schemeClr val="bg2">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20503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F9B7834-C1A7-856D-771D-CD4458FADF70}"/>
              </a:ext>
            </a:extLst>
          </p:cNvPr>
          <p:cNvSpPr/>
          <p:nvPr/>
        </p:nvSpPr>
        <p:spPr>
          <a:xfrm>
            <a:off x="297163" y="1409481"/>
            <a:ext cx="4591664" cy="4839383"/>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A532302-664A-00D9-6452-E65D0D9FC859}"/>
              </a:ext>
            </a:extLst>
          </p:cNvPr>
          <p:cNvSpPr txBox="1"/>
          <p:nvPr/>
        </p:nvSpPr>
        <p:spPr>
          <a:xfrm>
            <a:off x="5368413" y="1601640"/>
            <a:ext cx="6656438" cy="4455066"/>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solidFill>
                  <a:schemeClr val="bg1"/>
                </a:solidFill>
              </a:rPr>
              <a:t>پرش ارتفاع یک رشته رقابتی است و افرادی که به رقابت و چالش‌های ورزشی علاقه دارند، می‌توانند از این ورزش لذت ببرند و در آن موفق شوند. افرادی که از نظر جسمانی سالم هستند و هیچ گونه مشکل جدی پزشکی ندارند، می‌توانند به راحتی در این رشته شرکت کنند. همچنین، افرادی که به دنبال بهبود آمادگی جسمانی و افزایش قدرت بدنی هستند، می‌توانند از تمرینات پرش ارتفاع بهره‌مند شوند. به طور کلی، پرش ارتفاع برای افرادی که دارای قدرت بدنی، قد مناسب، سرعت، علاقه به یادگیری تکنیک‌های ورزشی و سلامت جسمانی هستند، مناسب است.</a:t>
            </a:r>
          </a:p>
        </p:txBody>
      </p:sp>
      <p:sp>
        <p:nvSpPr>
          <p:cNvPr id="4" name="Rectangle 3">
            <a:extLst>
              <a:ext uri="{FF2B5EF4-FFF2-40B4-BE49-F238E27FC236}">
                <a16:creationId xmlns:a16="http://schemas.microsoft.com/office/drawing/2014/main" id="{1C8C9AD0-30F4-9E0B-CBCD-F7F405531424}"/>
              </a:ext>
            </a:extLst>
          </p:cNvPr>
          <p:cNvSpPr/>
          <p:nvPr/>
        </p:nvSpPr>
        <p:spPr>
          <a:xfrm>
            <a:off x="5192652" y="6138516"/>
            <a:ext cx="6999348" cy="98324"/>
          </a:xfrm>
          <a:prstGeom prst="rect">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EE939B44-97CE-75D1-5782-EF3C6CE9F350}"/>
              </a:ext>
            </a:extLst>
          </p:cNvPr>
          <p:cNvSpPr/>
          <p:nvPr/>
        </p:nvSpPr>
        <p:spPr>
          <a:xfrm>
            <a:off x="5299587" y="1435511"/>
            <a:ext cx="6892413" cy="98325"/>
          </a:xfrm>
          <a:prstGeom prst="rect">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2F47097F-FA09-9627-D7D8-34BA236C6950}"/>
              </a:ext>
            </a:extLst>
          </p:cNvPr>
          <p:cNvSpPr/>
          <p:nvPr/>
        </p:nvSpPr>
        <p:spPr>
          <a:xfrm>
            <a:off x="5192652" y="1435511"/>
            <a:ext cx="106935" cy="4801329"/>
          </a:xfrm>
          <a:prstGeom prst="rect">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TextBox 6">
            <a:extLst>
              <a:ext uri="{FF2B5EF4-FFF2-40B4-BE49-F238E27FC236}">
                <a16:creationId xmlns:a16="http://schemas.microsoft.com/office/drawing/2014/main" id="{EFAFAC77-6373-4468-F1D8-1418781DC75E}"/>
              </a:ext>
            </a:extLst>
          </p:cNvPr>
          <p:cNvSpPr txBox="1"/>
          <p:nvPr/>
        </p:nvSpPr>
        <p:spPr>
          <a:xfrm>
            <a:off x="5252866" y="778476"/>
            <a:ext cx="6832199"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solidFill>
                  <a:schemeClr val="bg1"/>
                </a:solidFill>
              </a:rPr>
              <a:t>رشته ورزشی پرش ارتفاع برای چه افرادی مناسب است؟</a:t>
            </a:r>
          </a:p>
        </p:txBody>
      </p:sp>
      <p:pic>
        <p:nvPicPr>
          <p:cNvPr id="14338" name="Picture 2" descr="چابکی چیست؟ بهترین تمرینات چابکی در خانه | ویدیو آموزشی | دلوکس کالا">
            <a:extLst>
              <a:ext uri="{FF2B5EF4-FFF2-40B4-BE49-F238E27FC236}">
                <a16:creationId xmlns:a16="http://schemas.microsoft.com/office/drawing/2014/main" id="{347CF1C9-0B20-54E8-1993-6455CA8AFF9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3256" r="24727"/>
          <a:stretch/>
        </p:blipFill>
        <p:spPr bwMode="auto">
          <a:xfrm>
            <a:off x="167149" y="778476"/>
            <a:ext cx="4851692" cy="5746952"/>
          </a:xfrm>
          <a:prstGeom prst="flowChartManualOperation">
            <a:avLst/>
          </a:pr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2046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4245A64-29D1-05A8-116B-7B7B6B9402B2}"/>
              </a:ext>
            </a:extLst>
          </p:cNvPr>
          <p:cNvPicPr>
            <a:picLocks noChangeAspect="1"/>
          </p:cNvPicPr>
          <p:nvPr/>
        </p:nvPicPr>
        <p:blipFill>
          <a:blip r:embed="rId3"/>
          <a:stretch>
            <a:fillRect/>
          </a:stretch>
        </p:blipFill>
        <p:spPr>
          <a:xfrm>
            <a:off x="0" y="0"/>
            <a:ext cx="12192000" cy="6857999"/>
          </a:xfrm>
          <a:prstGeom prst="rect">
            <a:avLst/>
          </a:prstGeom>
        </p:spPr>
      </p:pic>
      <p:sp>
        <p:nvSpPr>
          <p:cNvPr id="3" name="TextBox 2">
            <a:extLst>
              <a:ext uri="{FF2B5EF4-FFF2-40B4-BE49-F238E27FC236}">
                <a16:creationId xmlns:a16="http://schemas.microsoft.com/office/drawing/2014/main" id="{EE7E06D3-6F15-D842-BA94-CBBFE8E883D9}"/>
              </a:ext>
            </a:extLst>
          </p:cNvPr>
          <p:cNvSpPr txBox="1"/>
          <p:nvPr/>
        </p:nvSpPr>
        <p:spPr>
          <a:xfrm>
            <a:off x="3323303" y="1604589"/>
            <a:ext cx="5191432" cy="4455066"/>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که برای نخستین بار توسط دیک فازبری در المپیک ۱۹۶۸ مکزیکوسیتی به کار گرفته شد. این رشته ورزشی دارای لباس ورزشی و لوازم ورزشی مخصوص است. رشته ورزشی پرش ارتفاع دارای قوانین خاصی است. ورزشکار باید با یک پا پرش را انجام دهد. هر ورزشکار سه بار برای عبور از مانع فرصت دارد و در صورت خطا در هر سه نوبت، از مسابقه حذف خواهد شد. ورزشکاری که بیشترین ارتفاع را پرش کند، مقام اول را کسب می‌کند. </a:t>
            </a:r>
          </a:p>
        </p:txBody>
      </p:sp>
      <p:sp>
        <p:nvSpPr>
          <p:cNvPr id="4" name="TextBox 3">
            <a:extLst>
              <a:ext uri="{FF2B5EF4-FFF2-40B4-BE49-F238E27FC236}">
                <a16:creationId xmlns:a16="http://schemas.microsoft.com/office/drawing/2014/main" id="{F0AD39C6-4444-49F7-E9CC-D8F0CE9A3FF7}"/>
              </a:ext>
            </a:extLst>
          </p:cNvPr>
          <p:cNvSpPr txBox="1"/>
          <p:nvPr/>
        </p:nvSpPr>
        <p:spPr>
          <a:xfrm>
            <a:off x="3539614" y="1025723"/>
            <a:ext cx="4660490" cy="461665"/>
          </a:xfrm>
          <a:prstGeom prst="rect">
            <a:avLst/>
          </a:prstGeom>
          <a:noFill/>
        </p:spPr>
        <p:txBody>
          <a:bodyPr wrap="square">
            <a:spAutoFit/>
          </a:bodyPr>
          <a:lstStyle/>
          <a:p>
            <a:pPr algn="just" rtl="1">
              <a:spcAft>
                <a:spcPts val="1950"/>
              </a:spcAft>
            </a:pPr>
            <a:r>
              <a:rPr lang="fa-IR" sz="2400" b="1" i="0" dirty="0">
                <a:solidFill>
                  <a:srgbClr val="101010"/>
                </a:solidFill>
                <a:effectLst/>
                <a:latin typeface="Shabnam" panose="020B0603030804020204" pitchFamily="34" charset="-78"/>
                <a:cs typeface="Shabnam" panose="020B0603030804020204" pitchFamily="34" charset="-78"/>
              </a:rPr>
              <a:t>آشنایی با رشته ورزشی پرش ارتفاع</a:t>
            </a:r>
          </a:p>
        </p:txBody>
      </p:sp>
    </p:spTree>
    <p:extLst>
      <p:ext uri="{BB962C8B-B14F-4D97-AF65-F5344CB8AC3E}">
        <p14:creationId xmlns:p14="http://schemas.microsoft.com/office/powerpoint/2010/main" val="3998359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pattFill prst="pct20">
          <a:fgClr>
            <a:schemeClr val="bg2">
              <a:lumMod val="50000"/>
            </a:schemeClr>
          </a:fgClr>
          <a:bgClr>
            <a:schemeClr val="bg1"/>
          </a:bgClr>
        </a:pattFill>
        <a:effectLst/>
      </p:bgPr>
    </p:bg>
    <p:spTree>
      <p:nvGrpSpPr>
        <p:cNvPr id="1" name=""/>
        <p:cNvGrpSpPr/>
        <p:nvPr/>
      </p:nvGrpSpPr>
      <p:grpSpPr>
        <a:xfrm>
          <a:off x="0" y="0"/>
          <a:ext cx="0" cy="0"/>
          <a:chOff x="0" y="0"/>
          <a:chExt cx="0" cy="0"/>
        </a:xfrm>
      </p:grpSpPr>
      <p:sp>
        <p:nvSpPr>
          <p:cNvPr id="9" name="Flowchart: Document 8">
            <a:extLst>
              <a:ext uri="{FF2B5EF4-FFF2-40B4-BE49-F238E27FC236}">
                <a16:creationId xmlns:a16="http://schemas.microsoft.com/office/drawing/2014/main" id="{9D9BE7C9-9C34-AC6F-8D2B-0A08E9E45807}"/>
              </a:ext>
            </a:extLst>
          </p:cNvPr>
          <p:cNvSpPr/>
          <p:nvPr/>
        </p:nvSpPr>
        <p:spPr>
          <a:xfrm flipV="1">
            <a:off x="0" y="5924032"/>
            <a:ext cx="12192000" cy="933968"/>
          </a:xfrm>
          <a:prstGeom prst="flowChartDocumen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D23A96D-C0A9-179E-93C1-AFAB038C0C0E}"/>
              </a:ext>
            </a:extLst>
          </p:cNvPr>
          <p:cNvSpPr txBox="1"/>
          <p:nvPr/>
        </p:nvSpPr>
        <p:spPr>
          <a:xfrm>
            <a:off x="2448232" y="265718"/>
            <a:ext cx="7295536"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رشته ورزشی پرش ارتفاع برای افراد ناتوان جسمی و ذهنی</a:t>
            </a:r>
          </a:p>
        </p:txBody>
      </p:sp>
      <p:sp>
        <p:nvSpPr>
          <p:cNvPr id="5" name="TextBox 4">
            <a:extLst>
              <a:ext uri="{FF2B5EF4-FFF2-40B4-BE49-F238E27FC236}">
                <a16:creationId xmlns:a16="http://schemas.microsoft.com/office/drawing/2014/main" id="{5B297E77-2CB2-9665-A8A5-C1223A609B62}"/>
              </a:ext>
            </a:extLst>
          </p:cNvPr>
          <p:cNvSpPr txBox="1"/>
          <p:nvPr/>
        </p:nvSpPr>
        <p:spPr>
          <a:xfrm>
            <a:off x="6282811" y="1468966"/>
            <a:ext cx="5594557" cy="4455066"/>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رشته ورزشی پرش ارتفاع می‌تواند برای افراد ناتوان جسمی و ذهنی مناسب باشد، اما این موضوع به نوع ناتوانی و شرایط خاص هر فرد بستگی دارد. پرش ارتفاع می‌تواند به تقویت عضلات پا و بهبود تعادل کمک کند که برای افراد ناتوان جسمی بسیار مفید است. موفقیت در این رشته ورزشی می‌تواند به افزایش اعتماد به نفس و خودباوری افراد ناتوان کمک کند. شرکت در مسابقات و فعالیت‌های ورزشی می‌تواند فرصت‌های اجتماعی جدیدی برای افراد ناتوان فراهم کند.</a:t>
            </a:r>
          </a:p>
        </p:txBody>
      </p:sp>
      <p:sp>
        <p:nvSpPr>
          <p:cNvPr id="6" name="Half Frame 5">
            <a:extLst>
              <a:ext uri="{FF2B5EF4-FFF2-40B4-BE49-F238E27FC236}">
                <a16:creationId xmlns:a16="http://schemas.microsoft.com/office/drawing/2014/main" id="{E96A5C97-997F-839D-6F12-CD2D57020CB6}"/>
              </a:ext>
            </a:extLst>
          </p:cNvPr>
          <p:cNvSpPr/>
          <p:nvPr/>
        </p:nvSpPr>
        <p:spPr>
          <a:xfrm>
            <a:off x="137652" y="97915"/>
            <a:ext cx="1297859" cy="1258937"/>
          </a:xfrm>
          <a:prstGeom prst="halfFrame">
            <a:avLst>
              <a:gd name="adj1" fmla="val 26484"/>
              <a:gd name="adj2" fmla="val 26087"/>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Half Frame 6">
            <a:extLst>
              <a:ext uri="{FF2B5EF4-FFF2-40B4-BE49-F238E27FC236}">
                <a16:creationId xmlns:a16="http://schemas.microsoft.com/office/drawing/2014/main" id="{F4AA3935-6AA1-A2D8-5CE0-99B4E38738E6}"/>
              </a:ext>
            </a:extLst>
          </p:cNvPr>
          <p:cNvSpPr/>
          <p:nvPr/>
        </p:nvSpPr>
        <p:spPr>
          <a:xfrm flipH="1">
            <a:off x="10785985" y="97915"/>
            <a:ext cx="1297859" cy="1258937"/>
          </a:xfrm>
          <a:prstGeom prst="halfFrame">
            <a:avLst>
              <a:gd name="adj1" fmla="val 26484"/>
              <a:gd name="adj2" fmla="val 26087"/>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2" descr="ورزش پرشی چیست؟ [فواید و معایب تمرینات پلایومتریک]">
            <a:extLst>
              <a:ext uri="{FF2B5EF4-FFF2-40B4-BE49-F238E27FC236}">
                <a16:creationId xmlns:a16="http://schemas.microsoft.com/office/drawing/2014/main" id="{BB683667-504C-4418-6784-6CD9E9E0F8E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684" r="21803"/>
          <a:stretch/>
        </p:blipFill>
        <p:spPr bwMode="auto">
          <a:xfrm>
            <a:off x="786581" y="981419"/>
            <a:ext cx="5309416" cy="5679936"/>
          </a:xfrm>
          <a:prstGeom prst="flowChartManualOperation">
            <a:avLst/>
          </a:prstGeom>
          <a:noFill/>
          <a:ln w="38100">
            <a:solidFill>
              <a:schemeClr val="accent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34828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C16C8A6-6F6E-A612-E6D7-6FDDB9210777}"/>
              </a:ext>
            </a:extLst>
          </p:cNvPr>
          <p:cNvPicPr>
            <a:picLocks noChangeAspect="1"/>
          </p:cNvPicPr>
          <p:nvPr/>
        </p:nvPicPr>
        <p:blipFill>
          <a:blip r:embed="rId3"/>
          <a:stretch>
            <a:fillRect/>
          </a:stretch>
        </p:blipFill>
        <p:spPr>
          <a:xfrm>
            <a:off x="0" y="0"/>
            <a:ext cx="12192000" cy="6858000"/>
          </a:xfrm>
          <a:prstGeom prst="rect">
            <a:avLst/>
          </a:prstGeom>
        </p:spPr>
      </p:pic>
      <p:sp>
        <p:nvSpPr>
          <p:cNvPr id="5" name="Flowchart: Process 4">
            <a:extLst>
              <a:ext uri="{FF2B5EF4-FFF2-40B4-BE49-F238E27FC236}">
                <a16:creationId xmlns:a16="http://schemas.microsoft.com/office/drawing/2014/main" id="{DB775D36-8050-D06A-93C3-2665A7EECF71}"/>
              </a:ext>
            </a:extLst>
          </p:cNvPr>
          <p:cNvSpPr/>
          <p:nvPr/>
        </p:nvSpPr>
        <p:spPr>
          <a:xfrm>
            <a:off x="117988" y="138730"/>
            <a:ext cx="5624051" cy="6580540"/>
          </a:xfrm>
          <a:prstGeom prst="flowChartProcess">
            <a:avLst/>
          </a:prstGeom>
          <a:solidFill>
            <a:srgbClr val="FFC000">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AB67EC72-0F48-8509-3C81-BF1C4FED3B7E}"/>
              </a:ext>
            </a:extLst>
          </p:cNvPr>
          <p:cNvSpPr txBox="1"/>
          <p:nvPr/>
        </p:nvSpPr>
        <p:spPr>
          <a:xfrm>
            <a:off x="235975" y="598130"/>
            <a:ext cx="5506064" cy="611705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در ورزش‌های معلولان، کلاسبندی‌های خاصی وجود دارد که به افراد با ناتوانی‌های مختلف اجازه می‌دهد تا در شرایط منصفانه‌ای رقابت کنند. این کلاسبندی‌ها بر اساس نوع ناتوانی و شدت آن انجام می‌شود. برای افراد ناتوان، استفاده از تجهیزات مناسب و دسترسی به امکانات ورزشی ضروری است. این موضوع می‌تواند تأثیر زیادی بر توانایی آنها در شرکت در این ورزش داشته باشد. به طور کلی، پرش ارتفاع می‌تواند برای افراد ناتوان جسمی و ذهنی مناسب باشد، به شرطی که شرایط و نیازهای خاص هر فرد در نظر گرفته شود. مشاوره با متخصصان ورزشی و توانبخشی می‌تواند به انتخاب بهترین فعالیت ورزشی کمک کند.</a:t>
            </a:r>
          </a:p>
        </p:txBody>
      </p:sp>
      <p:sp>
        <p:nvSpPr>
          <p:cNvPr id="6" name="TextBox 5">
            <a:extLst>
              <a:ext uri="{FF2B5EF4-FFF2-40B4-BE49-F238E27FC236}">
                <a16:creationId xmlns:a16="http://schemas.microsoft.com/office/drawing/2014/main" id="{53C2FA4D-282A-EB52-710D-97FDE5721921}"/>
              </a:ext>
            </a:extLst>
          </p:cNvPr>
          <p:cNvSpPr txBox="1"/>
          <p:nvPr/>
        </p:nvSpPr>
        <p:spPr>
          <a:xfrm>
            <a:off x="-88491" y="165420"/>
            <a:ext cx="7295536"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رشته ورزشی پرش ارتفاع برای افراد ناتوان جسمی و ذهنی</a:t>
            </a:r>
          </a:p>
        </p:txBody>
      </p:sp>
      <p:pic>
        <p:nvPicPr>
          <p:cNvPr id="25602" name="Picture 2" descr="تاریخچه پرش با نیزه">
            <a:extLst>
              <a:ext uri="{FF2B5EF4-FFF2-40B4-BE49-F238E27FC236}">
                <a16:creationId xmlns:a16="http://schemas.microsoft.com/office/drawing/2014/main" id="{BCC70321-6DBC-C1D2-36A2-B9AF6B86A9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6457334" y="1818304"/>
            <a:ext cx="6002594" cy="3221392"/>
          </a:xfrm>
          <a:prstGeom prst="hexagon">
            <a:avLst>
              <a:gd name="adj" fmla="val 20117"/>
              <a:gd name="vf" fmla="val 115470"/>
            </a:avLst>
          </a:prstGeom>
          <a:noFill/>
          <a:ln w="38100">
            <a:solidFill>
              <a:srgbClr val="FFC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20666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Process 5">
            <a:extLst>
              <a:ext uri="{FF2B5EF4-FFF2-40B4-BE49-F238E27FC236}">
                <a16:creationId xmlns:a16="http://schemas.microsoft.com/office/drawing/2014/main" id="{ED0D7850-6809-E594-1718-55A55DD52924}"/>
              </a:ext>
            </a:extLst>
          </p:cNvPr>
          <p:cNvSpPr/>
          <p:nvPr/>
        </p:nvSpPr>
        <p:spPr>
          <a:xfrm>
            <a:off x="11582400" y="452285"/>
            <a:ext cx="609600" cy="550606"/>
          </a:xfrm>
          <a:prstGeom prst="flowChartProcess">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TextBox 9">
            <a:extLst>
              <a:ext uri="{FF2B5EF4-FFF2-40B4-BE49-F238E27FC236}">
                <a16:creationId xmlns:a16="http://schemas.microsoft.com/office/drawing/2014/main" id="{828524AE-74CD-2AF9-2C9F-67E641379F7F}"/>
              </a:ext>
            </a:extLst>
          </p:cNvPr>
          <p:cNvSpPr txBox="1"/>
          <p:nvPr/>
        </p:nvSpPr>
        <p:spPr>
          <a:xfrm>
            <a:off x="226142" y="1653965"/>
            <a:ext cx="3048000"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pPr algn="l"/>
            <a:r>
              <a:rPr lang="fa-IR" dirty="0">
                <a:hlinkClick r:id="rId2">
                  <a:extLst>
                    <a:ext uri="{A12FA001-AC4F-418D-AE19-62706E023703}">
                      <ahyp:hlinkClr xmlns:ahyp="http://schemas.microsoft.com/office/drawing/2018/hyperlinkcolor" val="tx"/>
                    </a:ext>
                  </a:extLst>
                </a:hlinkClick>
              </a:rPr>
              <a:t>https://setare.com</a:t>
            </a:r>
            <a:endParaRPr lang="fa-IR" dirty="0"/>
          </a:p>
          <a:p>
            <a:pPr algn="l"/>
            <a:r>
              <a:rPr lang="fa-IR" dirty="0">
                <a:hlinkClick r:id="rId3">
                  <a:extLst>
                    <a:ext uri="{A12FA001-AC4F-418D-AE19-62706E023703}">
                      <ahyp:hlinkClr xmlns:ahyp="http://schemas.microsoft.com/office/drawing/2018/hyperlinkcolor" val="tx"/>
                    </a:ext>
                  </a:extLst>
                </a:hlinkClick>
              </a:rPr>
              <a:t>https://www.beytoote.com</a:t>
            </a:r>
            <a:endParaRPr lang="fa-IR" dirty="0"/>
          </a:p>
        </p:txBody>
      </p:sp>
      <p:sp>
        <p:nvSpPr>
          <p:cNvPr id="11" name="TextBox 10">
            <a:extLst>
              <a:ext uri="{FF2B5EF4-FFF2-40B4-BE49-F238E27FC236}">
                <a16:creationId xmlns:a16="http://schemas.microsoft.com/office/drawing/2014/main" id="{23D902E6-85C9-EF48-F08F-4757719E11CF}"/>
              </a:ext>
            </a:extLst>
          </p:cNvPr>
          <p:cNvSpPr txBox="1"/>
          <p:nvPr/>
        </p:nvSpPr>
        <p:spPr>
          <a:xfrm>
            <a:off x="9871587" y="503592"/>
            <a:ext cx="1710813"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منابع</a:t>
            </a:r>
          </a:p>
        </p:txBody>
      </p:sp>
    </p:spTree>
    <p:extLst>
      <p:ext uri="{BB962C8B-B14F-4D97-AF65-F5344CB8AC3E}">
        <p14:creationId xmlns:p14="http://schemas.microsoft.com/office/powerpoint/2010/main" val="14099520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Diagonal Corners Rounded 1">
            <a:extLst>
              <a:ext uri="{FF2B5EF4-FFF2-40B4-BE49-F238E27FC236}">
                <a16:creationId xmlns:a16="http://schemas.microsoft.com/office/drawing/2014/main" id="{C1423B7A-46F6-15F4-0BC0-2259C91054D1}"/>
              </a:ext>
            </a:extLst>
          </p:cNvPr>
          <p:cNvSpPr/>
          <p:nvPr/>
        </p:nvSpPr>
        <p:spPr>
          <a:xfrm>
            <a:off x="1415845" y="2579431"/>
            <a:ext cx="9360310" cy="1699137"/>
          </a:xfrm>
          <a:prstGeom prst="round2DiagRect">
            <a:avLst>
              <a:gd name="adj1" fmla="val 48797"/>
              <a:gd name="adj2" fmla="val 0"/>
            </a:avLst>
          </a:prstGeom>
          <a:solidFill>
            <a:srgbClr val="FFC000"/>
          </a:solidFill>
          <a:ln w="38100">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9213CA26-95B8-E7A3-134C-D5EC33F6B412}"/>
              </a:ext>
            </a:extLst>
          </p:cNvPr>
          <p:cNvSpPr txBox="1"/>
          <p:nvPr/>
        </p:nvSpPr>
        <p:spPr>
          <a:xfrm>
            <a:off x="2123767" y="2921167"/>
            <a:ext cx="7295536" cy="1015663"/>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sz="6000" dirty="0">
                <a:solidFill>
                  <a:schemeClr val="bg1"/>
                </a:solidFill>
              </a:rPr>
              <a:t>با تشکر از توجه شما</a:t>
            </a:r>
          </a:p>
        </p:txBody>
      </p:sp>
    </p:spTree>
    <p:extLst>
      <p:ext uri="{BB962C8B-B14F-4D97-AF65-F5344CB8AC3E}">
        <p14:creationId xmlns:p14="http://schemas.microsoft.com/office/powerpoint/2010/main" val="968267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Manfaat Awalan pada Lompat Jauh">
            <a:extLst>
              <a:ext uri="{FF2B5EF4-FFF2-40B4-BE49-F238E27FC236}">
                <a16:creationId xmlns:a16="http://schemas.microsoft.com/office/drawing/2014/main" id="{8EDA5F71-F44B-DE3D-9F83-8644D90B34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Top Corners Rounded 7">
            <a:extLst>
              <a:ext uri="{FF2B5EF4-FFF2-40B4-BE49-F238E27FC236}">
                <a16:creationId xmlns:a16="http://schemas.microsoft.com/office/drawing/2014/main" id="{CD844EE0-537B-CD89-BD67-24B2AA723551}"/>
              </a:ext>
            </a:extLst>
          </p:cNvPr>
          <p:cNvSpPr/>
          <p:nvPr/>
        </p:nvSpPr>
        <p:spPr>
          <a:xfrm flipV="1">
            <a:off x="4945626" y="-1"/>
            <a:ext cx="6902246" cy="3765756"/>
          </a:xfrm>
          <a:prstGeom prst="round2SameRect">
            <a:avLst>
              <a:gd name="adj1" fmla="val 12795"/>
              <a:gd name="adj2" fmla="val 0"/>
            </a:avLst>
          </a:prstGeom>
          <a:solidFill>
            <a:srgbClr val="A3DBFF">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6" name="TextBox 5">
            <a:extLst>
              <a:ext uri="{FF2B5EF4-FFF2-40B4-BE49-F238E27FC236}">
                <a16:creationId xmlns:a16="http://schemas.microsoft.com/office/drawing/2014/main" id="{C6EEAA01-4F5E-DA02-3C46-88BC48CC80A8}"/>
              </a:ext>
            </a:extLst>
          </p:cNvPr>
          <p:cNvSpPr txBox="1"/>
          <p:nvPr/>
        </p:nvSpPr>
        <p:spPr>
          <a:xfrm>
            <a:off x="5117689" y="810738"/>
            <a:ext cx="6607277"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solidFill>
                  <a:schemeClr val="bg1"/>
                </a:solidFill>
              </a:rPr>
              <a:t>در صورت تساوی، کمترین تعداد پرش و سپس کمترین خطا ملاک قرار می‌گیرد.مقدار افزایش ارتفاع میله پس از هر دور نباید کمتر از ۲ سانتیمتر باشد، مگر اینکه یک شرکت‌کننده باقی مانده باشد. این رشته ورزشی به دلیل نیاز به تکنیک‌های خاص و توانایی بدنی بالا، یکی از چالش‌برانگیزترین و هیجان‌انگیزترین رشته‌های ورزشی به شمار می‌آید.</a:t>
            </a:r>
          </a:p>
        </p:txBody>
      </p:sp>
      <p:sp>
        <p:nvSpPr>
          <p:cNvPr id="9" name="TextBox 8">
            <a:extLst>
              <a:ext uri="{FF2B5EF4-FFF2-40B4-BE49-F238E27FC236}">
                <a16:creationId xmlns:a16="http://schemas.microsoft.com/office/drawing/2014/main" id="{7DDAB92A-4A0B-C1D8-1B64-AEA3D2EA948C}"/>
              </a:ext>
            </a:extLst>
          </p:cNvPr>
          <p:cNvSpPr txBox="1"/>
          <p:nvPr/>
        </p:nvSpPr>
        <p:spPr>
          <a:xfrm>
            <a:off x="6007510" y="349073"/>
            <a:ext cx="4660490" cy="461665"/>
          </a:xfrm>
          <a:prstGeom prst="rect">
            <a:avLst/>
          </a:prstGeom>
          <a:noFill/>
        </p:spPr>
        <p:txBody>
          <a:bodyPr wrap="square">
            <a:spAutoFit/>
          </a:bodyPr>
          <a:lstStyle/>
          <a:p>
            <a:pPr algn="just" rtl="1">
              <a:spcAft>
                <a:spcPts val="1950"/>
              </a:spcAft>
            </a:pPr>
            <a:r>
              <a:rPr lang="fa-IR" sz="2400" b="1" i="0" dirty="0">
                <a:solidFill>
                  <a:schemeClr val="bg1"/>
                </a:solidFill>
                <a:effectLst/>
                <a:latin typeface="Shabnam" panose="020B0603030804020204" pitchFamily="34" charset="-78"/>
                <a:cs typeface="Shabnam" panose="020B0603030804020204" pitchFamily="34" charset="-78"/>
              </a:rPr>
              <a:t>آشنایی با رشته ورزشی پرش ارتفاع</a:t>
            </a:r>
          </a:p>
        </p:txBody>
      </p:sp>
    </p:spTree>
    <p:extLst>
      <p:ext uri="{BB962C8B-B14F-4D97-AF65-F5344CB8AC3E}">
        <p14:creationId xmlns:p14="http://schemas.microsoft.com/office/powerpoint/2010/main" val="710016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6CADA4B-E005-6B7B-3644-B82308E6B22F}"/>
              </a:ext>
            </a:extLst>
          </p:cNvPr>
          <p:cNvPicPr>
            <a:picLocks noChangeAspect="1"/>
          </p:cNvPicPr>
          <p:nvPr/>
        </p:nvPicPr>
        <p:blipFill>
          <a:blip r:embed="rId3"/>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D24C210A-037F-04F0-C240-F0B121B39410}"/>
              </a:ext>
            </a:extLst>
          </p:cNvPr>
          <p:cNvSpPr txBox="1"/>
          <p:nvPr/>
        </p:nvSpPr>
        <p:spPr>
          <a:xfrm>
            <a:off x="8947355" y="584838"/>
            <a:ext cx="3008671"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تاریخچه پرش ارتفاع</a:t>
            </a:r>
          </a:p>
        </p:txBody>
      </p:sp>
      <p:sp>
        <p:nvSpPr>
          <p:cNvPr id="5" name="TextBox 4">
            <a:extLst>
              <a:ext uri="{FF2B5EF4-FFF2-40B4-BE49-F238E27FC236}">
                <a16:creationId xmlns:a16="http://schemas.microsoft.com/office/drawing/2014/main" id="{480C105A-14E4-2372-CFC0-D90B63EAA754}"/>
              </a:ext>
            </a:extLst>
          </p:cNvPr>
          <p:cNvSpPr txBox="1"/>
          <p:nvPr/>
        </p:nvSpPr>
        <p:spPr>
          <a:xfrm>
            <a:off x="235975" y="1066167"/>
            <a:ext cx="11720052"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پرش ارتفاع یکی از رشته‌های ورزشی جذاب و قدیمی در دو و میدانی است که تاریخچه‌ای غنی دارد. در قرن نوزدهم پرش ارتفاع در اسکاتلند به عنوان یک رقابت ورزشی شهرت پیدا کرد. این رشته به تدریج در سایر نقاط جهان نیز محبوب شد. سال 1896 پرش ارتفاع به عنوان یکی از رشته‌های ورزشی در اولین المپیک مدرن که در آتن برگزار شد، معرفی گردید. این رویداد نقطه عطفی در تاریخچه این ورزش به شمار می‌رود. </a:t>
            </a:r>
          </a:p>
        </p:txBody>
      </p:sp>
      <p:pic>
        <p:nvPicPr>
          <p:cNvPr id="3074" name="Picture 2" descr="هرآنچه که درمورد ورزش پرش ارتفاع لازم است بدانید! - فیت بادی اسپرت">
            <a:extLst>
              <a:ext uri="{FF2B5EF4-FFF2-40B4-BE49-F238E27FC236}">
                <a16:creationId xmlns:a16="http://schemas.microsoft.com/office/drawing/2014/main" id="{63342738-9BC4-BE55-8DDC-6324B8A2ABF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3394" b="8774"/>
          <a:stretch/>
        </p:blipFill>
        <p:spPr bwMode="auto">
          <a:xfrm>
            <a:off x="784737" y="2959510"/>
            <a:ext cx="4762500" cy="3706762"/>
          </a:xfrm>
          <a:prstGeom prst="hexagon">
            <a:avLst>
              <a:gd name="adj" fmla="val 23043"/>
              <a:gd name="vf" fmla="val 115470"/>
            </a:avLst>
          </a:prstGeom>
          <a:noFill/>
          <a:ln w="38100">
            <a:solidFill>
              <a:schemeClr val="bg2">
                <a:lumMod val="50000"/>
              </a:schemeClr>
            </a:solidFill>
          </a:ln>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F8D69CFA-6810-20E4-2023-5C03C543058E}"/>
              </a:ext>
            </a:extLst>
          </p:cNvPr>
          <p:cNvPicPr>
            <a:picLocks noChangeAspect="1"/>
          </p:cNvPicPr>
          <p:nvPr/>
        </p:nvPicPr>
        <p:blipFill>
          <a:blip r:embed="rId5"/>
          <a:stretch>
            <a:fillRect/>
          </a:stretch>
        </p:blipFill>
        <p:spPr>
          <a:xfrm>
            <a:off x="6154992" y="3428900"/>
            <a:ext cx="4365522" cy="3448764"/>
          </a:xfrm>
          <a:prstGeom prst="hexagon">
            <a:avLst/>
          </a:prstGeom>
          <a:ln w="38100">
            <a:solidFill>
              <a:schemeClr val="bg2">
                <a:lumMod val="50000"/>
              </a:schemeClr>
            </a:solidFill>
          </a:ln>
        </p:spPr>
      </p:pic>
    </p:spTree>
    <p:extLst>
      <p:ext uri="{BB962C8B-B14F-4D97-AF65-F5344CB8AC3E}">
        <p14:creationId xmlns:p14="http://schemas.microsoft.com/office/powerpoint/2010/main" val="3818051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91BD997-DF43-096A-1D48-020A0A868C46}"/>
              </a:ext>
            </a:extLst>
          </p:cNvPr>
          <p:cNvPicPr>
            <a:picLocks noChangeAspect="1"/>
          </p:cNvPicPr>
          <p:nvPr/>
        </p:nvPicPr>
        <p:blipFill>
          <a:blip r:embed="rId3"/>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FD6371FC-531A-A85C-DAC0-911654856DB3}"/>
              </a:ext>
            </a:extLst>
          </p:cNvPr>
          <p:cNvSpPr txBox="1"/>
          <p:nvPr/>
        </p:nvSpPr>
        <p:spPr>
          <a:xfrm>
            <a:off x="111145" y="1478466"/>
            <a:ext cx="6666271" cy="3901068"/>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در طول تاریخ، تکنیک‌های مختلفی برای پرش ارتفاع استفاده شده است. از جمله این تکنیک‌ها می‌توان به تکنیک قیچی</a:t>
            </a:r>
            <a:r>
              <a:rPr lang="en-US" dirty="0"/>
              <a:t>Scissors) </a:t>
            </a:r>
            <a:r>
              <a:rPr lang="fa-IR" dirty="0"/>
              <a:t>) که یکی از روش‌های اولیه که در آن ورزشکار با دو پا از میله عبور می‌کرد. دیگری چرخش غربی </a:t>
            </a:r>
            <a:r>
              <a:rPr lang="en-US" dirty="0"/>
              <a:t>(Western Roll)، </a:t>
            </a:r>
            <a:r>
              <a:rPr lang="fa-IR" dirty="0"/>
              <a:t>تکنیکی که در اوایل قرن بیستم معرفی شد و به ورزشکاران اجازه می‌داد تا با چرخش بدن از میله عبور کنند. فلاپ فازبری </a:t>
            </a:r>
            <a:r>
              <a:rPr lang="en-US" dirty="0"/>
              <a:t> (Fosbury Flop)</a:t>
            </a:r>
            <a:r>
              <a:rPr lang="fa-IR" dirty="0"/>
              <a:t>در اوایل دهه 1960 توسط دیک فازبری معرفی شد و به سرعت به محبوب‌ترین روش پرش ارتفاع تبدیل شد.</a:t>
            </a:r>
          </a:p>
        </p:txBody>
      </p:sp>
      <p:sp>
        <p:nvSpPr>
          <p:cNvPr id="4" name="TextBox 3">
            <a:extLst>
              <a:ext uri="{FF2B5EF4-FFF2-40B4-BE49-F238E27FC236}">
                <a16:creationId xmlns:a16="http://schemas.microsoft.com/office/drawing/2014/main" id="{67DA0158-F3FE-0806-FE11-F06ADC754888}"/>
              </a:ext>
            </a:extLst>
          </p:cNvPr>
          <p:cNvSpPr txBox="1"/>
          <p:nvPr/>
        </p:nvSpPr>
        <p:spPr>
          <a:xfrm>
            <a:off x="521109" y="790249"/>
            <a:ext cx="3008671"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تاریخچه پرش ارتفاع</a:t>
            </a:r>
          </a:p>
        </p:txBody>
      </p:sp>
      <p:sp>
        <p:nvSpPr>
          <p:cNvPr id="6" name="Rectangle 5">
            <a:extLst>
              <a:ext uri="{FF2B5EF4-FFF2-40B4-BE49-F238E27FC236}">
                <a16:creationId xmlns:a16="http://schemas.microsoft.com/office/drawing/2014/main" id="{90CF703E-8001-75DE-134E-EB2207AFB211}"/>
              </a:ext>
            </a:extLst>
          </p:cNvPr>
          <p:cNvSpPr/>
          <p:nvPr/>
        </p:nvSpPr>
        <p:spPr>
          <a:xfrm>
            <a:off x="0" y="800818"/>
            <a:ext cx="845574" cy="461665"/>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28" name="Picture 4" descr="ورزش پرش ارتفاع">
            <a:extLst>
              <a:ext uri="{FF2B5EF4-FFF2-40B4-BE49-F238E27FC236}">
                <a16:creationId xmlns:a16="http://schemas.microsoft.com/office/drawing/2014/main" id="{C6310D8F-AE46-1D0A-5F90-5F7C37125F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62916" y="1863215"/>
            <a:ext cx="5243584" cy="3367548"/>
          </a:xfrm>
          <a:prstGeom prst="plaqu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6324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BC6D095-DC55-50A7-AA0C-8032BEC7B976}"/>
              </a:ext>
            </a:extLst>
          </p:cNvPr>
          <p:cNvSpPr txBox="1"/>
          <p:nvPr/>
        </p:nvSpPr>
        <p:spPr>
          <a:xfrm>
            <a:off x="8829371" y="524777"/>
            <a:ext cx="3008671"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تاریخچه پرش ارتفاع</a:t>
            </a:r>
          </a:p>
        </p:txBody>
      </p:sp>
      <p:sp>
        <p:nvSpPr>
          <p:cNvPr id="5" name="Rectangle 4">
            <a:extLst>
              <a:ext uri="{FF2B5EF4-FFF2-40B4-BE49-F238E27FC236}">
                <a16:creationId xmlns:a16="http://schemas.microsoft.com/office/drawing/2014/main" id="{2EFFB4E7-7436-2F52-C19D-21631A215585}"/>
              </a:ext>
            </a:extLst>
          </p:cNvPr>
          <p:cNvSpPr/>
          <p:nvPr/>
        </p:nvSpPr>
        <p:spPr>
          <a:xfrm>
            <a:off x="3111908" y="3663704"/>
            <a:ext cx="3510116" cy="2207854"/>
          </a:xfrm>
          <a:prstGeom prst="rect">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124" name="Picture 4" descr="ستاره پرسپولیسی رکورددار پرش ارتفاع در ایران!">
            <a:extLst>
              <a:ext uri="{FF2B5EF4-FFF2-40B4-BE49-F238E27FC236}">
                <a16:creationId xmlns:a16="http://schemas.microsoft.com/office/drawing/2014/main" id="{4EFBD875-467D-A901-1AEB-BD5625580D7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379" t="1619" r="12379" b="6808"/>
          <a:stretch/>
        </p:blipFill>
        <p:spPr bwMode="auto">
          <a:xfrm>
            <a:off x="501444" y="39923"/>
            <a:ext cx="5220928" cy="460724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12BE2B3-87F8-3F1F-5E5F-34483DE07987}"/>
              </a:ext>
            </a:extLst>
          </p:cNvPr>
          <p:cNvSpPr txBox="1"/>
          <p:nvPr/>
        </p:nvSpPr>
        <p:spPr>
          <a:xfrm>
            <a:off x="6617114" y="986442"/>
            <a:ext cx="5220928"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این تکنیک شامل پرش به سمت میله با پشت به آن است. پرش ارتفاع به عنوان یکی از رشته‌های اصلی دو و میدانی، نه تنها به دلیل تکنیک‌های خاص </a:t>
            </a:r>
            <a:r>
              <a:rPr lang="fa-IR" dirty="0">
                <a:solidFill>
                  <a:schemeClr val="bg1"/>
                </a:solidFill>
              </a:rPr>
              <a:t>و چالش‌های </a:t>
            </a:r>
            <a:r>
              <a:rPr lang="fa-IR" dirty="0"/>
              <a:t>فیزیکی، بلکه به خاطر تاریخچه غنی و </a:t>
            </a:r>
            <a:r>
              <a:rPr lang="fa-IR" dirty="0">
                <a:solidFill>
                  <a:schemeClr val="bg1"/>
                </a:solidFill>
              </a:rPr>
              <a:t>جذابش، همواره </a:t>
            </a:r>
            <a:r>
              <a:rPr lang="fa-IR" dirty="0"/>
              <a:t>مورد توجه ورزشکاران و تماشاگران قرار دارد.</a:t>
            </a:r>
          </a:p>
        </p:txBody>
      </p:sp>
    </p:spTree>
    <p:extLst>
      <p:ext uri="{BB962C8B-B14F-4D97-AF65-F5344CB8AC3E}">
        <p14:creationId xmlns:p14="http://schemas.microsoft.com/office/powerpoint/2010/main" val="35397991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12F875-B3EE-6429-74B9-AFC84E4AC03F}"/>
              </a:ext>
            </a:extLst>
          </p:cNvPr>
          <p:cNvPicPr>
            <a:picLocks noChangeAspect="1"/>
          </p:cNvPicPr>
          <p:nvPr/>
        </p:nvPicPr>
        <p:blipFill>
          <a:blip r:embed="rId3"/>
          <a:stretch>
            <a:fillRect/>
          </a:stretch>
        </p:blipFill>
        <p:spPr>
          <a:xfrm>
            <a:off x="0" y="0"/>
            <a:ext cx="12192000" cy="6858000"/>
          </a:xfrm>
          <a:prstGeom prst="rect">
            <a:avLst/>
          </a:prstGeom>
        </p:spPr>
      </p:pic>
      <p:sp>
        <p:nvSpPr>
          <p:cNvPr id="7" name="Rectangle: Top Corners Rounded 6">
            <a:extLst>
              <a:ext uri="{FF2B5EF4-FFF2-40B4-BE49-F238E27FC236}">
                <a16:creationId xmlns:a16="http://schemas.microsoft.com/office/drawing/2014/main" id="{E53900EF-A96B-52AB-ADB8-A346E5633F81}"/>
              </a:ext>
            </a:extLst>
          </p:cNvPr>
          <p:cNvSpPr/>
          <p:nvPr/>
        </p:nvSpPr>
        <p:spPr>
          <a:xfrm rot="10800000" flipH="1" flipV="1">
            <a:off x="147484" y="3824748"/>
            <a:ext cx="11916697" cy="3033252"/>
          </a:xfrm>
          <a:prstGeom prst="round2SameRect">
            <a:avLst>
              <a:gd name="adj1" fmla="val 15520"/>
              <a:gd name="adj2" fmla="val 0"/>
            </a:avLst>
          </a:prstGeom>
          <a:solidFill>
            <a:schemeClr val="bg1">
              <a:lumMod val="85000"/>
              <a:alpha val="2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3" name="TextBox 2">
            <a:extLst>
              <a:ext uri="{FF2B5EF4-FFF2-40B4-BE49-F238E27FC236}">
                <a16:creationId xmlns:a16="http://schemas.microsoft.com/office/drawing/2014/main" id="{31833EBC-21D1-6099-FB46-6A72E52354A5}"/>
              </a:ext>
            </a:extLst>
          </p:cNvPr>
          <p:cNvSpPr txBox="1"/>
          <p:nvPr/>
        </p:nvSpPr>
        <p:spPr>
          <a:xfrm>
            <a:off x="10284542" y="3192296"/>
            <a:ext cx="1641987"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ویژگی ها</a:t>
            </a:r>
          </a:p>
        </p:txBody>
      </p:sp>
      <p:sp>
        <p:nvSpPr>
          <p:cNvPr id="5" name="TextBox 4">
            <a:extLst>
              <a:ext uri="{FF2B5EF4-FFF2-40B4-BE49-F238E27FC236}">
                <a16:creationId xmlns:a16="http://schemas.microsoft.com/office/drawing/2014/main" id="{9BED672F-7430-B146-3436-27B063C084D6}"/>
              </a:ext>
            </a:extLst>
          </p:cNvPr>
          <p:cNvSpPr txBox="1"/>
          <p:nvPr/>
        </p:nvSpPr>
        <p:spPr>
          <a:xfrm>
            <a:off x="265471" y="3944838"/>
            <a:ext cx="11661058"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رشته ورزشی پرش ارتفاع دارای ویژگی‌های خاص و منحصر به فردی است که آن را از سایر رشته‌های ورزشی متمایز می‌کند. داشتن تکنیک‌های پرش یکی از ویژگی های این ورزش است. امروزه، تکنیک اصلی پرش ارتفاع، فازبری است که در آن ورزشکار با خم شدن کمر و پشت کردن به میله، از آن عبور می‌کند. این تکنیک برای نخستین بار توسط دیک فازبری در المپیک ۱۹۶۸ به کار گرفته شد و به سرعت محبوبیت یافت. در طول تاریخ، تکنیک‌های مختلفی مانند قیچی، چرخش غربی و استرادل نیز مورد استفاده قرار گرفته‌اند، اما فازبری به عنوان بهترین و موثرترین روش شناخته می‌شود</a:t>
            </a:r>
          </a:p>
        </p:txBody>
      </p:sp>
    </p:spTree>
    <p:extLst>
      <p:ext uri="{BB962C8B-B14F-4D97-AF65-F5344CB8AC3E}">
        <p14:creationId xmlns:p14="http://schemas.microsoft.com/office/powerpoint/2010/main" val="516949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C88497-2606-87F6-65F0-F4EE62ADBC23}"/>
              </a:ext>
            </a:extLst>
          </p:cNvPr>
          <p:cNvSpPr txBox="1"/>
          <p:nvPr/>
        </p:nvSpPr>
        <p:spPr>
          <a:xfrm>
            <a:off x="6204155" y="615536"/>
            <a:ext cx="5329084" cy="461665"/>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dirty="0"/>
              <a:t>تمرینات مناسب رشته ورزشی پرش ارتفاع</a:t>
            </a:r>
          </a:p>
        </p:txBody>
      </p:sp>
      <p:sp>
        <p:nvSpPr>
          <p:cNvPr id="5" name="TextBox 4">
            <a:extLst>
              <a:ext uri="{FF2B5EF4-FFF2-40B4-BE49-F238E27FC236}">
                <a16:creationId xmlns:a16="http://schemas.microsoft.com/office/drawing/2014/main" id="{1CF14EF4-62C5-BCF5-F046-4697D4DE6E27}"/>
              </a:ext>
            </a:extLst>
          </p:cNvPr>
          <p:cNvSpPr txBox="1"/>
          <p:nvPr/>
        </p:nvSpPr>
        <p:spPr>
          <a:xfrm>
            <a:off x="5712542" y="1082117"/>
            <a:ext cx="6096000"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برای بهبود عملکرد در رشته ورزشی پرش ارتفاع، تمرینات خاصی وجود دارد که می‌تواند به افزایش قدرت، سرعت و تکنیک پرش کمک کند. با انجام این تمرینات به صورت منظم و تحت نظر یک مربی، می‌توانید به بهبود عملکرد خود در رشته ورزشی پرش ارتفاع کمک کنید. در اینجا به برخی از این تمرینات اشاره می‌شود.</a:t>
            </a:r>
          </a:p>
        </p:txBody>
      </p:sp>
      <p:pic>
        <p:nvPicPr>
          <p:cNvPr id="6146" name="Picture 2" descr="هرآنچه که درمورد ورزش پرش ارتفاع لازم است بدانید! - فیت بادی اسپرت">
            <a:extLst>
              <a:ext uri="{FF2B5EF4-FFF2-40B4-BE49-F238E27FC236}">
                <a16:creationId xmlns:a16="http://schemas.microsoft.com/office/drawing/2014/main" id="{1106C4B1-575A-9A22-3724-4A6FC431EE0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06" b="1"/>
          <a:stretch/>
        </p:blipFill>
        <p:spPr bwMode="auto">
          <a:xfrm>
            <a:off x="383457" y="-9832"/>
            <a:ext cx="4762500" cy="4772332"/>
          </a:xfrm>
          <a:prstGeom prst="flowChartOffpageConnector">
            <a:avLst/>
          </a:prstGeom>
          <a:noFill/>
          <a:extLst>
            <a:ext uri="{909E8E84-426E-40DD-AFC4-6F175D3DCCD1}">
              <a14:hiddenFill xmlns:a14="http://schemas.microsoft.com/office/drawing/2010/main">
                <a:solidFill>
                  <a:srgbClr val="FFFFFF"/>
                </a:solidFill>
              </a14:hiddenFill>
            </a:ext>
          </a:extLst>
        </p:spPr>
      </p:pic>
      <p:sp>
        <p:nvSpPr>
          <p:cNvPr id="8" name="Wave 7">
            <a:extLst>
              <a:ext uri="{FF2B5EF4-FFF2-40B4-BE49-F238E27FC236}">
                <a16:creationId xmlns:a16="http://schemas.microsoft.com/office/drawing/2014/main" id="{A6A505C0-1A2A-39EC-AFEB-438CF53B5A26}"/>
              </a:ext>
            </a:extLst>
          </p:cNvPr>
          <p:cNvSpPr/>
          <p:nvPr/>
        </p:nvSpPr>
        <p:spPr>
          <a:xfrm>
            <a:off x="0" y="5135762"/>
            <a:ext cx="12192000" cy="461665"/>
          </a:xfrm>
          <a:prstGeom prst="wave">
            <a:avLst>
              <a:gd name="adj1" fmla="val 20000"/>
              <a:gd name="adj2" fmla="val 0"/>
            </a:avLst>
          </a:prstGeom>
          <a:solidFill>
            <a:schemeClr val="accent5">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8495731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Grunge Texture">
      <a:fillStyleLst>
        <a:solidFill>
          <a:schemeClr val="phClr"/>
        </a:solidFill>
        <a:blipFill rotWithShape="1">
          <a:blip xmlns:r="http://schemas.openxmlformats.org/officeDocument/2006/relationships" r:embed="rId1">
            <a:duotone>
              <a:schemeClr val="phClr">
                <a:tint val="67000"/>
                <a:shade val="65000"/>
              </a:schemeClr>
              <a:schemeClr val="phClr">
                <a:tint val="10000"/>
                <a:satMod val="130000"/>
              </a:schemeClr>
            </a:duotone>
          </a:blip>
          <a:tile tx="0" ty="0" sx="60000" sy="59000" flip="none" algn="b"/>
        </a:blipFill>
        <a:blipFill rotWithShape="1">
          <a:blip xmlns:r="http://schemas.openxmlformats.org/officeDocument/2006/relationships" r:embed="rId1">
            <a:duotone>
              <a:schemeClr val="phClr">
                <a:shade val="30000"/>
                <a:satMod val="115000"/>
              </a:schemeClr>
              <a:schemeClr val="phClr">
                <a:tint val="34000"/>
              </a:schemeClr>
            </a:duotone>
          </a:blip>
          <a:tile tx="0" ty="0" sx="60000" sy="59000" flip="none" algn="b"/>
        </a:blipFill>
      </a:fillStyleLst>
      <a:lnStyleLst>
        <a:ln w="6350" cap="flat" cmpd="sng" algn="ctr">
          <a:solidFill>
            <a:schemeClr val="phClr">
              <a:tint val="70000"/>
            </a:scheme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382</TotalTime>
  <Words>2613</Words>
  <Application>Microsoft Office PowerPoint</Application>
  <PresentationFormat>Widescreen</PresentationFormat>
  <Paragraphs>114</Paragraphs>
  <Slides>33</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2</cp:revision>
  <dcterms:created xsi:type="dcterms:W3CDTF">2025-02-06T05:09:30Z</dcterms:created>
  <dcterms:modified xsi:type="dcterms:W3CDTF">2025-03-01T18:39:35Z</dcterms:modified>
</cp:coreProperties>
</file>