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1.xml" ContentType="application/vnd.openxmlformats-officedocument.themeOverride+xml"/>
  <Override PartName="/ppt/notesSlides/notesSlide12.xml" ContentType="application/vnd.openxmlformats-officedocument.presentationml.notesSlide+xml"/>
  <Override PartName="/ppt/theme/themeOverride2.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93" r:id="rId2"/>
    <p:sldId id="256"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8" r:id="rId23"/>
    <p:sldId id="279" r:id="rId24"/>
    <p:sldId id="282" r:id="rId25"/>
    <p:sldId id="283" r:id="rId26"/>
    <p:sldId id="284" r:id="rId27"/>
    <p:sldId id="286" r:id="rId28"/>
    <p:sldId id="287" r:id="rId29"/>
    <p:sldId id="289" r:id="rId30"/>
    <p:sldId id="288" r:id="rId31"/>
    <p:sldId id="290" r:id="rId32"/>
    <p:sldId id="291" r:id="rId33"/>
    <p:sldId id="292" r:id="rId34"/>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4A379784-3D0F-4A8E-83B1-4ECF17C4A1D1}" type="datetimeFigureOut">
              <a:rPr lang="fa-IR" smtClean="0"/>
              <a:t>02/09/1446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89FED1F-EF5D-44F3-81EF-A6036BA9665C}" type="slidenum">
              <a:rPr lang="fa-IR" smtClean="0"/>
              <a:t>‹#›</a:t>
            </a:fld>
            <a:endParaRPr lang="fa-IR"/>
          </a:p>
        </p:txBody>
      </p:sp>
    </p:spTree>
    <p:extLst>
      <p:ext uri="{BB962C8B-B14F-4D97-AF65-F5344CB8AC3E}">
        <p14:creationId xmlns:p14="http://schemas.microsoft.com/office/powerpoint/2010/main" val="149502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3</a:t>
            </a:fld>
            <a:endParaRPr lang="fa-IR"/>
          </a:p>
        </p:txBody>
      </p:sp>
    </p:spTree>
    <p:extLst>
      <p:ext uri="{BB962C8B-B14F-4D97-AF65-F5344CB8AC3E}">
        <p14:creationId xmlns:p14="http://schemas.microsoft.com/office/powerpoint/2010/main" val="3715071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13</a:t>
            </a:fld>
            <a:endParaRPr lang="fa-IR"/>
          </a:p>
        </p:txBody>
      </p:sp>
    </p:spTree>
    <p:extLst>
      <p:ext uri="{BB962C8B-B14F-4D97-AF65-F5344CB8AC3E}">
        <p14:creationId xmlns:p14="http://schemas.microsoft.com/office/powerpoint/2010/main" val="1596179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15</a:t>
            </a:fld>
            <a:endParaRPr lang="fa-IR"/>
          </a:p>
        </p:txBody>
      </p:sp>
    </p:spTree>
    <p:extLst>
      <p:ext uri="{BB962C8B-B14F-4D97-AF65-F5344CB8AC3E}">
        <p14:creationId xmlns:p14="http://schemas.microsoft.com/office/powerpoint/2010/main" val="1449281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20</a:t>
            </a:fld>
            <a:endParaRPr lang="fa-IR"/>
          </a:p>
        </p:txBody>
      </p:sp>
    </p:spTree>
    <p:extLst>
      <p:ext uri="{BB962C8B-B14F-4D97-AF65-F5344CB8AC3E}">
        <p14:creationId xmlns:p14="http://schemas.microsoft.com/office/powerpoint/2010/main" val="1528014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21</a:t>
            </a:fld>
            <a:endParaRPr lang="fa-IR"/>
          </a:p>
        </p:txBody>
      </p:sp>
    </p:spTree>
    <p:extLst>
      <p:ext uri="{BB962C8B-B14F-4D97-AF65-F5344CB8AC3E}">
        <p14:creationId xmlns:p14="http://schemas.microsoft.com/office/powerpoint/2010/main" val="1841116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24</a:t>
            </a:fld>
            <a:endParaRPr lang="fa-IR"/>
          </a:p>
        </p:txBody>
      </p:sp>
    </p:spTree>
    <p:extLst>
      <p:ext uri="{BB962C8B-B14F-4D97-AF65-F5344CB8AC3E}">
        <p14:creationId xmlns:p14="http://schemas.microsoft.com/office/powerpoint/2010/main" val="1947491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26</a:t>
            </a:fld>
            <a:endParaRPr lang="fa-IR"/>
          </a:p>
        </p:txBody>
      </p:sp>
    </p:spTree>
    <p:extLst>
      <p:ext uri="{BB962C8B-B14F-4D97-AF65-F5344CB8AC3E}">
        <p14:creationId xmlns:p14="http://schemas.microsoft.com/office/powerpoint/2010/main" val="3825059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27</a:t>
            </a:fld>
            <a:endParaRPr lang="fa-IR"/>
          </a:p>
        </p:txBody>
      </p:sp>
    </p:spTree>
    <p:extLst>
      <p:ext uri="{BB962C8B-B14F-4D97-AF65-F5344CB8AC3E}">
        <p14:creationId xmlns:p14="http://schemas.microsoft.com/office/powerpoint/2010/main" val="1088711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29</a:t>
            </a:fld>
            <a:endParaRPr lang="fa-IR"/>
          </a:p>
        </p:txBody>
      </p:sp>
    </p:spTree>
    <p:extLst>
      <p:ext uri="{BB962C8B-B14F-4D97-AF65-F5344CB8AC3E}">
        <p14:creationId xmlns:p14="http://schemas.microsoft.com/office/powerpoint/2010/main" val="30738006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31</a:t>
            </a:fld>
            <a:endParaRPr lang="fa-IR"/>
          </a:p>
        </p:txBody>
      </p:sp>
    </p:spTree>
    <p:extLst>
      <p:ext uri="{BB962C8B-B14F-4D97-AF65-F5344CB8AC3E}">
        <p14:creationId xmlns:p14="http://schemas.microsoft.com/office/powerpoint/2010/main" val="1197476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5</a:t>
            </a:fld>
            <a:endParaRPr lang="fa-IR"/>
          </a:p>
        </p:txBody>
      </p:sp>
    </p:spTree>
    <p:extLst>
      <p:ext uri="{BB962C8B-B14F-4D97-AF65-F5344CB8AC3E}">
        <p14:creationId xmlns:p14="http://schemas.microsoft.com/office/powerpoint/2010/main" val="3385756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6</a:t>
            </a:fld>
            <a:endParaRPr lang="fa-IR"/>
          </a:p>
        </p:txBody>
      </p:sp>
    </p:spTree>
    <p:extLst>
      <p:ext uri="{BB962C8B-B14F-4D97-AF65-F5344CB8AC3E}">
        <p14:creationId xmlns:p14="http://schemas.microsoft.com/office/powerpoint/2010/main" val="1071443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7</a:t>
            </a:fld>
            <a:endParaRPr lang="fa-IR"/>
          </a:p>
        </p:txBody>
      </p:sp>
    </p:spTree>
    <p:extLst>
      <p:ext uri="{BB962C8B-B14F-4D97-AF65-F5344CB8AC3E}">
        <p14:creationId xmlns:p14="http://schemas.microsoft.com/office/powerpoint/2010/main" val="564262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8</a:t>
            </a:fld>
            <a:endParaRPr lang="fa-IR"/>
          </a:p>
        </p:txBody>
      </p:sp>
    </p:spTree>
    <p:extLst>
      <p:ext uri="{BB962C8B-B14F-4D97-AF65-F5344CB8AC3E}">
        <p14:creationId xmlns:p14="http://schemas.microsoft.com/office/powerpoint/2010/main" val="4105198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9</a:t>
            </a:fld>
            <a:endParaRPr lang="fa-IR"/>
          </a:p>
        </p:txBody>
      </p:sp>
    </p:spTree>
    <p:extLst>
      <p:ext uri="{BB962C8B-B14F-4D97-AF65-F5344CB8AC3E}">
        <p14:creationId xmlns:p14="http://schemas.microsoft.com/office/powerpoint/2010/main" val="456354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10</a:t>
            </a:fld>
            <a:endParaRPr lang="fa-IR"/>
          </a:p>
        </p:txBody>
      </p:sp>
    </p:spTree>
    <p:extLst>
      <p:ext uri="{BB962C8B-B14F-4D97-AF65-F5344CB8AC3E}">
        <p14:creationId xmlns:p14="http://schemas.microsoft.com/office/powerpoint/2010/main" val="2380880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11</a:t>
            </a:fld>
            <a:endParaRPr lang="fa-IR"/>
          </a:p>
        </p:txBody>
      </p:sp>
    </p:spTree>
    <p:extLst>
      <p:ext uri="{BB962C8B-B14F-4D97-AF65-F5344CB8AC3E}">
        <p14:creationId xmlns:p14="http://schemas.microsoft.com/office/powerpoint/2010/main" val="1441452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12</a:t>
            </a:fld>
            <a:endParaRPr lang="fa-IR"/>
          </a:p>
        </p:txBody>
      </p:sp>
    </p:spTree>
    <p:extLst>
      <p:ext uri="{BB962C8B-B14F-4D97-AF65-F5344CB8AC3E}">
        <p14:creationId xmlns:p14="http://schemas.microsoft.com/office/powerpoint/2010/main" val="2202555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2093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8339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E82828D-312F-F7AA-12A3-1406C66514B5}"/>
              </a:ext>
            </a:extLst>
          </p:cNvPr>
          <p:cNvSpPr>
            <a:spLocks noGrp="1"/>
          </p:cNvSpPr>
          <p:nvPr>
            <p:ph type="pic" sz="quarter" idx="10"/>
          </p:nvPr>
        </p:nvSpPr>
        <p:spPr>
          <a:xfrm>
            <a:off x="101601" y="138543"/>
            <a:ext cx="6446982" cy="6405840"/>
          </a:xfrm>
          <a:custGeom>
            <a:avLst/>
            <a:gdLst>
              <a:gd name="connsiteX0" fmla="*/ 887057 w 6446982"/>
              <a:gd name="connsiteY0" fmla="*/ 0 h 6405840"/>
              <a:gd name="connsiteX1" fmla="*/ 6446982 w 6446982"/>
              <a:gd name="connsiteY1" fmla="*/ 0 h 6405840"/>
              <a:gd name="connsiteX2" fmla="*/ 6446982 w 6446982"/>
              <a:gd name="connsiteY2" fmla="*/ 4277138 h 6405840"/>
              <a:gd name="connsiteX3" fmla="*/ 5969428 w 6446982"/>
              <a:gd name="connsiteY3" fmla="*/ 4299427 h 6405840"/>
              <a:gd name="connsiteX4" fmla="*/ 5969428 w 6446982"/>
              <a:gd name="connsiteY4" fmla="*/ 4829909 h 6405840"/>
              <a:gd name="connsiteX5" fmla="*/ 5550076 w 6446982"/>
              <a:gd name="connsiteY5" fmla="*/ 4859628 h 6405840"/>
              <a:gd name="connsiteX6" fmla="*/ 5550076 w 6446982"/>
              <a:gd name="connsiteY6" fmla="*/ 5355933 h 6405840"/>
              <a:gd name="connsiteX7" fmla="*/ 1118780 w 6446982"/>
              <a:gd name="connsiteY7" fmla="*/ 6396077 h 6405840"/>
              <a:gd name="connsiteX8" fmla="*/ 0 w 6446982"/>
              <a:gd name="connsiteY8" fmla="*/ 6176173 h 6405840"/>
              <a:gd name="connsiteX9" fmla="*/ 0 w 6446982"/>
              <a:gd name="connsiteY9" fmla="*/ 1092168 h 6405840"/>
              <a:gd name="connsiteX10" fmla="*/ 457258 w 6446982"/>
              <a:gd name="connsiteY10" fmla="*/ 1092168 h 6405840"/>
              <a:gd name="connsiteX11" fmla="*/ 457258 w 6446982"/>
              <a:gd name="connsiteY11" fmla="*/ 539397 h 6405840"/>
              <a:gd name="connsiteX12" fmla="*/ 887057 w 6446982"/>
              <a:gd name="connsiteY12" fmla="*/ 539397 h 640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6982" h="6405840">
                <a:moveTo>
                  <a:pt x="887057" y="0"/>
                </a:moveTo>
                <a:lnTo>
                  <a:pt x="6446982" y="0"/>
                </a:lnTo>
                <a:lnTo>
                  <a:pt x="6446982" y="4277138"/>
                </a:lnTo>
                <a:cubicBezTo>
                  <a:pt x="6208205" y="4277138"/>
                  <a:pt x="5969428" y="4299427"/>
                  <a:pt x="5969428" y="4299427"/>
                </a:cubicBezTo>
                <a:lnTo>
                  <a:pt x="5969428" y="4829909"/>
                </a:lnTo>
                <a:cubicBezTo>
                  <a:pt x="5759901" y="4829909"/>
                  <a:pt x="5550076" y="4859628"/>
                  <a:pt x="5550076" y="4859628"/>
                </a:cubicBezTo>
                <a:lnTo>
                  <a:pt x="5550076" y="5355933"/>
                </a:lnTo>
                <a:cubicBezTo>
                  <a:pt x="3208764" y="5355933"/>
                  <a:pt x="2842934" y="6523814"/>
                  <a:pt x="1118780" y="6396077"/>
                </a:cubicBezTo>
                <a:cubicBezTo>
                  <a:pt x="799493" y="6372422"/>
                  <a:pt x="433623" y="6304336"/>
                  <a:pt x="0" y="6176173"/>
                </a:cubicBezTo>
                <a:lnTo>
                  <a:pt x="0" y="1092168"/>
                </a:lnTo>
                <a:lnTo>
                  <a:pt x="457258" y="1092168"/>
                </a:lnTo>
                <a:lnTo>
                  <a:pt x="457258" y="539397"/>
                </a:lnTo>
                <a:lnTo>
                  <a:pt x="887057" y="539397"/>
                </a:lnTo>
                <a:close/>
              </a:path>
            </a:pathLst>
          </a:custGeom>
        </p:spPr>
        <p:txBody>
          <a:bodyPr wrap="square">
            <a:noAutofit/>
          </a:bodyPr>
          <a:lstStyle/>
          <a:p>
            <a:endParaRPr lang="fa-IR"/>
          </a:p>
        </p:txBody>
      </p:sp>
    </p:spTree>
    <p:extLst>
      <p:ext uri="{BB962C8B-B14F-4D97-AF65-F5344CB8AC3E}">
        <p14:creationId xmlns:p14="http://schemas.microsoft.com/office/powerpoint/2010/main" val="26610001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955502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hyperlink" Target="https://www.beytoote.com/" TargetMode="External"/><Relationship Id="rId2" Type="http://schemas.openxmlformats.org/officeDocument/2006/relationships/hyperlink" Target="https://setare.com/"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0BAF598-FE3F-ECAB-BB63-1FBEB308CC9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514" r="16514"/>
          <a:stretch>
            <a:fillRect/>
          </a:stretch>
        </p:blipFill>
        <p:spPr>
          <a:xfrm>
            <a:off x="0" y="0"/>
            <a:ext cx="6548583" cy="6858000"/>
          </a:xfrm>
        </p:spPr>
      </p:pic>
      <p:sp>
        <p:nvSpPr>
          <p:cNvPr id="5" name="Rectangle: Diagonal Corners Rounded 4">
            <a:extLst>
              <a:ext uri="{FF2B5EF4-FFF2-40B4-BE49-F238E27FC236}">
                <a16:creationId xmlns:a16="http://schemas.microsoft.com/office/drawing/2014/main" id="{605C1746-06C6-8A08-D95C-0056BC9E4546}"/>
              </a:ext>
            </a:extLst>
          </p:cNvPr>
          <p:cNvSpPr/>
          <p:nvPr/>
        </p:nvSpPr>
        <p:spPr>
          <a:xfrm>
            <a:off x="7358255" y="1955278"/>
            <a:ext cx="4630993" cy="845574"/>
          </a:xfrm>
          <a:prstGeom prst="round2DiagRect">
            <a:avLst>
              <a:gd name="adj1" fmla="val 34109"/>
              <a:gd name="adj2" fmla="val 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Diagonal Corners Rounded 5">
            <a:extLst>
              <a:ext uri="{FF2B5EF4-FFF2-40B4-BE49-F238E27FC236}">
                <a16:creationId xmlns:a16="http://schemas.microsoft.com/office/drawing/2014/main" id="{2BE71D85-3BAA-81BE-7684-CD950A9AEC6E}"/>
              </a:ext>
            </a:extLst>
          </p:cNvPr>
          <p:cNvSpPr/>
          <p:nvPr/>
        </p:nvSpPr>
        <p:spPr>
          <a:xfrm>
            <a:off x="6681384" y="3335368"/>
            <a:ext cx="4630993" cy="845574"/>
          </a:xfrm>
          <a:prstGeom prst="round2DiagRect">
            <a:avLst>
              <a:gd name="adj1" fmla="val 34109"/>
              <a:gd name="adj2" fmla="val 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Diagonal Corners Rounded 6">
            <a:extLst>
              <a:ext uri="{FF2B5EF4-FFF2-40B4-BE49-F238E27FC236}">
                <a16:creationId xmlns:a16="http://schemas.microsoft.com/office/drawing/2014/main" id="{1D158F3B-111A-A17F-2493-403B08B53C4A}"/>
              </a:ext>
            </a:extLst>
          </p:cNvPr>
          <p:cNvSpPr/>
          <p:nvPr/>
        </p:nvSpPr>
        <p:spPr>
          <a:xfrm>
            <a:off x="7471750" y="4591664"/>
            <a:ext cx="4630993" cy="845574"/>
          </a:xfrm>
          <a:prstGeom prst="round2DiagRect">
            <a:avLst>
              <a:gd name="adj1" fmla="val 34109"/>
              <a:gd name="adj2" fmla="val 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Diagonal Corners Rounded 7">
            <a:extLst>
              <a:ext uri="{FF2B5EF4-FFF2-40B4-BE49-F238E27FC236}">
                <a16:creationId xmlns:a16="http://schemas.microsoft.com/office/drawing/2014/main" id="{7911AF9E-165E-E2B8-CE59-220ACBF3619B}"/>
              </a:ext>
            </a:extLst>
          </p:cNvPr>
          <p:cNvSpPr/>
          <p:nvPr/>
        </p:nvSpPr>
        <p:spPr>
          <a:xfrm>
            <a:off x="5796116" y="5793659"/>
            <a:ext cx="4630993" cy="845574"/>
          </a:xfrm>
          <a:prstGeom prst="round2DiagRect">
            <a:avLst>
              <a:gd name="adj1" fmla="val 34109"/>
              <a:gd name="adj2" fmla="val 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2" descr="لوگو دانشگاه تهران - لوگویاب">
            <a:extLst>
              <a:ext uri="{FF2B5EF4-FFF2-40B4-BE49-F238E27FC236}">
                <a16:creationId xmlns:a16="http://schemas.microsoft.com/office/drawing/2014/main" id="{E59E0542-F070-5CA1-B56B-086A32B69C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2325" y="0"/>
            <a:ext cx="2049842" cy="204984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2EECD692-FBE0-8D5C-2C52-A8F533B55A48}"/>
              </a:ext>
            </a:extLst>
          </p:cNvPr>
          <p:cNvSpPr txBox="1"/>
          <p:nvPr/>
        </p:nvSpPr>
        <p:spPr>
          <a:xfrm>
            <a:off x="7353338" y="3546779"/>
            <a:ext cx="3519218" cy="477054"/>
          </a:xfrm>
          <a:prstGeom prst="rect">
            <a:avLst/>
          </a:prstGeom>
          <a:noFill/>
        </p:spPr>
        <p:txBody>
          <a:bodyPr wrap="square">
            <a:spAutoFit/>
          </a:bodyPr>
          <a:lstStyle/>
          <a:p>
            <a:pPr algn="just" rtl="1"/>
            <a:r>
              <a:rPr lang="fa-IR" sz="2500" b="1" dirty="0">
                <a:solidFill>
                  <a:schemeClr val="bg1"/>
                </a:solidFill>
                <a:latin typeface="Shabnam" panose="020B0603030804020204" pitchFamily="34" charset="-78"/>
                <a:cs typeface="Shabnam" panose="020B0603030804020204" pitchFamily="34" charset="-78"/>
              </a:rPr>
              <a:t>استاد راهنما:علیرضا عزیزی </a:t>
            </a:r>
            <a:endParaRPr lang="fa-IR" sz="2500" dirty="0">
              <a:solidFill>
                <a:schemeClr val="bg1"/>
              </a:solidFill>
              <a:latin typeface="Shabnam" panose="020B0603030804020204" pitchFamily="34" charset="-78"/>
              <a:cs typeface="Shabnam" panose="020B0603030804020204" pitchFamily="34" charset="-78"/>
            </a:endParaRPr>
          </a:p>
        </p:txBody>
      </p:sp>
      <p:sp>
        <p:nvSpPr>
          <p:cNvPr id="11" name="TextBox 10">
            <a:extLst>
              <a:ext uri="{FF2B5EF4-FFF2-40B4-BE49-F238E27FC236}">
                <a16:creationId xmlns:a16="http://schemas.microsoft.com/office/drawing/2014/main" id="{5F5C5E63-9303-E932-1932-69BE474A19A4}"/>
              </a:ext>
            </a:extLst>
          </p:cNvPr>
          <p:cNvSpPr txBox="1"/>
          <p:nvPr/>
        </p:nvSpPr>
        <p:spPr>
          <a:xfrm>
            <a:off x="7358255" y="4789895"/>
            <a:ext cx="42316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پژوهشگر:فاطمه عباسی</a:t>
            </a:r>
            <a:endParaRPr lang="fa-IR" sz="2400" dirty="0">
              <a:solidFill>
                <a:schemeClr val="bg1"/>
              </a:solidFill>
              <a:latin typeface="Shabnam" panose="020B0603030804020204" pitchFamily="34" charset="-78"/>
              <a:cs typeface="Shabnam" panose="020B0603030804020204" pitchFamily="34" charset="-78"/>
            </a:endParaRPr>
          </a:p>
        </p:txBody>
      </p:sp>
      <p:sp>
        <p:nvSpPr>
          <p:cNvPr id="12" name="TextBox 11">
            <a:extLst>
              <a:ext uri="{FF2B5EF4-FFF2-40B4-BE49-F238E27FC236}">
                <a16:creationId xmlns:a16="http://schemas.microsoft.com/office/drawing/2014/main" id="{63EA47A8-32DD-B935-E32A-1F42D36CC746}"/>
              </a:ext>
            </a:extLst>
          </p:cNvPr>
          <p:cNvSpPr txBox="1"/>
          <p:nvPr/>
        </p:nvSpPr>
        <p:spPr>
          <a:xfrm>
            <a:off x="5350072" y="5985613"/>
            <a:ext cx="37744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تاریخ ارائه: ......</a:t>
            </a:r>
            <a:endParaRPr lang="fa-IR" sz="2400" dirty="0">
              <a:solidFill>
                <a:schemeClr val="bg1"/>
              </a:solidFill>
              <a:latin typeface="Shabnam" panose="020B0603030804020204" pitchFamily="34" charset="-78"/>
              <a:cs typeface="Shabnam" panose="020B0603030804020204" pitchFamily="34" charset="-78"/>
            </a:endParaRPr>
          </a:p>
        </p:txBody>
      </p:sp>
      <p:sp>
        <p:nvSpPr>
          <p:cNvPr id="13" name="TextBox 12">
            <a:extLst>
              <a:ext uri="{FF2B5EF4-FFF2-40B4-BE49-F238E27FC236}">
                <a16:creationId xmlns:a16="http://schemas.microsoft.com/office/drawing/2014/main" id="{F81132CC-C122-4D9F-7123-711EDC41AA7C}"/>
              </a:ext>
            </a:extLst>
          </p:cNvPr>
          <p:cNvSpPr txBox="1"/>
          <p:nvPr/>
        </p:nvSpPr>
        <p:spPr>
          <a:xfrm>
            <a:off x="7358255" y="2139538"/>
            <a:ext cx="4404002"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dirty="0"/>
              <a:t>موضوع:</a:t>
            </a:r>
            <a:r>
              <a:rPr lang="fa-IR" b="1" i="0" dirty="0">
                <a:effectLst/>
                <a:latin typeface="Shabnam" panose="020B0603030804020204" pitchFamily="34" charset="-78"/>
                <a:cs typeface="Shabnam" panose="020B0603030804020204" pitchFamily="34" charset="-78"/>
              </a:rPr>
              <a:t> رشته ورزشی پرش ارتفاع</a:t>
            </a:r>
            <a:endParaRPr lang="fa-IR" dirty="0"/>
          </a:p>
        </p:txBody>
      </p:sp>
    </p:spTree>
    <p:extLst>
      <p:ext uri="{BB962C8B-B14F-4D97-AF65-F5344CB8AC3E}">
        <p14:creationId xmlns:p14="http://schemas.microsoft.com/office/powerpoint/2010/main" val="15300069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B4A8028-5C49-F0A7-8862-B29836440CA7}"/>
              </a:ext>
            </a:extLst>
          </p:cNvPr>
          <p:cNvSpPr/>
          <p:nvPr/>
        </p:nvSpPr>
        <p:spPr>
          <a:xfrm>
            <a:off x="-4761" y="0"/>
            <a:ext cx="12196761" cy="60894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148" name="Picture 4" descr="طیف آبی دسته بندی | رنگ">
            <a:extLst>
              <a:ext uri="{FF2B5EF4-FFF2-40B4-BE49-F238E27FC236}">
                <a16:creationId xmlns:a16="http://schemas.microsoft.com/office/drawing/2014/main" id="{219F653A-B8C2-359B-A7A1-9C34EAB35F6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9512"/>
          <a:stretch/>
        </p:blipFill>
        <p:spPr bwMode="auto">
          <a:xfrm>
            <a:off x="-4761" y="608940"/>
            <a:ext cx="12196761" cy="564371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B4F1E52-63E8-9F07-C50B-F76F96CF47FE}"/>
              </a:ext>
            </a:extLst>
          </p:cNvPr>
          <p:cNvSpPr txBox="1"/>
          <p:nvPr/>
        </p:nvSpPr>
        <p:spPr>
          <a:xfrm>
            <a:off x="4987490" y="69986"/>
            <a:ext cx="2212258"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chemeClr val="tx1"/>
                </a:solidFill>
              </a:rPr>
              <a:t>تمرینات قدرتی</a:t>
            </a:r>
          </a:p>
        </p:txBody>
      </p:sp>
      <p:sp>
        <p:nvSpPr>
          <p:cNvPr id="5" name="TextBox 4">
            <a:extLst>
              <a:ext uri="{FF2B5EF4-FFF2-40B4-BE49-F238E27FC236}">
                <a16:creationId xmlns:a16="http://schemas.microsoft.com/office/drawing/2014/main" id="{6F9474E8-3F31-94B9-65E4-F70C9FBABC1F}"/>
              </a:ext>
            </a:extLst>
          </p:cNvPr>
          <p:cNvSpPr txBox="1"/>
          <p:nvPr/>
        </p:nvSpPr>
        <p:spPr>
          <a:xfrm>
            <a:off x="6096000" y="2558591"/>
            <a:ext cx="5914104"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لانگ</a:t>
            </a:r>
            <a:r>
              <a:rPr lang="fa-IR" sz="2000" b="1" dirty="0"/>
              <a:t> </a:t>
            </a:r>
            <a:r>
              <a:rPr lang="fa-IR" sz="2000" b="1" dirty="0">
                <a:solidFill>
                  <a:schemeClr val="bg1"/>
                </a:solidFill>
              </a:rPr>
              <a:t>:</a:t>
            </a:r>
          </a:p>
          <a:p>
            <a:r>
              <a:rPr lang="fa-IR" dirty="0">
                <a:solidFill>
                  <a:schemeClr val="bg1"/>
                </a:solidFill>
              </a:rPr>
              <a:t>نیز به تقویت عضلات چهارسر ران و همسترینگ کمک می‌کند. ۳ ست ۱۲ تکراری برای هر پا انجام دهید.</a:t>
            </a:r>
          </a:p>
        </p:txBody>
      </p:sp>
      <p:sp>
        <p:nvSpPr>
          <p:cNvPr id="8" name="TextBox 7">
            <a:extLst>
              <a:ext uri="{FF2B5EF4-FFF2-40B4-BE49-F238E27FC236}">
                <a16:creationId xmlns:a16="http://schemas.microsoft.com/office/drawing/2014/main" id="{393D664B-F231-7F34-0411-423E6C5ED885}"/>
              </a:ext>
            </a:extLst>
          </p:cNvPr>
          <p:cNvSpPr txBox="1"/>
          <p:nvPr/>
        </p:nvSpPr>
        <p:spPr>
          <a:xfrm>
            <a:off x="5879690" y="657381"/>
            <a:ext cx="6130413"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اسکوات :</a:t>
            </a:r>
          </a:p>
          <a:p>
            <a:r>
              <a:rPr lang="fa-IR" dirty="0">
                <a:solidFill>
                  <a:schemeClr val="bg1"/>
                </a:solidFill>
              </a:rPr>
              <a:t>به تقویت عضلات پایین‌تنه کمک می‌کند. می‌توانید از دمبل یا هالتر استفاده کنید. پیشنهاد می‌شود ۳ ست ۱۰ تکراری انجام دهید. </a:t>
            </a:r>
          </a:p>
        </p:txBody>
      </p:sp>
      <p:sp>
        <p:nvSpPr>
          <p:cNvPr id="10" name="TextBox 9">
            <a:extLst>
              <a:ext uri="{FF2B5EF4-FFF2-40B4-BE49-F238E27FC236}">
                <a16:creationId xmlns:a16="http://schemas.microsoft.com/office/drawing/2014/main" id="{11469AA6-8284-CBC1-534E-C2ABEA16CF41}"/>
              </a:ext>
            </a:extLst>
          </p:cNvPr>
          <p:cNvSpPr txBox="1"/>
          <p:nvPr/>
        </p:nvSpPr>
        <p:spPr>
          <a:xfrm>
            <a:off x="6096000" y="4455785"/>
            <a:ext cx="5914103"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ددلیفت :</a:t>
            </a:r>
          </a:p>
          <a:p>
            <a:r>
              <a:rPr lang="fa-IR" dirty="0">
                <a:solidFill>
                  <a:schemeClr val="bg1"/>
                </a:solidFill>
              </a:rPr>
              <a:t>نیز برای تقویت عضلات پا و کمر بسیار مؤثر است. ۴ ست ۸ تکراری توصیه می‌شود. </a:t>
            </a:r>
          </a:p>
        </p:txBody>
      </p:sp>
      <p:sp>
        <p:nvSpPr>
          <p:cNvPr id="13" name="Rectangle 12">
            <a:extLst>
              <a:ext uri="{FF2B5EF4-FFF2-40B4-BE49-F238E27FC236}">
                <a16:creationId xmlns:a16="http://schemas.microsoft.com/office/drawing/2014/main" id="{E82A3BEF-C884-40C5-F026-B7015CEA8B7D}"/>
              </a:ext>
            </a:extLst>
          </p:cNvPr>
          <p:cNvSpPr/>
          <p:nvPr/>
        </p:nvSpPr>
        <p:spPr>
          <a:xfrm>
            <a:off x="5801032" y="874590"/>
            <a:ext cx="78658" cy="5191433"/>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194" name="Picture 2" descr="آشنایی با انواع ورزش های پرشی">
            <a:extLst>
              <a:ext uri="{FF2B5EF4-FFF2-40B4-BE49-F238E27FC236}">
                <a16:creationId xmlns:a16="http://schemas.microsoft.com/office/drawing/2014/main" id="{5AF02648-EED5-9FDD-046C-B587FBB6D2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929" y="1058944"/>
            <a:ext cx="4638414" cy="4822724"/>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47A1B502-0B48-BEA9-AEBD-81D14B6EFF79}"/>
              </a:ext>
            </a:extLst>
          </p:cNvPr>
          <p:cNvSpPr/>
          <p:nvPr/>
        </p:nvSpPr>
        <p:spPr>
          <a:xfrm>
            <a:off x="-4762" y="6249060"/>
            <a:ext cx="12196761" cy="641463"/>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89689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2DF34FC-86ED-7062-ECE1-818CDD4DEFB4}"/>
              </a:ext>
            </a:extLst>
          </p:cNvPr>
          <p:cNvGrpSpPr/>
          <p:nvPr/>
        </p:nvGrpSpPr>
        <p:grpSpPr>
          <a:xfrm>
            <a:off x="-1" y="0"/>
            <a:ext cx="12192000" cy="6858000"/>
            <a:chOff x="0" y="0"/>
            <a:chExt cx="12192000" cy="6858000"/>
          </a:xfrm>
        </p:grpSpPr>
        <p:sp>
          <p:nvSpPr>
            <p:cNvPr id="6" name="Right Triangle 5">
              <a:extLst>
                <a:ext uri="{FF2B5EF4-FFF2-40B4-BE49-F238E27FC236}">
                  <a16:creationId xmlns:a16="http://schemas.microsoft.com/office/drawing/2014/main" id="{A00F9996-AACE-3174-C0C3-673FC4E59518}"/>
                </a:ext>
              </a:extLst>
            </p:cNvPr>
            <p:cNvSpPr/>
            <p:nvPr/>
          </p:nvSpPr>
          <p:spPr>
            <a:xfrm>
              <a:off x="0" y="0"/>
              <a:ext cx="12192000" cy="6858000"/>
            </a:xfrm>
            <a:prstGeom prst="rtTriangl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ight Triangle 7">
              <a:extLst>
                <a:ext uri="{FF2B5EF4-FFF2-40B4-BE49-F238E27FC236}">
                  <a16:creationId xmlns:a16="http://schemas.microsoft.com/office/drawing/2014/main" id="{815C7B17-5BE7-FBA9-7D40-003D24983D88}"/>
                </a:ext>
              </a:extLst>
            </p:cNvPr>
            <p:cNvSpPr/>
            <p:nvPr/>
          </p:nvSpPr>
          <p:spPr>
            <a:xfrm rot="10800000">
              <a:off x="0" y="2"/>
              <a:ext cx="12192000" cy="6857998"/>
            </a:xfrm>
            <a:prstGeom prst="rtTriangle">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sp>
        <p:nvSpPr>
          <p:cNvPr id="3" name="TextBox 2">
            <a:extLst>
              <a:ext uri="{FF2B5EF4-FFF2-40B4-BE49-F238E27FC236}">
                <a16:creationId xmlns:a16="http://schemas.microsoft.com/office/drawing/2014/main" id="{F03A78D7-6B38-EA8A-44AD-58DC1D828877}"/>
              </a:ext>
            </a:extLst>
          </p:cNvPr>
          <p:cNvSpPr txBox="1"/>
          <p:nvPr/>
        </p:nvSpPr>
        <p:spPr>
          <a:xfrm>
            <a:off x="4763728" y="195202"/>
            <a:ext cx="2664543"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chemeClr val="bg1"/>
                </a:solidFill>
              </a:rPr>
              <a:t>تمرینات پلایومتریک</a:t>
            </a:r>
          </a:p>
        </p:txBody>
      </p:sp>
      <p:sp>
        <p:nvSpPr>
          <p:cNvPr id="5" name="TextBox 4">
            <a:extLst>
              <a:ext uri="{FF2B5EF4-FFF2-40B4-BE49-F238E27FC236}">
                <a16:creationId xmlns:a16="http://schemas.microsoft.com/office/drawing/2014/main" id="{5C5A1767-3AC6-B402-31B8-3934B848642F}"/>
              </a:ext>
            </a:extLst>
          </p:cNvPr>
          <p:cNvSpPr txBox="1"/>
          <p:nvPr/>
        </p:nvSpPr>
        <p:spPr>
          <a:xfrm>
            <a:off x="5417574" y="4660722"/>
            <a:ext cx="6405715"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پرش با وزنه :</a:t>
            </a:r>
          </a:p>
          <a:p>
            <a:r>
              <a:rPr lang="fa-IR" dirty="0">
                <a:solidFill>
                  <a:schemeClr val="bg1"/>
                </a:solidFill>
              </a:rPr>
              <a:t>نیز بسیار قدرتمند </a:t>
            </a:r>
            <a:r>
              <a:rPr lang="fa-IR" dirty="0"/>
              <a:t>است. با دمبل در دست، پرش‌های عمودی انجام </a:t>
            </a:r>
            <a:r>
              <a:rPr lang="fa-IR" dirty="0">
                <a:solidFill>
                  <a:schemeClr val="bg1"/>
                </a:solidFill>
              </a:rPr>
              <a:t>دهید تا </a:t>
            </a:r>
            <a:r>
              <a:rPr lang="fa-IR" dirty="0"/>
              <a:t>قدرت و استقامت را افزایش دهید. </a:t>
            </a:r>
          </a:p>
        </p:txBody>
      </p:sp>
      <p:sp>
        <p:nvSpPr>
          <p:cNvPr id="10" name="Rectangle 9">
            <a:extLst>
              <a:ext uri="{FF2B5EF4-FFF2-40B4-BE49-F238E27FC236}">
                <a16:creationId xmlns:a16="http://schemas.microsoft.com/office/drawing/2014/main" id="{2AC0EC9D-B0B7-06C9-7F1A-EC06EA9F3002}"/>
              </a:ext>
            </a:extLst>
          </p:cNvPr>
          <p:cNvSpPr/>
          <p:nvPr/>
        </p:nvSpPr>
        <p:spPr>
          <a:xfrm>
            <a:off x="4488425" y="762885"/>
            <a:ext cx="3372465" cy="89183"/>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TextBox 11">
            <a:extLst>
              <a:ext uri="{FF2B5EF4-FFF2-40B4-BE49-F238E27FC236}">
                <a16:creationId xmlns:a16="http://schemas.microsoft.com/office/drawing/2014/main" id="{877E0F51-D192-1C7A-5B20-11B8A7D2BF21}"/>
              </a:ext>
            </a:extLst>
          </p:cNvPr>
          <p:cNvSpPr txBox="1"/>
          <p:nvPr/>
        </p:nvSpPr>
        <p:spPr>
          <a:xfrm>
            <a:off x="4945626" y="691128"/>
            <a:ext cx="6983361" cy="1746632"/>
          </a:xfrm>
          <a:prstGeom prst="rect">
            <a:avLst/>
          </a:prstGeom>
          <a:noFill/>
        </p:spPr>
        <p:txBody>
          <a:bodyPr wrap="square">
            <a:spAutoFit/>
          </a:bodyPr>
          <a:lstStyle>
            <a:defPPr>
              <a:defRPr lang="fa-IR"/>
            </a:defPPr>
            <a:lvl1pPr algn="just" rtl="1">
              <a:lnSpc>
                <a:spcPct val="200000"/>
              </a:lnSpc>
              <a:defRPr sz="2000" b="1">
                <a:solidFill>
                  <a:schemeClr val="bg1"/>
                </a:solidFill>
                <a:latin typeface="Vazir" panose="020B0603030804020204" pitchFamily="34" charset="-78"/>
                <a:cs typeface="Vazir" panose="020B0603030804020204" pitchFamily="34" charset="-78"/>
              </a:defRPr>
            </a:lvl1pPr>
          </a:lstStyle>
          <a:p>
            <a:r>
              <a:rPr lang="fa-IR" dirty="0"/>
              <a:t>پرش عمقی :</a:t>
            </a:r>
          </a:p>
          <a:p>
            <a:r>
              <a:rPr lang="fa-IR" sz="1800" b="0" dirty="0"/>
              <a:t>یک تمرین عالی محسوب می شود. از یک استپ پایین بروید و سپس با هر دو پا به سمت بالا بپرید. این تمرین به افزایش قدرت انفجاری کمک می‌کند. </a:t>
            </a:r>
          </a:p>
        </p:txBody>
      </p:sp>
      <p:sp>
        <p:nvSpPr>
          <p:cNvPr id="14" name="TextBox 13">
            <a:extLst>
              <a:ext uri="{FF2B5EF4-FFF2-40B4-BE49-F238E27FC236}">
                <a16:creationId xmlns:a16="http://schemas.microsoft.com/office/drawing/2014/main" id="{AA14211E-D181-D734-00CC-84EFD28F36BA}"/>
              </a:ext>
            </a:extLst>
          </p:cNvPr>
          <p:cNvSpPr txBox="1"/>
          <p:nvPr/>
        </p:nvSpPr>
        <p:spPr>
          <a:xfrm>
            <a:off x="216310" y="3440417"/>
            <a:ext cx="6538451" cy="1746632"/>
          </a:xfrm>
          <a:prstGeom prst="rect">
            <a:avLst/>
          </a:prstGeom>
          <a:noFill/>
        </p:spPr>
        <p:txBody>
          <a:bodyPr wrap="square">
            <a:spAutoFit/>
          </a:bodyPr>
          <a:lstStyle>
            <a:defPPr>
              <a:defRPr lang="fa-IR"/>
            </a:defPPr>
            <a:lvl1pPr algn="just" rtl="1">
              <a:lnSpc>
                <a:spcPct val="200000"/>
              </a:lnSpc>
              <a:defRPr sz="2000" b="1">
                <a:solidFill>
                  <a:schemeClr val="bg1"/>
                </a:solidFill>
                <a:latin typeface="Vazir" panose="020B0603030804020204" pitchFamily="34" charset="-78"/>
                <a:cs typeface="Vazir" panose="020B0603030804020204" pitchFamily="34" charset="-78"/>
              </a:defRPr>
            </a:lvl1pPr>
          </a:lstStyle>
          <a:p>
            <a:r>
              <a:rPr lang="fa-IR" dirty="0">
                <a:solidFill>
                  <a:schemeClr val="tx1"/>
                </a:solidFill>
              </a:rPr>
              <a:t>پرش قیچی تناوبی: </a:t>
            </a:r>
          </a:p>
          <a:p>
            <a:r>
              <a:rPr lang="fa-IR" sz="1800" b="0" dirty="0">
                <a:solidFill>
                  <a:schemeClr val="tx1"/>
                </a:solidFill>
              </a:rPr>
              <a:t>نیز میتواند به پیشرفت در پرش ارتفاع کمک کند. با یک پا روی استپ بایستید و با فشار به پای دیگر، به سمت بالا بپرید و پاها را عوض کنید. </a:t>
            </a:r>
          </a:p>
        </p:txBody>
      </p:sp>
      <p:sp>
        <p:nvSpPr>
          <p:cNvPr id="16" name="Freeform: Shape 15">
            <a:extLst>
              <a:ext uri="{FF2B5EF4-FFF2-40B4-BE49-F238E27FC236}">
                <a16:creationId xmlns:a16="http://schemas.microsoft.com/office/drawing/2014/main" id="{84438377-79FC-2E29-940C-09EC936956ED}"/>
              </a:ext>
            </a:extLst>
          </p:cNvPr>
          <p:cNvSpPr/>
          <p:nvPr/>
        </p:nvSpPr>
        <p:spPr>
          <a:xfrm rot="1769652">
            <a:off x="1097182" y="1102329"/>
            <a:ext cx="1581222" cy="806245"/>
          </a:xfrm>
          <a:custGeom>
            <a:avLst/>
            <a:gdLst>
              <a:gd name="connsiteX0" fmla="*/ 1576 w 1581222"/>
              <a:gd name="connsiteY0" fmla="*/ 0 h 806245"/>
              <a:gd name="connsiteX1" fmla="*/ 1579646 w 1581222"/>
              <a:gd name="connsiteY1" fmla="*/ 0 h 806245"/>
              <a:gd name="connsiteX2" fmla="*/ 1581222 w 1581222"/>
              <a:gd name="connsiteY2" fmla="*/ 15634 h 806245"/>
              <a:gd name="connsiteX3" fmla="*/ 790611 w 1581222"/>
              <a:gd name="connsiteY3" fmla="*/ 806245 h 806245"/>
              <a:gd name="connsiteX4" fmla="*/ 0 w 1581222"/>
              <a:gd name="connsiteY4" fmla="*/ 15634 h 80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22" h="806245">
                <a:moveTo>
                  <a:pt x="1576" y="0"/>
                </a:moveTo>
                <a:lnTo>
                  <a:pt x="1579646" y="0"/>
                </a:lnTo>
                <a:lnTo>
                  <a:pt x="1581222" y="15634"/>
                </a:lnTo>
                <a:cubicBezTo>
                  <a:pt x="1581222" y="452276"/>
                  <a:pt x="1227253" y="806245"/>
                  <a:pt x="790611" y="806245"/>
                </a:cubicBezTo>
                <a:cubicBezTo>
                  <a:pt x="353969" y="806245"/>
                  <a:pt x="0" y="452276"/>
                  <a:pt x="0" y="15634"/>
                </a:cubicBezTo>
                <a:close/>
              </a:path>
            </a:pathLst>
          </a:cu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17" name="Freeform: Shape 16">
            <a:extLst>
              <a:ext uri="{FF2B5EF4-FFF2-40B4-BE49-F238E27FC236}">
                <a16:creationId xmlns:a16="http://schemas.microsoft.com/office/drawing/2014/main" id="{A5902F49-075F-FD47-0355-1408ABAA5F7E}"/>
              </a:ext>
            </a:extLst>
          </p:cNvPr>
          <p:cNvSpPr/>
          <p:nvPr/>
        </p:nvSpPr>
        <p:spPr>
          <a:xfrm rot="12616975">
            <a:off x="3326603" y="1471266"/>
            <a:ext cx="1581222" cy="806245"/>
          </a:xfrm>
          <a:custGeom>
            <a:avLst/>
            <a:gdLst>
              <a:gd name="connsiteX0" fmla="*/ 1576 w 1581222"/>
              <a:gd name="connsiteY0" fmla="*/ 0 h 806245"/>
              <a:gd name="connsiteX1" fmla="*/ 1579646 w 1581222"/>
              <a:gd name="connsiteY1" fmla="*/ 0 h 806245"/>
              <a:gd name="connsiteX2" fmla="*/ 1581222 w 1581222"/>
              <a:gd name="connsiteY2" fmla="*/ 15634 h 806245"/>
              <a:gd name="connsiteX3" fmla="*/ 790611 w 1581222"/>
              <a:gd name="connsiteY3" fmla="*/ 806245 h 806245"/>
              <a:gd name="connsiteX4" fmla="*/ 0 w 1581222"/>
              <a:gd name="connsiteY4" fmla="*/ 15634 h 80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22" h="806245">
                <a:moveTo>
                  <a:pt x="1576" y="0"/>
                </a:moveTo>
                <a:lnTo>
                  <a:pt x="1579646" y="0"/>
                </a:lnTo>
                <a:lnTo>
                  <a:pt x="1581222" y="15634"/>
                </a:lnTo>
                <a:cubicBezTo>
                  <a:pt x="1581222" y="452276"/>
                  <a:pt x="1227253" y="806245"/>
                  <a:pt x="790611" y="806245"/>
                </a:cubicBezTo>
                <a:cubicBezTo>
                  <a:pt x="353969" y="806245"/>
                  <a:pt x="0" y="452276"/>
                  <a:pt x="0" y="15634"/>
                </a:cubicBez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18" name="Freeform: Shape 17">
            <a:extLst>
              <a:ext uri="{FF2B5EF4-FFF2-40B4-BE49-F238E27FC236}">
                <a16:creationId xmlns:a16="http://schemas.microsoft.com/office/drawing/2014/main" id="{30D47CB2-5E14-CE0B-7478-44FC4FA6A2B0}"/>
              </a:ext>
            </a:extLst>
          </p:cNvPr>
          <p:cNvSpPr/>
          <p:nvPr/>
        </p:nvSpPr>
        <p:spPr>
          <a:xfrm rot="1769652">
            <a:off x="6637660" y="4115043"/>
            <a:ext cx="1581222" cy="806245"/>
          </a:xfrm>
          <a:custGeom>
            <a:avLst/>
            <a:gdLst>
              <a:gd name="connsiteX0" fmla="*/ 1576 w 1581222"/>
              <a:gd name="connsiteY0" fmla="*/ 0 h 806245"/>
              <a:gd name="connsiteX1" fmla="*/ 1579646 w 1581222"/>
              <a:gd name="connsiteY1" fmla="*/ 0 h 806245"/>
              <a:gd name="connsiteX2" fmla="*/ 1581222 w 1581222"/>
              <a:gd name="connsiteY2" fmla="*/ 15634 h 806245"/>
              <a:gd name="connsiteX3" fmla="*/ 790611 w 1581222"/>
              <a:gd name="connsiteY3" fmla="*/ 806245 h 806245"/>
              <a:gd name="connsiteX4" fmla="*/ 0 w 1581222"/>
              <a:gd name="connsiteY4" fmla="*/ 15634 h 80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22" h="806245">
                <a:moveTo>
                  <a:pt x="1576" y="0"/>
                </a:moveTo>
                <a:lnTo>
                  <a:pt x="1579646" y="0"/>
                </a:lnTo>
                <a:lnTo>
                  <a:pt x="1581222" y="15634"/>
                </a:lnTo>
                <a:cubicBezTo>
                  <a:pt x="1581222" y="452276"/>
                  <a:pt x="1227253" y="806245"/>
                  <a:pt x="790611" y="806245"/>
                </a:cubicBezTo>
                <a:cubicBezTo>
                  <a:pt x="353969" y="806245"/>
                  <a:pt x="0" y="452276"/>
                  <a:pt x="0" y="15634"/>
                </a:cubicBezTo>
                <a:close/>
              </a:path>
            </a:pathLst>
          </a:cu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19" name="Freeform: Shape 18">
            <a:extLst>
              <a:ext uri="{FF2B5EF4-FFF2-40B4-BE49-F238E27FC236}">
                <a16:creationId xmlns:a16="http://schemas.microsoft.com/office/drawing/2014/main" id="{A28860CF-E3B1-020D-2FDA-2DEBC1471652}"/>
              </a:ext>
            </a:extLst>
          </p:cNvPr>
          <p:cNvSpPr/>
          <p:nvPr/>
        </p:nvSpPr>
        <p:spPr>
          <a:xfrm rot="12616975">
            <a:off x="8576824" y="4480075"/>
            <a:ext cx="1581222" cy="806245"/>
          </a:xfrm>
          <a:custGeom>
            <a:avLst/>
            <a:gdLst>
              <a:gd name="connsiteX0" fmla="*/ 1576 w 1581222"/>
              <a:gd name="connsiteY0" fmla="*/ 0 h 806245"/>
              <a:gd name="connsiteX1" fmla="*/ 1579646 w 1581222"/>
              <a:gd name="connsiteY1" fmla="*/ 0 h 806245"/>
              <a:gd name="connsiteX2" fmla="*/ 1581222 w 1581222"/>
              <a:gd name="connsiteY2" fmla="*/ 15634 h 806245"/>
              <a:gd name="connsiteX3" fmla="*/ 790611 w 1581222"/>
              <a:gd name="connsiteY3" fmla="*/ 806245 h 806245"/>
              <a:gd name="connsiteX4" fmla="*/ 0 w 1581222"/>
              <a:gd name="connsiteY4" fmla="*/ 15634 h 80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22" h="806245">
                <a:moveTo>
                  <a:pt x="1576" y="0"/>
                </a:moveTo>
                <a:lnTo>
                  <a:pt x="1579646" y="0"/>
                </a:lnTo>
                <a:lnTo>
                  <a:pt x="1581222" y="15634"/>
                </a:lnTo>
                <a:cubicBezTo>
                  <a:pt x="1581222" y="452276"/>
                  <a:pt x="1227253" y="806245"/>
                  <a:pt x="790611" y="806245"/>
                </a:cubicBezTo>
                <a:cubicBezTo>
                  <a:pt x="353969" y="806245"/>
                  <a:pt x="0" y="452276"/>
                  <a:pt x="0" y="15634"/>
                </a:cubicBez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21" name="Freeform: Shape 20">
            <a:extLst>
              <a:ext uri="{FF2B5EF4-FFF2-40B4-BE49-F238E27FC236}">
                <a16:creationId xmlns:a16="http://schemas.microsoft.com/office/drawing/2014/main" id="{E44B38C6-5A99-EFCA-26AB-A533990E96A8}"/>
              </a:ext>
            </a:extLst>
          </p:cNvPr>
          <p:cNvSpPr/>
          <p:nvPr/>
        </p:nvSpPr>
        <p:spPr>
          <a:xfrm rot="12693640">
            <a:off x="6982859" y="3941871"/>
            <a:ext cx="1198340" cy="611018"/>
          </a:xfrm>
          <a:custGeom>
            <a:avLst/>
            <a:gdLst>
              <a:gd name="connsiteX0" fmla="*/ 1576 w 1581222"/>
              <a:gd name="connsiteY0" fmla="*/ 0 h 806245"/>
              <a:gd name="connsiteX1" fmla="*/ 1579646 w 1581222"/>
              <a:gd name="connsiteY1" fmla="*/ 0 h 806245"/>
              <a:gd name="connsiteX2" fmla="*/ 1581222 w 1581222"/>
              <a:gd name="connsiteY2" fmla="*/ 15634 h 806245"/>
              <a:gd name="connsiteX3" fmla="*/ 790611 w 1581222"/>
              <a:gd name="connsiteY3" fmla="*/ 806245 h 806245"/>
              <a:gd name="connsiteX4" fmla="*/ 0 w 1581222"/>
              <a:gd name="connsiteY4" fmla="*/ 15634 h 80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22" h="806245">
                <a:moveTo>
                  <a:pt x="1576" y="0"/>
                </a:moveTo>
                <a:lnTo>
                  <a:pt x="1579646" y="0"/>
                </a:lnTo>
                <a:lnTo>
                  <a:pt x="1581222" y="15634"/>
                </a:lnTo>
                <a:cubicBezTo>
                  <a:pt x="1581222" y="452276"/>
                  <a:pt x="1227253" y="806245"/>
                  <a:pt x="790611" y="806245"/>
                </a:cubicBezTo>
                <a:cubicBezTo>
                  <a:pt x="353969" y="806245"/>
                  <a:pt x="0" y="452276"/>
                  <a:pt x="0" y="15634"/>
                </a:cubicBez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22" name="Freeform: Shape 21">
            <a:extLst>
              <a:ext uri="{FF2B5EF4-FFF2-40B4-BE49-F238E27FC236}">
                <a16:creationId xmlns:a16="http://schemas.microsoft.com/office/drawing/2014/main" id="{4BFD3B4D-20AB-19A1-0CC1-9CECC6A719E9}"/>
              </a:ext>
            </a:extLst>
          </p:cNvPr>
          <p:cNvSpPr/>
          <p:nvPr/>
        </p:nvSpPr>
        <p:spPr>
          <a:xfrm rot="2009153">
            <a:off x="3415164" y="1765914"/>
            <a:ext cx="1198340" cy="611018"/>
          </a:xfrm>
          <a:custGeom>
            <a:avLst/>
            <a:gdLst>
              <a:gd name="connsiteX0" fmla="*/ 1576 w 1581222"/>
              <a:gd name="connsiteY0" fmla="*/ 0 h 806245"/>
              <a:gd name="connsiteX1" fmla="*/ 1579646 w 1581222"/>
              <a:gd name="connsiteY1" fmla="*/ 0 h 806245"/>
              <a:gd name="connsiteX2" fmla="*/ 1581222 w 1581222"/>
              <a:gd name="connsiteY2" fmla="*/ 15634 h 806245"/>
              <a:gd name="connsiteX3" fmla="*/ 790611 w 1581222"/>
              <a:gd name="connsiteY3" fmla="*/ 806245 h 806245"/>
              <a:gd name="connsiteX4" fmla="*/ 0 w 1581222"/>
              <a:gd name="connsiteY4" fmla="*/ 15634 h 80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22" h="806245">
                <a:moveTo>
                  <a:pt x="1576" y="0"/>
                </a:moveTo>
                <a:lnTo>
                  <a:pt x="1579646" y="0"/>
                </a:lnTo>
                <a:lnTo>
                  <a:pt x="1581222" y="15634"/>
                </a:lnTo>
                <a:cubicBezTo>
                  <a:pt x="1581222" y="452276"/>
                  <a:pt x="1227253" y="806245"/>
                  <a:pt x="790611" y="806245"/>
                </a:cubicBezTo>
                <a:cubicBezTo>
                  <a:pt x="353969" y="806245"/>
                  <a:pt x="0" y="452276"/>
                  <a:pt x="0" y="15634"/>
                </a:cubicBezTo>
                <a:close/>
              </a:path>
            </a:pathLst>
          </a:cu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Tree>
    <p:extLst>
      <p:ext uri="{BB962C8B-B14F-4D97-AF65-F5344CB8AC3E}">
        <p14:creationId xmlns:p14="http://schemas.microsoft.com/office/powerpoint/2010/main" val="3421250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عکس های دویدن با کیفیت بالا برای پست اینستا و تولید محتوا">
            <a:extLst>
              <a:ext uri="{FF2B5EF4-FFF2-40B4-BE49-F238E27FC236}">
                <a16:creationId xmlns:a16="http://schemas.microsoft.com/office/drawing/2014/main" id="{5336C780-E60A-E4F9-E611-9568C64E71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Diagonal Corners Rounded 7">
            <a:extLst>
              <a:ext uri="{FF2B5EF4-FFF2-40B4-BE49-F238E27FC236}">
                <a16:creationId xmlns:a16="http://schemas.microsoft.com/office/drawing/2014/main" id="{25166A44-6C11-86DD-DCAF-897407768BA5}"/>
              </a:ext>
            </a:extLst>
          </p:cNvPr>
          <p:cNvSpPr/>
          <p:nvPr/>
        </p:nvSpPr>
        <p:spPr>
          <a:xfrm>
            <a:off x="4670323" y="153925"/>
            <a:ext cx="3323302" cy="727587"/>
          </a:xfrm>
          <a:prstGeom prst="round2DiagRect">
            <a:avLst>
              <a:gd name="adj1" fmla="val 40044"/>
              <a:gd name="adj2" fmla="val 0"/>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D61EBC7-70D6-01F4-B350-FD10A0EA10B3}"/>
              </a:ext>
            </a:extLst>
          </p:cNvPr>
          <p:cNvSpPr txBox="1"/>
          <p:nvPr/>
        </p:nvSpPr>
        <p:spPr>
          <a:xfrm>
            <a:off x="4886632" y="286886"/>
            <a:ext cx="3106993"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chemeClr val="bg1"/>
                </a:solidFill>
              </a:rPr>
              <a:t>تمرینات سرعت و شتاب</a:t>
            </a:r>
          </a:p>
        </p:txBody>
      </p:sp>
      <p:sp>
        <p:nvSpPr>
          <p:cNvPr id="5" name="TextBox 4">
            <a:extLst>
              <a:ext uri="{FF2B5EF4-FFF2-40B4-BE49-F238E27FC236}">
                <a16:creationId xmlns:a16="http://schemas.microsoft.com/office/drawing/2014/main" id="{4B7B40B4-0757-E5B5-B015-268F829E2CB9}"/>
              </a:ext>
            </a:extLst>
          </p:cNvPr>
          <p:cNvSpPr txBox="1"/>
          <p:nvPr/>
        </p:nvSpPr>
        <p:spPr>
          <a:xfrm>
            <a:off x="737420" y="1298797"/>
            <a:ext cx="6351640" cy="230063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rgbClr val="FFC000"/>
                </a:solidFill>
              </a:rPr>
              <a:t>دویدن با شتاب: </a:t>
            </a:r>
          </a:p>
          <a:p>
            <a:r>
              <a:rPr lang="fa-IR" dirty="0">
                <a:solidFill>
                  <a:schemeClr val="bg1"/>
                </a:solidFill>
              </a:rPr>
              <a:t>تمرینات دویدن با شتاب به افزایش سرعت و قدرت انفجاری کمک می‌کند. می‌توانید از مسافت‌های کوتاه شروع کنید و به تدریج مسافت را افزایش دهید.</a:t>
            </a:r>
          </a:p>
        </p:txBody>
      </p:sp>
      <p:sp>
        <p:nvSpPr>
          <p:cNvPr id="7" name="TextBox 6">
            <a:extLst>
              <a:ext uri="{FF2B5EF4-FFF2-40B4-BE49-F238E27FC236}">
                <a16:creationId xmlns:a16="http://schemas.microsoft.com/office/drawing/2014/main" id="{ED2C7067-8C38-4A76-0F24-D80C293176AA}"/>
              </a:ext>
            </a:extLst>
          </p:cNvPr>
          <p:cNvSpPr txBox="1"/>
          <p:nvPr/>
        </p:nvSpPr>
        <p:spPr>
          <a:xfrm>
            <a:off x="304799" y="4174027"/>
            <a:ext cx="6027175" cy="1746632"/>
          </a:xfrm>
          <a:prstGeom prst="rect">
            <a:avLst/>
          </a:prstGeom>
          <a:noFill/>
        </p:spPr>
        <p:txBody>
          <a:bodyPr wrap="square">
            <a:spAutoFit/>
          </a:bodyPr>
          <a:lstStyle>
            <a:defPPr>
              <a:defRPr lang="fa-IR"/>
            </a:defPPr>
            <a:lvl1pPr algn="just" rtl="1">
              <a:lnSpc>
                <a:spcPct val="200000"/>
              </a:lnSpc>
              <a:defRPr sz="2000" b="1">
                <a:latin typeface="Vazir" panose="020B0603030804020204" pitchFamily="34" charset="-78"/>
                <a:cs typeface="Vazir" panose="020B0603030804020204" pitchFamily="34" charset="-78"/>
              </a:defRPr>
            </a:lvl1pPr>
          </a:lstStyle>
          <a:p>
            <a:r>
              <a:rPr lang="fa-IR" dirty="0">
                <a:solidFill>
                  <a:srgbClr val="FFC000"/>
                </a:solidFill>
              </a:rPr>
              <a:t>تمرینات سرعتی: </a:t>
            </a:r>
          </a:p>
          <a:p>
            <a:r>
              <a:rPr lang="fa-IR" sz="1800" b="0" dirty="0">
                <a:solidFill>
                  <a:schemeClr val="bg1"/>
                </a:solidFill>
              </a:rPr>
              <a:t>انجام تمرینات سرعتی مانند دویدن در مسافت‌های کوتاه با حداکثر سرعت، به بهبود زمان واکنش و قدرت پرش کمک می‌کند. </a:t>
            </a:r>
          </a:p>
        </p:txBody>
      </p:sp>
      <p:sp>
        <p:nvSpPr>
          <p:cNvPr id="9" name="Rectangle: Top Corners Rounded 8">
            <a:extLst>
              <a:ext uri="{FF2B5EF4-FFF2-40B4-BE49-F238E27FC236}">
                <a16:creationId xmlns:a16="http://schemas.microsoft.com/office/drawing/2014/main" id="{C7FC473A-8B13-534E-BC60-A012CC916FA1}"/>
              </a:ext>
            </a:extLst>
          </p:cNvPr>
          <p:cNvSpPr/>
          <p:nvPr/>
        </p:nvSpPr>
        <p:spPr>
          <a:xfrm rot="16200000">
            <a:off x="9074559" y="3163528"/>
            <a:ext cx="5703939" cy="530942"/>
          </a:xfrm>
          <a:prstGeom prst="round2SameRect">
            <a:avLst>
              <a:gd name="adj1" fmla="val 31334"/>
              <a:gd name="adj2" fmla="val 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64701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ویژگی های لباس ورزشی مناسب | لباس مناسب ورزش | اسپرت اسکولار">
            <a:extLst>
              <a:ext uri="{FF2B5EF4-FFF2-40B4-BE49-F238E27FC236}">
                <a16:creationId xmlns:a16="http://schemas.microsoft.com/office/drawing/2014/main" id="{062D0BF9-4703-CD53-FA08-2881BFA8AFF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8216"/>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Diagonal Corners Rounded 9">
            <a:extLst>
              <a:ext uri="{FF2B5EF4-FFF2-40B4-BE49-F238E27FC236}">
                <a16:creationId xmlns:a16="http://schemas.microsoft.com/office/drawing/2014/main" id="{8A557924-5593-25A7-F564-1291DECDB436}"/>
              </a:ext>
            </a:extLst>
          </p:cNvPr>
          <p:cNvSpPr/>
          <p:nvPr/>
        </p:nvSpPr>
        <p:spPr>
          <a:xfrm>
            <a:off x="4945626" y="155078"/>
            <a:ext cx="3323302" cy="727587"/>
          </a:xfrm>
          <a:prstGeom prst="round2DiagRect">
            <a:avLst>
              <a:gd name="adj1" fmla="val 40044"/>
              <a:gd name="adj2" fmla="val 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E2E747D-6DCD-CC22-4F85-F7C864C19DED}"/>
              </a:ext>
            </a:extLst>
          </p:cNvPr>
          <p:cNvSpPr txBox="1"/>
          <p:nvPr/>
        </p:nvSpPr>
        <p:spPr>
          <a:xfrm>
            <a:off x="4945626" y="291358"/>
            <a:ext cx="2644878"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تمرینات تکنیکی</a:t>
            </a:r>
          </a:p>
        </p:txBody>
      </p:sp>
      <p:sp>
        <p:nvSpPr>
          <p:cNvPr id="5" name="TextBox 4">
            <a:extLst>
              <a:ext uri="{FF2B5EF4-FFF2-40B4-BE49-F238E27FC236}">
                <a16:creationId xmlns:a16="http://schemas.microsoft.com/office/drawing/2014/main" id="{8134EF16-65ED-8EDC-8BA0-D896F962391A}"/>
              </a:ext>
            </a:extLst>
          </p:cNvPr>
          <p:cNvSpPr txBox="1"/>
          <p:nvPr/>
        </p:nvSpPr>
        <p:spPr>
          <a:xfrm>
            <a:off x="4945626" y="518872"/>
            <a:ext cx="7039898" cy="230063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تمرین فرم پرش:</a:t>
            </a:r>
          </a:p>
          <a:p>
            <a:r>
              <a:rPr lang="fa-IR" dirty="0"/>
              <a:t> یادگیری فرم صحیح پرش و تمرین آن به شما کمک می‌کند تا از حداکثر قدرت خود استفاده کنید. تمرینات باید شامل تمرینات فرود صحیح نیز باشد تا از آسیب‌دیدگی جلوگیری شود.</a:t>
            </a:r>
          </a:p>
        </p:txBody>
      </p:sp>
      <p:sp>
        <p:nvSpPr>
          <p:cNvPr id="7" name="TextBox 6">
            <a:extLst>
              <a:ext uri="{FF2B5EF4-FFF2-40B4-BE49-F238E27FC236}">
                <a16:creationId xmlns:a16="http://schemas.microsoft.com/office/drawing/2014/main" id="{733B3A64-A1F9-874D-FB1C-79A00E1F6A23}"/>
              </a:ext>
            </a:extLst>
          </p:cNvPr>
          <p:cNvSpPr txBox="1"/>
          <p:nvPr/>
        </p:nvSpPr>
        <p:spPr>
          <a:xfrm>
            <a:off x="4945626" y="2888184"/>
            <a:ext cx="6985820"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استراحت کافی:</a:t>
            </a:r>
          </a:p>
          <a:p>
            <a:r>
              <a:rPr lang="fa-IR" dirty="0"/>
              <a:t> بعد از تمرینات شدید، به بدن خود زمان کافی برای ریکاوری بدهید. این کار به جلوگیری از آسیب‌دیدگی و بهبود عملکرد کمک می‌کند.</a:t>
            </a:r>
          </a:p>
        </p:txBody>
      </p:sp>
      <p:sp>
        <p:nvSpPr>
          <p:cNvPr id="9" name="TextBox 8">
            <a:extLst>
              <a:ext uri="{FF2B5EF4-FFF2-40B4-BE49-F238E27FC236}">
                <a16:creationId xmlns:a16="http://schemas.microsoft.com/office/drawing/2014/main" id="{27C48D2E-9DF3-0879-9605-71EA8B9F5630}"/>
              </a:ext>
            </a:extLst>
          </p:cNvPr>
          <p:cNvSpPr txBox="1"/>
          <p:nvPr/>
        </p:nvSpPr>
        <p:spPr>
          <a:xfrm>
            <a:off x="4945626" y="4908988"/>
            <a:ext cx="6985820"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تمرینات با مربی:</a:t>
            </a:r>
          </a:p>
          <a:p>
            <a:r>
              <a:rPr lang="fa-IR" dirty="0"/>
              <a:t> کار با یک مربی متخصص در دو و میدانی می‌تواند به شما در بهبود تکنیک‌های پرش کمک کند.</a:t>
            </a:r>
          </a:p>
        </p:txBody>
      </p:sp>
    </p:spTree>
    <p:extLst>
      <p:ext uri="{BB962C8B-B14F-4D97-AF65-F5344CB8AC3E}">
        <p14:creationId xmlns:p14="http://schemas.microsoft.com/office/powerpoint/2010/main" val="650948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65000"/>
            </a:schemeClr>
          </a:fgClr>
          <a:bgClr>
            <a:schemeClr val="bg1"/>
          </a:bgClr>
        </a:patt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588738C9-4E21-C54C-5C86-B565510EC7FE}"/>
              </a:ext>
            </a:extLst>
          </p:cNvPr>
          <p:cNvSpPr/>
          <p:nvPr/>
        </p:nvSpPr>
        <p:spPr>
          <a:xfrm rot="16200000">
            <a:off x="-801615" y="3181059"/>
            <a:ext cx="263254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8" name="Freeform: Shape 7">
            <a:extLst>
              <a:ext uri="{FF2B5EF4-FFF2-40B4-BE49-F238E27FC236}">
                <a16:creationId xmlns:a16="http://schemas.microsoft.com/office/drawing/2014/main" id="{DD5C922C-0E81-6EE7-C5A8-C900D0383A41}"/>
              </a:ext>
            </a:extLst>
          </p:cNvPr>
          <p:cNvSpPr/>
          <p:nvPr/>
        </p:nvSpPr>
        <p:spPr>
          <a:xfrm rot="16200000">
            <a:off x="-801616" y="3977512"/>
            <a:ext cx="263254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7" name="Double Wave 6">
            <a:extLst>
              <a:ext uri="{FF2B5EF4-FFF2-40B4-BE49-F238E27FC236}">
                <a16:creationId xmlns:a16="http://schemas.microsoft.com/office/drawing/2014/main" id="{A21696C9-C4A7-BA7B-DC9A-88071CEDF82D}"/>
              </a:ext>
            </a:extLst>
          </p:cNvPr>
          <p:cNvSpPr/>
          <p:nvPr/>
        </p:nvSpPr>
        <p:spPr>
          <a:xfrm>
            <a:off x="0" y="5808445"/>
            <a:ext cx="2841523" cy="560965"/>
          </a:xfrm>
          <a:prstGeom prst="doubleWave">
            <a:avLst>
              <a:gd name="adj1" fmla="val 12500"/>
              <a:gd name="adj2" fmla="val 0"/>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Double Wave 5">
            <a:extLst>
              <a:ext uri="{FF2B5EF4-FFF2-40B4-BE49-F238E27FC236}">
                <a16:creationId xmlns:a16="http://schemas.microsoft.com/office/drawing/2014/main" id="{B1818639-1B6E-33D8-CE2B-287113DB34E8}"/>
              </a:ext>
            </a:extLst>
          </p:cNvPr>
          <p:cNvSpPr/>
          <p:nvPr/>
        </p:nvSpPr>
        <p:spPr>
          <a:xfrm>
            <a:off x="9350477" y="3928513"/>
            <a:ext cx="2841523" cy="560965"/>
          </a:xfrm>
          <a:prstGeom prst="doubleWave">
            <a:avLst>
              <a:gd name="adj1" fmla="val 12500"/>
              <a:gd name="adj2" fmla="val 0"/>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5362" name="Picture 2" descr="آنلاین اسپرت - مطالب - سامانه ورزش | انواع پرش در المپیک">
            <a:extLst>
              <a:ext uri="{FF2B5EF4-FFF2-40B4-BE49-F238E27FC236}">
                <a16:creationId xmlns:a16="http://schemas.microsoft.com/office/drawing/2014/main" id="{D5C3B3C1-D9B4-FE85-C210-BA6F5B1EEA8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71" t="5682" b="834"/>
          <a:stretch/>
        </p:blipFill>
        <p:spPr bwMode="auto">
          <a:xfrm>
            <a:off x="2674374" y="3008672"/>
            <a:ext cx="6843252" cy="3849328"/>
          </a:xfrm>
          <a:prstGeom prst="rect">
            <a:avLst/>
          </a:prstGeom>
          <a:noFill/>
          <a:ln w="38100">
            <a:solidFill>
              <a:schemeClr val="accent1">
                <a:lumMod val="50000"/>
              </a:schemeClr>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1989542-6B65-D9B0-029C-C16722AD96B1}"/>
              </a:ext>
            </a:extLst>
          </p:cNvPr>
          <p:cNvSpPr txBox="1"/>
          <p:nvPr/>
        </p:nvSpPr>
        <p:spPr>
          <a:xfrm>
            <a:off x="6951406" y="228749"/>
            <a:ext cx="513243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انواع مسابقات رشته ورزشی پرش ارتفاع</a:t>
            </a:r>
          </a:p>
        </p:txBody>
      </p:sp>
      <p:sp>
        <p:nvSpPr>
          <p:cNvPr id="5" name="TextBox 4">
            <a:extLst>
              <a:ext uri="{FF2B5EF4-FFF2-40B4-BE49-F238E27FC236}">
                <a16:creationId xmlns:a16="http://schemas.microsoft.com/office/drawing/2014/main" id="{A90E0A84-717A-EA2D-2BF7-B883BB5044CB}"/>
              </a:ext>
            </a:extLst>
          </p:cNvPr>
          <p:cNvSpPr txBox="1"/>
          <p:nvPr/>
        </p:nvSpPr>
        <p:spPr>
          <a:xfrm>
            <a:off x="245806" y="719910"/>
            <a:ext cx="11838039"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مسابقات رشته ورزشی پرش ارتفاع به عنوان یکی از رشته‌های اصلی دو و میدانی، در سطوح مختلفی برگزار می‌شود. این مسابقات شامل رقابت‌های ملی، بین‌المللی و المپیک است. مسابقات پرش ارتفاع به دلیل هیجان و رقابت شدید، همواره مورد توجه تماشاگران و رسانه‌ها قرار دارد و به عنوان یکی از جذاب‌ترین رشته‌های ورزشی شناخته می‌شود. در اینجا به برخی از جنبه‌های مهم مسابقات پرش ارتفاع اشاره می‌شود.</a:t>
            </a:r>
          </a:p>
        </p:txBody>
      </p:sp>
      <p:sp>
        <p:nvSpPr>
          <p:cNvPr id="10" name="Freeform: Shape 9">
            <a:extLst>
              <a:ext uri="{FF2B5EF4-FFF2-40B4-BE49-F238E27FC236}">
                <a16:creationId xmlns:a16="http://schemas.microsoft.com/office/drawing/2014/main" id="{8267F535-9BE6-A23D-3A75-96E29ED28897}"/>
              </a:ext>
            </a:extLst>
          </p:cNvPr>
          <p:cNvSpPr/>
          <p:nvPr/>
        </p:nvSpPr>
        <p:spPr>
          <a:xfrm rot="5400000" flipH="1">
            <a:off x="10380732" y="4151958"/>
            <a:ext cx="263254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11" name="Freeform: Shape 10">
            <a:extLst>
              <a:ext uri="{FF2B5EF4-FFF2-40B4-BE49-F238E27FC236}">
                <a16:creationId xmlns:a16="http://schemas.microsoft.com/office/drawing/2014/main" id="{2096F38A-FAD2-8E74-AF7D-48E8694869D5}"/>
              </a:ext>
            </a:extLst>
          </p:cNvPr>
          <p:cNvSpPr/>
          <p:nvPr/>
        </p:nvSpPr>
        <p:spPr>
          <a:xfrm rot="5400000" flipH="1">
            <a:off x="10380731" y="5027067"/>
            <a:ext cx="263254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Tree>
    <p:extLst>
      <p:ext uri="{BB962C8B-B14F-4D97-AF65-F5344CB8AC3E}">
        <p14:creationId xmlns:p14="http://schemas.microsoft.com/office/powerpoint/2010/main" val="947344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FABC01-F6F7-F0E7-13AF-5376FE838B97}"/>
              </a:ext>
            </a:extLst>
          </p:cNvPr>
          <p:cNvPicPr>
            <a:picLocks noChangeAspect="1"/>
          </p:cNvPicPr>
          <p:nvPr/>
        </p:nvPicPr>
        <p:blipFill>
          <a:blip r:embed="rId3"/>
          <a:stretch>
            <a:fillRect/>
          </a:stretch>
        </p:blipFill>
        <p:spPr>
          <a:xfrm>
            <a:off x="-1" y="0"/>
            <a:ext cx="12192001" cy="6858000"/>
          </a:xfrm>
          <a:prstGeom prst="rect">
            <a:avLst/>
          </a:prstGeom>
        </p:spPr>
      </p:pic>
      <p:sp>
        <p:nvSpPr>
          <p:cNvPr id="3" name="TextBox 2">
            <a:extLst>
              <a:ext uri="{FF2B5EF4-FFF2-40B4-BE49-F238E27FC236}">
                <a16:creationId xmlns:a16="http://schemas.microsoft.com/office/drawing/2014/main" id="{895ACADD-4C3E-D403-7A58-45A01AD7B317}"/>
              </a:ext>
            </a:extLst>
          </p:cNvPr>
          <p:cNvSpPr txBox="1"/>
          <p:nvPr/>
        </p:nvSpPr>
        <p:spPr>
          <a:xfrm>
            <a:off x="3048001" y="1297872"/>
            <a:ext cx="2231922"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مسابقات ملی</a:t>
            </a:r>
          </a:p>
        </p:txBody>
      </p:sp>
      <p:sp>
        <p:nvSpPr>
          <p:cNvPr id="7" name="Arrow: Pentagon 6">
            <a:extLst>
              <a:ext uri="{FF2B5EF4-FFF2-40B4-BE49-F238E27FC236}">
                <a16:creationId xmlns:a16="http://schemas.microsoft.com/office/drawing/2014/main" id="{422683A6-076A-CCB3-9FD9-18E79F11BEAA}"/>
              </a:ext>
            </a:extLst>
          </p:cNvPr>
          <p:cNvSpPr/>
          <p:nvPr/>
        </p:nvSpPr>
        <p:spPr>
          <a:xfrm>
            <a:off x="-1" y="1914832"/>
            <a:ext cx="5899356" cy="3414252"/>
          </a:xfrm>
          <a:prstGeom prst="homePlate">
            <a:avLst>
              <a:gd name="adj" fmla="val 20883"/>
            </a:avLst>
          </a:prstGeom>
          <a:solidFill>
            <a:schemeClr val="accent4">
              <a:lumMod val="60000"/>
              <a:lumOff val="40000"/>
              <a:alpha val="46000"/>
            </a:schemeClr>
          </a:solidFill>
          <a:ln w="381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531E35A4-76F8-F8FD-24D6-64C255653658}"/>
              </a:ext>
            </a:extLst>
          </p:cNvPr>
          <p:cNvSpPr txBox="1"/>
          <p:nvPr/>
        </p:nvSpPr>
        <p:spPr>
          <a:xfrm>
            <a:off x="216310" y="2225422"/>
            <a:ext cx="5063613"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در بسیاری از کشورها، مسابقات ملی پرش ارتفاع به صورت سالانه برگزار می‌شود. این مسابقات معمولاً شامل رقابت‌های مختلف برای رده‌های سنی و جنسیتی متفاوت است. ورزشکاران با هدف کسب مقام و رکوردهای ملی در این مسابقات شرکت می‌کنند.</a:t>
            </a:r>
          </a:p>
        </p:txBody>
      </p:sp>
      <p:pic>
        <p:nvPicPr>
          <p:cNvPr id="9218" name="Picture 2" descr="پرش با نیزه">
            <a:extLst>
              <a:ext uri="{FF2B5EF4-FFF2-40B4-BE49-F238E27FC236}">
                <a16:creationId xmlns:a16="http://schemas.microsoft.com/office/drawing/2014/main" id="{B2F5B7AC-72C4-174E-6E5E-80EADF152E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3595" y="2070660"/>
            <a:ext cx="6064164" cy="3102596"/>
          </a:xfrm>
          <a:prstGeom prst="cloud">
            <a:avLst/>
          </a:prstGeom>
          <a:noFill/>
          <a:ln w="19050">
            <a:solidFill>
              <a:schemeClr val="accent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6333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BAA59DE-02B8-C30A-BE40-B799B59A6401}"/>
              </a:ext>
            </a:extLst>
          </p:cNvPr>
          <p:cNvSpPr txBox="1"/>
          <p:nvPr/>
        </p:nvSpPr>
        <p:spPr>
          <a:xfrm>
            <a:off x="8681884" y="724195"/>
            <a:ext cx="330363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rgbClr val="FFC000"/>
                </a:solidFill>
              </a:rPr>
              <a:t>مسابقات بین‌المللی</a:t>
            </a:r>
          </a:p>
        </p:txBody>
      </p:sp>
      <p:sp>
        <p:nvSpPr>
          <p:cNvPr id="5" name="TextBox 4">
            <a:extLst>
              <a:ext uri="{FF2B5EF4-FFF2-40B4-BE49-F238E27FC236}">
                <a16:creationId xmlns:a16="http://schemas.microsoft.com/office/drawing/2014/main" id="{6DB94A12-EB2D-0C88-BFE7-AE15E5BE209F}"/>
              </a:ext>
            </a:extLst>
          </p:cNvPr>
          <p:cNvSpPr txBox="1"/>
          <p:nvPr/>
        </p:nvSpPr>
        <p:spPr>
          <a:xfrm>
            <a:off x="6469626" y="1306446"/>
            <a:ext cx="5515897"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solidFill>
                  <a:schemeClr val="bg1"/>
                </a:solidFill>
              </a:rPr>
              <a:t>مسابقات بین‌المللی مانند قهرمانی‌های جهانی دو و میدانی و مسابقات قهرمانی قاره‌ای (مانند قهرمانی آسیا یا اروپا) نیز به طور منظم برگزار می‌شود. این مسابقات فرصتی برای ورزشکاران فراهم می‌کند تا با بهترین‌های جهان رقابت کنند و رکوردهای جدیدی ثبت کنند.</a:t>
            </a:r>
          </a:p>
        </p:txBody>
      </p:sp>
      <p:pic>
        <p:nvPicPr>
          <p:cNvPr id="6" name="Picture 5">
            <a:extLst>
              <a:ext uri="{FF2B5EF4-FFF2-40B4-BE49-F238E27FC236}">
                <a16:creationId xmlns:a16="http://schemas.microsoft.com/office/drawing/2014/main" id="{23FAEDD5-7070-8D80-2537-FF28957ADA3A}"/>
              </a:ext>
            </a:extLst>
          </p:cNvPr>
          <p:cNvPicPr>
            <a:picLocks noChangeAspect="1"/>
          </p:cNvPicPr>
          <p:nvPr/>
        </p:nvPicPr>
        <p:blipFill>
          <a:blip r:embed="rId2"/>
          <a:srcRect l="13190" r="25161"/>
          <a:stretch/>
        </p:blipFill>
        <p:spPr>
          <a:xfrm>
            <a:off x="0" y="0"/>
            <a:ext cx="6341806" cy="6858000"/>
          </a:xfrm>
          <a:prstGeom prst="rect">
            <a:avLst/>
          </a:prstGeom>
        </p:spPr>
      </p:pic>
      <p:sp>
        <p:nvSpPr>
          <p:cNvPr id="7" name="Arrow: Curved Up 6">
            <a:extLst>
              <a:ext uri="{FF2B5EF4-FFF2-40B4-BE49-F238E27FC236}">
                <a16:creationId xmlns:a16="http://schemas.microsoft.com/office/drawing/2014/main" id="{F4078B10-A432-AA24-B7C3-81C3895A831F}"/>
              </a:ext>
            </a:extLst>
          </p:cNvPr>
          <p:cNvSpPr/>
          <p:nvPr/>
        </p:nvSpPr>
        <p:spPr>
          <a:xfrm>
            <a:off x="7767075" y="4348092"/>
            <a:ext cx="3333952" cy="1944806"/>
          </a:xfrm>
          <a:prstGeom prst="curvedUpArrow">
            <a:avLst>
              <a:gd name="adj1" fmla="val 21165"/>
              <a:gd name="adj2" fmla="val 50000"/>
              <a:gd name="adj3" fmla="val 0"/>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Arrow: Curved Up 7">
            <a:extLst>
              <a:ext uri="{FF2B5EF4-FFF2-40B4-BE49-F238E27FC236}">
                <a16:creationId xmlns:a16="http://schemas.microsoft.com/office/drawing/2014/main" id="{A62E8CFF-BECD-9D5F-A253-45B5BC85420C}"/>
              </a:ext>
            </a:extLst>
          </p:cNvPr>
          <p:cNvSpPr/>
          <p:nvPr/>
        </p:nvSpPr>
        <p:spPr>
          <a:xfrm flipV="1">
            <a:off x="7752325" y="4470996"/>
            <a:ext cx="3333952" cy="1944806"/>
          </a:xfrm>
          <a:prstGeom prst="curvedUpArrow">
            <a:avLst>
              <a:gd name="adj1" fmla="val 21165"/>
              <a:gd name="adj2" fmla="val 50000"/>
              <a:gd name="adj3" fmla="val 0"/>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Magnetic Disk 10">
            <a:extLst>
              <a:ext uri="{FF2B5EF4-FFF2-40B4-BE49-F238E27FC236}">
                <a16:creationId xmlns:a16="http://schemas.microsoft.com/office/drawing/2014/main" id="{1E8B1C8A-495A-957E-80EE-CB9CD8178125}"/>
              </a:ext>
            </a:extLst>
          </p:cNvPr>
          <p:cNvSpPr/>
          <p:nvPr/>
        </p:nvSpPr>
        <p:spPr>
          <a:xfrm>
            <a:off x="6636365" y="5182844"/>
            <a:ext cx="836151" cy="521110"/>
          </a:xfrm>
          <a:prstGeom prst="flowChartMagneticDisk">
            <a:avLst/>
          </a:prstGeom>
          <a:solidFill>
            <a:srgbClr val="FFC000"/>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Magnetic Disk 11">
            <a:extLst>
              <a:ext uri="{FF2B5EF4-FFF2-40B4-BE49-F238E27FC236}">
                <a16:creationId xmlns:a16="http://schemas.microsoft.com/office/drawing/2014/main" id="{32CF88BD-0633-AB2B-7D9E-DE2DFA03B9EE}"/>
              </a:ext>
            </a:extLst>
          </p:cNvPr>
          <p:cNvSpPr/>
          <p:nvPr/>
        </p:nvSpPr>
        <p:spPr>
          <a:xfrm>
            <a:off x="10948010" y="5182844"/>
            <a:ext cx="836151" cy="521110"/>
          </a:xfrm>
          <a:prstGeom prst="flowChartMagneticDisk">
            <a:avLst/>
          </a:prstGeom>
          <a:solidFill>
            <a:srgbClr val="FFC000"/>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93296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19458">
            <a:extLst>
              <a:ext uri="{FF2B5EF4-FFF2-40B4-BE49-F238E27FC236}">
                <a16:creationId xmlns:a16="http://schemas.microsoft.com/office/drawing/2014/main" id="{FE4BC012-1F9D-6E08-B35F-C7094B2EB9E6}"/>
              </a:ext>
            </a:extLst>
          </p:cNvPr>
          <p:cNvPicPr>
            <a:picLocks noChangeAspect="1"/>
          </p:cNvPicPr>
          <p:nvPr/>
        </p:nvPicPr>
        <p:blipFill>
          <a:blip r:embed="rId2"/>
          <a:srcRect t="19022" b="15814"/>
          <a:stretch/>
        </p:blipFill>
        <p:spPr>
          <a:xfrm>
            <a:off x="7949904" y="4093701"/>
            <a:ext cx="4242096" cy="2764298"/>
          </a:xfrm>
          <a:prstGeom prst="rect">
            <a:avLst/>
          </a:prstGeom>
        </p:spPr>
      </p:pic>
      <p:sp>
        <p:nvSpPr>
          <p:cNvPr id="6" name="Arrow: Pentagon 5">
            <a:extLst>
              <a:ext uri="{FF2B5EF4-FFF2-40B4-BE49-F238E27FC236}">
                <a16:creationId xmlns:a16="http://schemas.microsoft.com/office/drawing/2014/main" id="{167ABC0B-705B-3707-2499-602752502B0B}"/>
              </a:ext>
            </a:extLst>
          </p:cNvPr>
          <p:cNvSpPr/>
          <p:nvPr/>
        </p:nvSpPr>
        <p:spPr>
          <a:xfrm flipH="1">
            <a:off x="9488129" y="410410"/>
            <a:ext cx="2703871" cy="653171"/>
          </a:xfrm>
          <a:prstGeom prst="homePlate">
            <a:avLst>
              <a:gd name="adj" fmla="val 45484"/>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0E72C86-2548-1CEC-FC1D-F072FCC95D67}"/>
              </a:ext>
            </a:extLst>
          </p:cNvPr>
          <p:cNvSpPr txBox="1"/>
          <p:nvPr/>
        </p:nvSpPr>
        <p:spPr>
          <a:xfrm>
            <a:off x="10550013" y="506162"/>
            <a:ext cx="1179871"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chemeClr val="bg1"/>
                </a:solidFill>
              </a:rPr>
              <a:t>المپیک</a:t>
            </a:r>
          </a:p>
        </p:txBody>
      </p:sp>
      <p:sp>
        <p:nvSpPr>
          <p:cNvPr id="5" name="TextBox 4">
            <a:extLst>
              <a:ext uri="{FF2B5EF4-FFF2-40B4-BE49-F238E27FC236}">
                <a16:creationId xmlns:a16="http://schemas.microsoft.com/office/drawing/2014/main" id="{636225C7-001C-7840-02A7-C2ECC1DA48BB}"/>
              </a:ext>
            </a:extLst>
          </p:cNvPr>
          <p:cNvSpPr txBox="1"/>
          <p:nvPr/>
        </p:nvSpPr>
        <p:spPr>
          <a:xfrm>
            <a:off x="3932903" y="1330019"/>
            <a:ext cx="8143891"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پرش ارتفاع یکی از رشته‌های اصلی در بازی‌های المپیک است. این رشته از اولین دوره المپیک مدرن در سال 1896 در آتن وجود داشته است. در المپیک، ورزشکاران از سراسر جهان برای کسب مدال طلا، نقره و برنز در این رشته به رقابت می‌پردازند. رکوردهای المپیک نیز در این رویدادها ثبت می‌شود .</a:t>
            </a:r>
          </a:p>
        </p:txBody>
      </p:sp>
      <p:pic>
        <p:nvPicPr>
          <p:cNvPr id="19458" name="Picture 2" descr="المپیک دو و میدانی پرش ارتفاع توسط OffiDocs">
            <a:extLst>
              <a:ext uri="{FF2B5EF4-FFF2-40B4-BE49-F238E27FC236}">
                <a16:creationId xmlns:a16="http://schemas.microsoft.com/office/drawing/2014/main" id="{2E510CBC-0342-2099-9C30-65562C63E4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495" r="13732"/>
          <a:stretch/>
        </p:blipFill>
        <p:spPr bwMode="auto">
          <a:xfrm>
            <a:off x="216310" y="410410"/>
            <a:ext cx="2390786" cy="4441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4009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B362813-8AD6-A9B7-C39A-9E149F75E2C9}"/>
              </a:ext>
            </a:extLst>
          </p:cNvPr>
          <p:cNvSpPr/>
          <p:nvPr/>
        </p:nvSpPr>
        <p:spPr>
          <a:xfrm>
            <a:off x="11346426" y="249013"/>
            <a:ext cx="845574" cy="461665"/>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7477EE29-D0FE-D391-1B77-8FE23C6934CD}"/>
              </a:ext>
            </a:extLst>
          </p:cNvPr>
          <p:cNvPicPr>
            <a:picLocks noChangeAspect="1"/>
          </p:cNvPicPr>
          <p:nvPr/>
        </p:nvPicPr>
        <p:blipFill>
          <a:blip r:embed="rId2"/>
          <a:srcRect l="7368" t="14376" b="7353"/>
          <a:stretch/>
        </p:blipFill>
        <p:spPr>
          <a:xfrm>
            <a:off x="0" y="0"/>
            <a:ext cx="12192000" cy="6867832"/>
          </a:xfrm>
          <a:prstGeom prst="rect">
            <a:avLst/>
          </a:prstGeom>
        </p:spPr>
      </p:pic>
      <p:sp>
        <p:nvSpPr>
          <p:cNvPr id="3" name="TextBox 2">
            <a:extLst>
              <a:ext uri="{FF2B5EF4-FFF2-40B4-BE49-F238E27FC236}">
                <a16:creationId xmlns:a16="http://schemas.microsoft.com/office/drawing/2014/main" id="{2936C17F-4519-5ED4-93B7-AB8F4C40C760}"/>
              </a:ext>
            </a:extLst>
          </p:cNvPr>
          <p:cNvSpPr txBox="1"/>
          <p:nvPr/>
        </p:nvSpPr>
        <p:spPr>
          <a:xfrm>
            <a:off x="4449095" y="479845"/>
            <a:ext cx="652861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chemeClr val="tx1"/>
                </a:solidFill>
              </a:rPr>
              <a:t>قوانین مخصوص مسابقات رشته ورزشی پرش ارتفاع</a:t>
            </a:r>
          </a:p>
        </p:txBody>
      </p:sp>
      <p:sp>
        <p:nvSpPr>
          <p:cNvPr id="9" name="Parallelogram 8">
            <a:extLst>
              <a:ext uri="{FF2B5EF4-FFF2-40B4-BE49-F238E27FC236}">
                <a16:creationId xmlns:a16="http://schemas.microsoft.com/office/drawing/2014/main" id="{0DF5E741-F279-BD99-7716-6E08838C8D6E}"/>
              </a:ext>
            </a:extLst>
          </p:cNvPr>
          <p:cNvSpPr/>
          <p:nvPr/>
        </p:nvSpPr>
        <p:spPr>
          <a:xfrm>
            <a:off x="3234813" y="1366684"/>
            <a:ext cx="8957187" cy="2379406"/>
          </a:xfrm>
          <a:prstGeom prst="parallelogram">
            <a:avLst>
              <a:gd name="adj" fmla="val 21186"/>
            </a:avLst>
          </a:prstGeom>
          <a:solidFill>
            <a:schemeClr val="bg1">
              <a:lumMod val="85000"/>
              <a:alpha val="2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5" name="TextBox 4">
            <a:extLst>
              <a:ext uri="{FF2B5EF4-FFF2-40B4-BE49-F238E27FC236}">
                <a16:creationId xmlns:a16="http://schemas.microsoft.com/office/drawing/2014/main" id="{FBCD7F5F-7EB2-8AD5-C49C-6F89905ADF26}"/>
              </a:ext>
            </a:extLst>
          </p:cNvPr>
          <p:cNvSpPr txBox="1"/>
          <p:nvPr/>
        </p:nvSpPr>
        <p:spPr>
          <a:xfrm>
            <a:off x="3598606" y="1423226"/>
            <a:ext cx="8229599"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مسابقات رشته ورزشی پرش ارتفاع دارای قوانین خاصی است که به منظور حفظ عدالت و استانداردهای رقابتی طراحی شده‌اند. این قوانین به منظور ایجاد یک محیط رقابتی عادلانه و استاندارد برای ورزشکاران طراحی شده‌اند و رعایت آن‌ها برای موفقیت در مسابقات ضروری است. در ادامه به مهم‌ترین این قوانین اشاره می‌شود:</a:t>
            </a:r>
          </a:p>
        </p:txBody>
      </p:sp>
    </p:spTree>
    <p:extLst>
      <p:ext uri="{BB962C8B-B14F-4D97-AF65-F5344CB8AC3E}">
        <p14:creationId xmlns:p14="http://schemas.microsoft.com/office/powerpoint/2010/main" val="2493126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sp>
        <p:nvSpPr>
          <p:cNvPr id="7" name="Flowchart: Manual Operation 6">
            <a:extLst>
              <a:ext uri="{FF2B5EF4-FFF2-40B4-BE49-F238E27FC236}">
                <a16:creationId xmlns:a16="http://schemas.microsoft.com/office/drawing/2014/main" id="{22B5F8AE-1D14-8A63-87A8-B5BCFF522ECD}"/>
              </a:ext>
            </a:extLst>
          </p:cNvPr>
          <p:cNvSpPr/>
          <p:nvPr/>
        </p:nvSpPr>
        <p:spPr>
          <a:xfrm>
            <a:off x="6096001" y="0"/>
            <a:ext cx="6096000" cy="6858000"/>
          </a:xfrm>
          <a:prstGeom prst="flowChartManualOperation">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264CF19-6BA2-404D-212B-1F2375CFB6E0}"/>
              </a:ext>
            </a:extLst>
          </p:cNvPr>
          <p:cNvSpPr txBox="1"/>
          <p:nvPr/>
        </p:nvSpPr>
        <p:spPr>
          <a:xfrm>
            <a:off x="6312309" y="144543"/>
            <a:ext cx="5309420" cy="285462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نوبت پرش: </a:t>
            </a:r>
          </a:p>
          <a:p>
            <a:r>
              <a:rPr lang="fa-IR" dirty="0"/>
              <a:t>نوبت پرش شرکت‌کنندگان از طریق قرعه‌کشی تعیین می‌شود. هر ورزشکار در هر ارتفاع سه فرصت برای پرش دارد. اگر ورزشکار نتواند ارتفاع را پاک کند، می‌تواند به ارتفاع بعدی برود.</a:t>
            </a:r>
          </a:p>
        </p:txBody>
      </p:sp>
      <p:sp>
        <p:nvSpPr>
          <p:cNvPr id="5" name="TextBox 4">
            <a:extLst>
              <a:ext uri="{FF2B5EF4-FFF2-40B4-BE49-F238E27FC236}">
                <a16:creationId xmlns:a16="http://schemas.microsoft.com/office/drawing/2014/main" id="{9CFE7CAE-52E3-D1E3-A6B0-E8222F86DC73}"/>
              </a:ext>
            </a:extLst>
          </p:cNvPr>
          <p:cNvSpPr txBox="1"/>
          <p:nvPr/>
        </p:nvSpPr>
        <p:spPr>
          <a:xfrm>
            <a:off x="6312310" y="3216341"/>
            <a:ext cx="5309419" cy="3408625"/>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خطاهای پرش: </a:t>
            </a:r>
          </a:p>
          <a:p>
            <a:r>
              <a:rPr lang="fa-IR" dirty="0"/>
              <a:t>ورزشکار در حین پرش یا در حال دورخیز، پای خود را از خط خطا عبور کند، بعد از فرود از چاله خارج شود به گونه‌ای که محل تماس با زمین نزدیک‌تر از نزدیک‌ترین اثر در محوطه فرود به خط پرش باشد و همچنین ورزشکار در هوا معلق بزند همگی پرش خطا محسوب می‌شود.</a:t>
            </a:r>
          </a:p>
        </p:txBody>
      </p:sp>
      <p:pic>
        <p:nvPicPr>
          <p:cNvPr id="6" name="Picture 5">
            <a:extLst>
              <a:ext uri="{FF2B5EF4-FFF2-40B4-BE49-F238E27FC236}">
                <a16:creationId xmlns:a16="http://schemas.microsoft.com/office/drawing/2014/main" id="{9EF9D3B8-63F5-82A2-DA85-10C542810C07}"/>
              </a:ext>
            </a:extLst>
          </p:cNvPr>
          <p:cNvPicPr>
            <a:picLocks noChangeAspect="1"/>
          </p:cNvPicPr>
          <p:nvPr/>
        </p:nvPicPr>
        <p:blipFill>
          <a:blip r:embed="rId3"/>
          <a:srcRect l="31075" r="23762" b="1548"/>
          <a:stretch/>
        </p:blipFill>
        <p:spPr>
          <a:xfrm>
            <a:off x="0" y="53089"/>
            <a:ext cx="3097162" cy="6751821"/>
          </a:xfrm>
          <a:prstGeom prst="rect">
            <a:avLst/>
          </a:prstGeom>
        </p:spPr>
      </p:pic>
      <p:pic>
        <p:nvPicPr>
          <p:cNvPr id="21506" name="Picture 2" descr="آموزش حرکات جامپ باکس - ریتون اسپرت">
            <a:extLst>
              <a:ext uri="{FF2B5EF4-FFF2-40B4-BE49-F238E27FC236}">
                <a16:creationId xmlns:a16="http://schemas.microsoft.com/office/drawing/2014/main" id="{9C6362D9-93A9-AC90-4141-A137A9F099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7842" y="1725715"/>
            <a:ext cx="3371850" cy="381952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8F87811D-0E70-A00F-3A4C-72116D90A927}"/>
              </a:ext>
            </a:extLst>
          </p:cNvPr>
          <p:cNvSpPr/>
          <p:nvPr/>
        </p:nvSpPr>
        <p:spPr>
          <a:xfrm>
            <a:off x="6931743" y="2824929"/>
            <a:ext cx="1946788" cy="235974"/>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D4F46736-B8EE-A7A4-A93E-728BD2BB5208}"/>
              </a:ext>
            </a:extLst>
          </p:cNvPr>
          <p:cNvSpPr/>
          <p:nvPr/>
        </p:nvSpPr>
        <p:spPr>
          <a:xfrm>
            <a:off x="8529485" y="3143714"/>
            <a:ext cx="1946788" cy="235974"/>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Extract 9">
            <a:extLst>
              <a:ext uri="{FF2B5EF4-FFF2-40B4-BE49-F238E27FC236}">
                <a16:creationId xmlns:a16="http://schemas.microsoft.com/office/drawing/2014/main" id="{5EE894D1-33CF-9A39-7BA4-E79EB4F16B71}"/>
              </a:ext>
            </a:extLst>
          </p:cNvPr>
          <p:cNvSpPr/>
          <p:nvPr/>
        </p:nvSpPr>
        <p:spPr>
          <a:xfrm>
            <a:off x="4257369" y="5545240"/>
            <a:ext cx="1622323" cy="1312760"/>
          </a:xfrm>
          <a:prstGeom prst="flowChartExtra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Extract 10">
            <a:extLst>
              <a:ext uri="{FF2B5EF4-FFF2-40B4-BE49-F238E27FC236}">
                <a16:creationId xmlns:a16="http://schemas.microsoft.com/office/drawing/2014/main" id="{E49E7102-7D08-6F12-749B-ABACC5989F43}"/>
              </a:ext>
            </a:extLst>
          </p:cNvPr>
          <p:cNvSpPr/>
          <p:nvPr/>
        </p:nvSpPr>
        <p:spPr>
          <a:xfrm flipV="1">
            <a:off x="1877961" y="0"/>
            <a:ext cx="1622323" cy="1312760"/>
          </a:xfrm>
          <a:prstGeom prst="flowChartExtra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91629273"/>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81BCBC9-709F-C6F4-5290-D13824E4BDE2}"/>
              </a:ext>
            </a:extLst>
          </p:cNvPr>
          <p:cNvPicPr>
            <a:picLocks noChangeAspect="1"/>
          </p:cNvPicPr>
          <p:nvPr/>
        </p:nvPicPr>
        <p:blipFill>
          <a:blip r:embed="rId2"/>
          <a:srcRect l="24620" t="3957" r="1"/>
          <a:stretch/>
        </p:blipFill>
        <p:spPr>
          <a:xfrm>
            <a:off x="1" y="-7658"/>
            <a:ext cx="7216878" cy="6873316"/>
          </a:xfrm>
          <a:prstGeom prst="rect">
            <a:avLst/>
          </a:prstGeom>
          <a:noFill/>
        </p:spPr>
      </p:pic>
      <p:sp>
        <p:nvSpPr>
          <p:cNvPr id="7" name="TextBox 6">
            <a:extLst>
              <a:ext uri="{FF2B5EF4-FFF2-40B4-BE49-F238E27FC236}">
                <a16:creationId xmlns:a16="http://schemas.microsoft.com/office/drawing/2014/main" id="{299B2EC1-F23F-E6E3-5867-03F361B76E2C}"/>
              </a:ext>
            </a:extLst>
          </p:cNvPr>
          <p:cNvSpPr txBox="1"/>
          <p:nvPr/>
        </p:nvSpPr>
        <p:spPr>
          <a:xfrm>
            <a:off x="7226711" y="504339"/>
            <a:ext cx="4660490" cy="461665"/>
          </a:xfrm>
          <a:prstGeom prst="rect">
            <a:avLst/>
          </a:prstGeom>
          <a:noFill/>
        </p:spPr>
        <p:txBody>
          <a:bodyPr wrap="square">
            <a:spAutoFit/>
          </a:bodyPr>
          <a:lstStyle/>
          <a:p>
            <a:pPr algn="just" rtl="1">
              <a:spcAft>
                <a:spcPts val="1950"/>
              </a:spcAft>
            </a:pPr>
            <a:r>
              <a:rPr lang="fa-IR" sz="2400" b="1" i="0" dirty="0">
                <a:solidFill>
                  <a:srgbClr val="101010"/>
                </a:solidFill>
                <a:effectLst/>
                <a:latin typeface="Shabnam" panose="020B0603030804020204" pitchFamily="34" charset="-78"/>
                <a:cs typeface="Shabnam" panose="020B0603030804020204" pitchFamily="34" charset="-78"/>
              </a:rPr>
              <a:t>آشنایی با رشته ورزشی پرش ارتفاع</a:t>
            </a:r>
          </a:p>
        </p:txBody>
      </p:sp>
      <p:sp>
        <p:nvSpPr>
          <p:cNvPr id="9" name="TextBox 8">
            <a:extLst>
              <a:ext uri="{FF2B5EF4-FFF2-40B4-BE49-F238E27FC236}">
                <a16:creationId xmlns:a16="http://schemas.microsoft.com/office/drawing/2014/main" id="{91A58549-FD00-44F8-EDA1-7E75F0770B29}"/>
              </a:ext>
            </a:extLst>
          </p:cNvPr>
          <p:cNvSpPr txBox="1"/>
          <p:nvPr/>
        </p:nvSpPr>
        <p:spPr>
          <a:xfrm>
            <a:off x="4159045" y="1898595"/>
            <a:ext cx="7728156"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رشته ورزشی پرش ارتفاع یکی از رشته‌های ورزشی جذاب و پرطرفدار در دو و میدانی است که در آن ورزشکاران باید از روی یک میله افقی که در ارتفاع مشخصی قرار دارد، بدون استفاده از هیچ وسیله‌ای پرش کنند. این رشته ورزشی انفرادی از زمان بازی‌های المپیک یونان باستان وجود داشته و با گذشت زمان، تکنیک‌ها و روش‌های آن به شکل امروزی تغییر یافته است. پرش ارتفاع از زمان‌های قدیم در الماس‌های ورزشی وجود داشته و در طول قرن‌ها، ورزشکاران با بهبود تکنیک‌ها، این رشته را به شکل کنونی درآورده‌اند. تکنیک‌های مختلفی در گذشته برای پرش ارتفاع استفاده می‌شد، اما امروزه تنها از روش فازبری استفاده می‌شود. </a:t>
            </a:r>
          </a:p>
        </p:txBody>
      </p:sp>
      <p:sp>
        <p:nvSpPr>
          <p:cNvPr id="10" name="Rectangle 9">
            <a:extLst>
              <a:ext uri="{FF2B5EF4-FFF2-40B4-BE49-F238E27FC236}">
                <a16:creationId xmlns:a16="http://schemas.microsoft.com/office/drawing/2014/main" id="{037B244A-533A-EE9B-36C8-CB353814848C}"/>
              </a:ext>
            </a:extLst>
          </p:cNvPr>
          <p:cNvSpPr/>
          <p:nvPr/>
        </p:nvSpPr>
        <p:spPr>
          <a:xfrm>
            <a:off x="7482349" y="1151219"/>
            <a:ext cx="4404852" cy="559594"/>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CBCFF6AF-6CAF-3718-342D-A73F1B27443A}"/>
              </a:ext>
            </a:extLst>
          </p:cNvPr>
          <p:cNvSpPr/>
          <p:nvPr/>
        </p:nvSpPr>
        <p:spPr>
          <a:xfrm>
            <a:off x="3342968" y="591624"/>
            <a:ext cx="4139381" cy="559595"/>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90021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12EBEEA-71F3-57C8-5947-7ECB167ED497}"/>
              </a:ext>
            </a:extLst>
          </p:cNvPr>
          <p:cNvSpPr/>
          <p:nvPr/>
        </p:nvSpPr>
        <p:spPr>
          <a:xfrm>
            <a:off x="9097399" y="3373736"/>
            <a:ext cx="3124569" cy="235212"/>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3D02905D-8783-188C-0A1C-09317259B3AD}"/>
              </a:ext>
            </a:extLst>
          </p:cNvPr>
          <p:cNvSpPr/>
          <p:nvPr/>
        </p:nvSpPr>
        <p:spPr>
          <a:xfrm>
            <a:off x="-3513" y="3311394"/>
            <a:ext cx="3124569" cy="235212"/>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4A39858-7780-1CB0-B5E9-5423C411EEA2}"/>
              </a:ext>
            </a:extLst>
          </p:cNvPr>
          <p:cNvSpPr txBox="1"/>
          <p:nvPr/>
        </p:nvSpPr>
        <p:spPr>
          <a:xfrm>
            <a:off x="275303" y="202925"/>
            <a:ext cx="11808543"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اندازه‌گیری پرش:</a:t>
            </a:r>
          </a:p>
          <a:p>
            <a:r>
              <a:rPr lang="fa-IR" dirty="0"/>
              <a:t> طول پرش از نزدیک‌ترین نقطه‌ای که بدن ورزشکار با زمین تماس پیدا کرده تا خط پرش اندازه‌گیری می‌شود. در صورت تساوی، بهترین پرش‌های بعدی (دوم و سوم) در نظر گرفته می‌شود تا وضعیت تساوی برطرف شود. </a:t>
            </a:r>
          </a:p>
        </p:txBody>
      </p:sp>
      <p:sp>
        <p:nvSpPr>
          <p:cNvPr id="5" name="TextBox 4">
            <a:extLst>
              <a:ext uri="{FF2B5EF4-FFF2-40B4-BE49-F238E27FC236}">
                <a16:creationId xmlns:a16="http://schemas.microsoft.com/office/drawing/2014/main" id="{B9CF7DE3-E6BE-B8D4-1AA7-9733344C1BDC}"/>
              </a:ext>
            </a:extLst>
          </p:cNvPr>
          <p:cNvSpPr txBox="1"/>
          <p:nvPr/>
        </p:nvSpPr>
        <p:spPr>
          <a:xfrm>
            <a:off x="275303" y="4482264"/>
            <a:ext cx="11700387" cy="230063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تجهیزات و محوط: </a:t>
            </a:r>
          </a:p>
          <a:p>
            <a:r>
              <a:rPr lang="fa-IR" dirty="0"/>
              <a:t>مهمترین تجهیزات چاله فرو و تخته پرش است. چاله باید با ماسه نرم پر شود و عرض آن بین ۲٫۵ تا ۳ متر باشد. تخته پرش نیز تخته‌ای است که ورزشکار از آن برای پرش استفاده می‌کند، باید از جنس چوب یا مواد مناسب دیگر باشد و ابعاد آن باید ۲۱/۱ تا ۲۲/۱ متر طول و ۲۰ سانتی‌متر عرض داشته باشد.</a:t>
            </a:r>
          </a:p>
        </p:txBody>
      </p:sp>
      <p:sp>
        <p:nvSpPr>
          <p:cNvPr id="7" name="Star: 12 Points 6">
            <a:extLst>
              <a:ext uri="{FF2B5EF4-FFF2-40B4-BE49-F238E27FC236}">
                <a16:creationId xmlns:a16="http://schemas.microsoft.com/office/drawing/2014/main" id="{8E677206-536E-F43E-D705-B52DCD796C23}"/>
              </a:ext>
            </a:extLst>
          </p:cNvPr>
          <p:cNvSpPr/>
          <p:nvPr/>
        </p:nvSpPr>
        <p:spPr>
          <a:xfrm>
            <a:off x="871558" y="2035432"/>
            <a:ext cx="5224442" cy="2769306"/>
          </a:xfrm>
          <a:prstGeom prst="star12">
            <a:avLst>
              <a:gd name="adj" fmla="val 11212"/>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tar: 12 Points 7">
            <a:extLst>
              <a:ext uri="{FF2B5EF4-FFF2-40B4-BE49-F238E27FC236}">
                <a16:creationId xmlns:a16="http://schemas.microsoft.com/office/drawing/2014/main" id="{A44BC329-E25B-5C25-8085-1B5328F84AB6}"/>
              </a:ext>
            </a:extLst>
          </p:cNvPr>
          <p:cNvSpPr/>
          <p:nvPr/>
        </p:nvSpPr>
        <p:spPr>
          <a:xfrm>
            <a:off x="5949828" y="2037968"/>
            <a:ext cx="5582098" cy="2958888"/>
          </a:xfrm>
          <a:prstGeom prst="star12">
            <a:avLst>
              <a:gd name="adj" fmla="val 1255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DFDAF321-0462-B6B0-3769-B25D36E8F096}"/>
              </a:ext>
            </a:extLst>
          </p:cNvPr>
          <p:cNvPicPr>
            <a:picLocks noChangeAspect="1"/>
          </p:cNvPicPr>
          <p:nvPr/>
        </p:nvPicPr>
        <p:blipFill>
          <a:blip r:embed="rId3"/>
          <a:stretch>
            <a:fillRect/>
          </a:stretch>
        </p:blipFill>
        <p:spPr>
          <a:xfrm>
            <a:off x="3015471" y="1949557"/>
            <a:ext cx="6328206" cy="3091780"/>
          </a:xfrm>
          <a:prstGeom prst="flowChartPreparation">
            <a:avLst/>
          </a:prstGeom>
        </p:spPr>
      </p:pic>
      <p:sp>
        <p:nvSpPr>
          <p:cNvPr id="12" name="Flowchart: Connector 11">
            <a:extLst>
              <a:ext uri="{FF2B5EF4-FFF2-40B4-BE49-F238E27FC236}">
                <a16:creationId xmlns:a16="http://schemas.microsoft.com/office/drawing/2014/main" id="{56DA358A-C0BB-AB96-65A5-A4D6628E9EEA}"/>
              </a:ext>
            </a:extLst>
          </p:cNvPr>
          <p:cNvSpPr/>
          <p:nvPr/>
        </p:nvSpPr>
        <p:spPr>
          <a:xfrm>
            <a:off x="62465" y="18410"/>
            <a:ext cx="675540" cy="675540"/>
          </a:xfrm>
          <a:prstGeom prst="flowChartConnector">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Flowchart: Connector 13">
            <a:extLst>
              <a:ext uri="{FF2B5EF4-FFF2-40B4-BE49-F238E27FC236}">
                <a16:creationId xmlns:a16="http://schemas.microsoft.com/office/drawing/2014/main" id="{F0406717-FC44-5AD0-4D00-D273886F070B}"/>
              </a:ext>
            </a:extLst>
          </p:cNvPr>
          <p:cNvSpPr/>
          <p:nvPr/>
        </p:nvSpPr>
        <p:spPr>
          <a:xfrm>
            <a:off x="741480" y="503374"/>
            <a:ext cx="418726" cy="418726"/>
          </a:xfrm>
          <a:prstGeom prst="flowChartConnector">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411413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4211713-F44C-0C67-765A-06F3968C132C}"/>
              </a:ext>
            </a:extLst>
          </p:cNvPr>
          <p:cNvPicPr>
            <a:picLocks noChangeAspect="1"/>
          </p:cNvPicPr>
          <p:nvPr/>
        </p:nvPicPr>
        <p:blipFill>
          <a:blip r:embed="rId4"/>
          <a:stretch>
            <a:fillRect/>
          </a:stretch>
        </p:blipFill>
        <p:spPr>
          <a:xfrm>
            <a:off x="0" y="0"/>
            <a:ext cx="6858000" cy="6858000"/>
          </a:xfrm>
          <a:prstGeom prst="rect">
            <a:avLst/>
          </a:prstGeom>
          <a:solidFill>
            <a:schemeClr val="accent5">
              <a:lumMod val="50000"/>
            </a:schemeClr>
          </a:solidFill>
          <a:ln>
            <a:noFill/>
          </a:ln>
        </p:spPr>
      </p:pic>
      <p:sp>
        <p:nvSpPr>
          <p:cNvPr id="5" name="TextBox 4">
            <a:extLst>
              <a:ext uri="{FF2B5EF4-FFF2-40B4-BE49-F238E27FC236}">
                <a16:creationId xmlns:a16="http://schemas.microsoft.com/office/drawing/2014/main" id="{4B18E615-C4B4-58D7-2CD8-E24B9C9C6335}"/>
              </a:ext>
            </a:extLst>
          </p:cNvPr>
          <p:cNvSpPr txBox="1"/>
          <p:nvPr/>
        </p:nvSpPr>
        <p:spPr>
          <a:xfrm>
            <a:off x="5860026" y="1639174"/>
            <a:ext cx="6115665"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برای موفقیت در رشته ورزشی پرش ارتفاع، استفاده از تجهیزات و لوازم ورزشی مناسب بسیار حائز اهمیت است. این تجهیزات به ورزشکاران کمک می‌کند تا عملکرد بهتری داشته باشند و از آسیب‌دیدگی جلوگیری کنند. در زیر به مهم‌ترین تجهیزات و لوازم ورزشی مورد نیاز در این رشته اشاره می‌شود:</a:t>
            </a:r>
          </a:p>
        </p:txBody>
      </p:sp>
      <p:sp>
        <p:nvSpPr>
          <p:cNvPr id="3" name="TextBox 2">
            <a:extLst>
              <a:ext uri="{FF2B5EF4-FFF2-40B4-BE49-F238E27FC236}">
                <a16:creationId xmlns:a16="http://schemas.microsoft.com/office/drawing/2014/main" id="{1B8B3689-3CB7-17CF-43AC-A6759F3B330D}"/>
              </a:ext>
            </a:extLst>
          </p:cNvPr>
          <p:cNvSpPr txBox="1"/>
          <p:nvPr/>
        </p:nvSpPr>
        <p:spPr>
          <a:xfrm>
            <a:off x="2625214" y="250541"/>
            <a:ext cx="7659328"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تجهیزات و لوازم ورزشی مورد نیاز رشته ورزشی پرش ارتفاع</a:t>
            </a:r>
          </a:p>
        </p:txBody>
      </p:sp>
      <p:sp>
        <p:nvSpPr>
          <p:cNvPr id="9" name="Flowchart: Extract 8">
            <a:extLst>
              <a:ext uri="{FF2B5EF4-FFF2-40B4-BE49-F238E27FC236}">
                <a16:creationId xmlns:a16="http://schemas.microsoft.com/office/drawing/2014/main" id="{683F9A29-7D47-8741-5EE1-1FCD39122646}"/>
              </a:ext>
            </a:extLst>
          </p:cNvPr>
          <p:cNvSpPr/>
          <p:nvPr/>
        </p:nvSpPr>
        <p:spPr>
          <a:xfrm>
            <a:off x="6518784" y="4673135"/>
            <a:ext cx="1278193" cy="1091381"/>
          </a:xfrm>
          <a:prstGeom prst="flowChartExtra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Extract 9">
            <a:extLst>
              <a:ext uri="{FF2B5EF4-FFF2-40B4-BE49-F238E27FC236}">
                <a16:creationId xmlns:a16="http://schemas.microsoft.com/office/drawing/2014/main" id="{56909E29-CBEE-F539-BD70-03528737BE2C}"/>
              </a:ext>
            </a:extLst>
          </p:cNvPr>
          <p:cNvSpPr/>
          <p:nvPr/>
        </p:nvSpPr>
        <p:spPr>
          <a:xfrm flipV="1">
            <a:off x="7821569" y="5230063"/>
            <a:ext cx="1278193" cy="1091381"/>
          </a:xfrm>
          <a:prstGeom prst="flowChartExtra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Extract 10">
            <a:extLst>
              <a:ext uri="{FF2B5EF4-FFF2-40B4-BE49-F238E27FC236}">
                <a16:creationId xmlns:a16="http://schemas.microsoft.com/office/drawing/2014/main" id="{4D20F302-F5F6-9291-C2F3-AD6A84FD6507}"/>
              </a:ext>
            </a:extLst>
          </p:cNvPr>
          <p:cNvSpPr/>
          <p:nvPr/>
        </p:nvSpPr>
        <p:spPr>
          <a:xfrm>
            <a:off x="9178418" y="4684372"/>
            <a:ext cx="1278193" cy="1091381"/>
          </a:xfrm>
          <a:prstGeom prst="flowChartExtra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Extract 12">
            <a:extLst>
              <a:ext uri="{FF2B5EF4-FFF2-40B4-BE49-F238E27FC236}">
                <a16:creationId xmlns:a16="http://schemas.microsoft.com/office/drawing/2014/main" id="{E7F46524-6158-F861-7849-2A256B893F3A}"/>
              </a:ext>
            </a:extLst>
          </p:cNvPr>
          <p:cNvSpPr/>
          <p:nvPr/>
        </p:nvSpPr>
        <p:spPr>
          <a:xfrm flipV="1">
            <a:off x="10535267" y="5230063"/>
            <a:ext cx="1278193" cy="1091381"/>
          </a:xfrm>
          <a:prstGeom prst="flowChartExtra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27631037"/>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Data 7">
            <a:extLst>
              <a:ext uri="{FF2B5EF4-FFF2-40B4-BE49-F238E27FC236}">
                <a16:creationId xmlns:a16="http://schemas.microsoft.com/office/drawing/2014/main" id="{FEA2E68B-CB13-12F7-9A6C-354FEEFE4CCB}"/>
              </a:ext>
            </a:extLst>
          </p:cNvPr>
          <p:cNvSpPr/>
          <p:nvPr/>
        </p:nvSpPr>
        <p:spPr>
          <a:xfrm flipH="1">
            <a:off x="19664" y="4001729"/>
            <a:ext cx="7128386" cy="2856271"/>
          </a:xfrm>
          <a:prstGeom prst="flowChartInputOutpu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Data 6">
            <a:extLst>
              <a:ext uri="{FF2B5EF4-FFF2-40B4-BE49-F238E27FC236}">
                <a16:creationId xmlns:a16="http://schemas.microsoft.com/office/drawing/2014/main" id="{89A2D0AB-1540-43DC-D81F-3721DBAA2378}"/>
              </a:ext>
            </a:extLst>
          </p:cNvPr>
          <p:cNvSpPr/>
          <p:nvPr/>
        </p:nvSpPr>
        <p:spPr>
          <a:xfrm>
            <a:off x="5063614" y="4502016"/>
            <a:ext cx="7128386" cy="2355983"/>
          </a:xfrm>
          <a:prstGeom prst="flowChartInputOutpu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a:extLst>
              <a:ext uri="{FF2B5EF4-FFF2-40B4-BE49-F238E27FC236}">
                <a16:creationId xmlns:a16="http://schemas.microsoft.com/office/drawing/2014/main" id="{DEAB552C-5AC0-F63D-AB24-E223D0A15E3B}"/>
              </a:ext>
            </a:extLst>
          </p:cNvPr>
          <p:cNvPicPr>
            <a:picLocks noChangeAspect="1"/>
          </p:cNvPicPr>
          <p:nvPr/>
        </p:nvPicPr>
        <p:blipFill>
          <a:blip r:embed="rId2"/>
          <a:srcRect b="6605"/>
          <a:stretch/>
        </p:blipFill>
        <p:spPr>
          <a:xfrm>
            <a:off x="1638555" y="2816940"/>
            <a:ext cx="8934554" cy="4041060"/>
          </a:xfrm>
          <a:prstGeom prst="rect">
            <a:avLst/>
          </a:prstGeom>
        </p:spPr>
      </p:pic>
      <p:sp>
        <p:nvSpPr>
          <p:cNvPr id="3" name="TextBox 2">
            <a:extLst>
              <a:ext uri="{FF2B5EF4-FFF2-40B4-BE49-F238E27FC236}">
                <a16:creationId xmlns:a16="http://schemas.microsoft.com/office/drawing/2014/main" id="{E06D5A00-B45D-2AE8-6CDB-3AC0BC7B2C2A}"/>
              </a:ext>
            </a:extLst>
          </p:cNvPr>
          <p:cNvSpPr txBox="1"/>
          <p:nvPr/>
        </p:nvSpPr>
        <p:spPr>
          <a:xfrm>
            <a:off x="191728" y="1846585"/>
            <a:ext cx="11828208"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تشک فرود: </a:t>
            </a:r>
          </a:p>
          <a:p>
            <a:r>
              <a:rPr lang="fa-IR" dirty="0"/>
              <a:t>تشک فرود برای ایمنی ورزشکاران در هنگام فرود بسیار مهم است. این تشک‌ها باید نرم و با کیفیت باشند تا از آسیب‌دیدگی جلوگیری کنند. تشک‌ها معمولاً از فوم‌های مخصوص ساخته می‌شوند و در ابعاد مختلف موجود هستند. </a:t>
            </a:r>
          </a:p>
        </p:txBody>
      </p:sp>
      <p:sp>
        <p:nvSpPr>
          <p:cNvPr id="6" name="TextBox 5">
            <a:extLst>
              <a:ext uri="{FF2B5EF4-FFF2-40B4-BE49-F238E27FC236}">
                <a16:creationId xmlns:a16="http://schemas.microsoft.com/office/drawing/2014/main" id="{41A8060A-1B1C-E3EB-3311-8FF43559C354}"/>
              </a:ext>
            </a:extLst>
          </p:cNvPr>
          <p:cNvSpPr txBox="1"/>
          <p:nvPr/>
        </p:nvSpPr>
        <p:spPr>
          <a:xfrm>
            <a:off x="191729" y="138102"/>
            <a:ext cx="11828208"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میله پرش: </a:t>
            </a:r>
          </a:p>
          <a:p>
            <a:r>
              <a:rPr lang="fa-IR" dirty="0"/>
              <a:t>میله پرش ارتفاع یکی از اصلی‌ترین تجهیزات است که باید از مواد سبک و مقاوم ساخته شود. این میله معمولاً از جنس فیبر کربن یا آلومینیوم است و در ارتفاع‌های مختلف قابل تنظیم است.</a:t>
            </a:r>
          </a:p>
        </p:txBody>
      </p:sp>
      <p:sp>
        <p:nvSpPr>
          <p:cNvPr id="10" name="Right Triangle 9">
            <a:extLst>
              <a:ext uri="{FF2B5EF4-FFF2-40B4-BE49-F238E27FC236}">
                <a16:creationId xmlns:a16="http://schemas.microsoft.com/office/drawing/2014/main" id="{AEB95755-68CC-19B5-30CA-65421ACED056}"/>
              </a:ext>
            </a:extLst>
          </p:cNvPr>
          <p:cNvSpPr/>
          <p:nvPr/>
        </p:nvSpPr>
        <p:spPr>
          <a:xfrm flipV="1">
            <a:off x="0" y="-24107"/>
            <a:ext cx="12192000" cy="934064"/>
          </a:xfrm>
          <a:prstGeom prst="rtTriangl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101422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F3A704-4D67-8979-80FF-FD65069A1744}"/>
              </a:ext>
            </a:extLst>
          </p:cNvPr>
          <p:cNvPicPr>
            <a:picLocks noChangeAspect="1"/>
          </p:cNvPicPr>
          <p:nvPr/>
        </p:nvPicPr>
        <p:blipFill>
          <a:blip r:embed="rId2"/>
          <a:srcRect l="8286" t="16057" r="4870" b="10824"/>
          <a:stretch/>
        </p:blipFill>
        <p:spPr>
          <a:xfrm>
            <a:off x="806245" y="0"/>
            <a:ext cx="5053780" cy="4225294"/>
          </a:xfrm>
          <a:prstGeom prst="rect">
            <a:avLst/>
          </a:prstGeom>
        </p:spPr>
      </p:pic>
      <p:sp>
        <p:nvSpPr>
          <p:cNvPr id="3" name="TextBox 2">
            <a:extLst>
              <a:ext uri="{FF2B5EF4-FFF2-40B4-BE49-F238E27FC236}">
                <a16:creationId xmlns:a16="http://schemas.microsoft.com/office/drawing/2014/main" id="{AC4FEE9A-A187-3CFD-16B7-3E23D534333D}"/>
              </a:ext>
            </a:extLst>
          </p:cNvPr>
          <p:cNvSpPr txBox="1"/>
          <p:nvPr/>
        </p:nvSpPr>
        <p:spPr>
          <a:xfrm>
            <a:off x="6833420" y="3814520"/>
            <a:ext cx="5024284" cy="285462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مانع پرش:</a:t>
            </a:r>
          </a:p>
          <a:p>
            <a:r>
              <a:rPr lang="fa-IR" dirty="0"/>
              <a:t> مانع پرش ارتفاع که به صورت افقی قرار می‌گیرد، باید قابلیت تنظیم ارتفاع داشته باشد. این مانع معمولاً از لوله‌های فلزی سبک ساخته می‌شود و باید به گونه‌ای طراحی شود که در برابر فشار و ضربه مقاوم باشد.</a:t>
            </a:r>
          </a:p>
        </p:txBody>
      </p:sp>
      <p:sp>
        <p:nvSpPr>
          <p:cNvPr id="5" name="TextBox 4">
            <a:extLst>
              <a:ext uri="{FF2B5EF4-FFF2-40B4-BE49-F238E27FC236}">
                <a16:creationId xmlns:a16="http://schemas.microsoft.com/office/drawing/2014/main" id="{80C33DB9-7CF8-042C-DFC8-68017EB0AA91}"/>
              </a:ext>
            </a:extLst>
          </p:cNvPr>
          <p:cNvSpPr txBox="1"/>
          <p:nvPr/>
        </p:nvSpPr>
        <p:spPr>
          <a:xfrm>
            <a:off x="334296" y="3814520"/>
            <a:ext cx="5997678" cy="285462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کفش‌های مخصوص:</a:t>
            </a:r>
          </a:p>
          <a:p>
            <a:r>
              <a:rPr lang="fa-IR" dirty="0"/>
              <a:t> کفش‌های پرش ارتفاع باید دارای زیره‌های مناسب و طراحی خاصی باشند که به ورزشکاران کمک کند تا در هنگام پرش بهترین عملکرد را داشته باشند. این کفش‌ها معمولاً دارای کفی‌های ضخیم و سبک هستند که به افزایش ارتفاع پرش کمک می‌کند.</a:t>
            </a:r>
          </a:p>
        </p:txBody>
      </p:sp>
      <p:pic>
        <p:nvPicPr>
          <p:cNvPr id="20482" name="Picture 2" descr="بررسی, قیمت و خرید مانع تمرین پرش لیوپرو مدل LP8615 مجموعه 5 عددی">
            <a:extLst>
              <a:ext uri="{FF2B5EF4-FFF2-40B4-BE49-F238E27FC236}">
                <a16:creationId xmlns:a16="http://schemas.microsoft.com/office/drawing/2014/main" id="{CA77DC84-5170-652E-22E4-2289EB3F2EE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45" t="17921" r="2114" b="18710"/>
          <a:stretch/>
        </p:blipFill>
        <p:spPr bwMode="auto">
          <a:xfrm>
            <a:off x="6540293" y="0"/>
            <a:ext cx="5610538" cy="372910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B88CB5F-B511-22EE-9ECE-2140EBD3470F}"/>
              </a:ext>
            </a:extLst>
          </p:cNvPr>
          <p:cNvSpPr/>
          <p:nvPr/>
        </p:nvSpPr>
        <p:spPr>
          <a:xfrm flipH="1">
            <a:off x="6335970" y="-1"/>
            <a:ext cx="133656" cy="4611329"/>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859060F1-9EE3-77FA-A680-BAB8E227F122}"/>
              </a:ext>
            </a:extLst>
          </p:cNvPr>
          <p:cNvSpPr/>
          <p:nvPr/>
        </p:nvSpPr>
        <p:spPr>
          <a:xfrm flipH="1">
            <a:off x="6569027" y="3293806"/>
            <a:ext cx="126741" cy="35641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ight Triangle 8">
            <a:extLst>
              <a:ext uri="{FF2B5EF4-FFF2-40B4-BE49-F238E27FC236}">
                <a16:creationId xmlns:a16="http://schemas.microsoft.com/office/drawing/2014/main" id="{0323251C-7AD0-6D68-E0EA-8533CC2FAF2F}"/>
              </a:ext>
            </a:extLst>
          </p:cNvPr>
          <p:cNvSpPr/>
          <p:nvPr/>
        </p:nvSpPr>
        <p:spPr>
          <a:xfrm rot="5400000">
            <a:off x="34412" y="-34412"/>
            <a:ext cx="1917291" cy="1986116"/>
          </a:xfrm>
          <a:prstGeom prst="rtTriangle">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75802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تاثیر لباس ورزشی در ورزش کردن/نکات طلایی که نمیدانستید! - فیت بادی اسپرت">
            <a:extLst>
              <a:ext uri="{FF2B5EF4-FFF2-40B4-BE49-F238E27FC236}">
                <a16:creationId xmlns:a16="http://schemas.microsoft.com/office/drawing/2014/main" id="{F7581159-7C3F-09E5-E2A8-70054209DE5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8684"/>
          <a:stretch/>
        </p:blipFill>
        <p:spPr bwMode="auto">
          <a:xfrm>
            <a:off x="0" y="-33728"/>
            <a:ext cx="12192000" cy="689172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A5DF942-58BB-7F46-22B2-BC2F03165348}"/>
              </a:ext>
            </a:extLst>
          </p:cNvPr>
          <p:cNvSpPr txBox="1"/>
          <p:nvPr/>
        </p:nvSpPr>
        <p:spPr>
          <a:xfrm>
            <a:off x="5742036" y="758949"/>
            <a:ext cx="613532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نکاتی برای انتخاب و خرید لباس ورزشی مناسب </a:t>
            </a:r>
          </a:p>
        </p:txBody>
      </p:sp>
      <p:sp>
        <p:nvSpPr>
          <p:cNvPr id="4" name="TextBox 3">
            <a:extLst>
              <a:ext uri="{FF2B5EF4-FFF2-40B4-BE49-F238E27FC236}">
                <a16:creationId xmlns:a16="http://schemas.microsoft.com/office/drawing/2014/main" id="{385F25A7-5B48-E5F9-CB65-169489D10ED9}"/>
              </a:ext>
            </a:extLst>
          </p:cNvPr>
          <p:cNvSpPr txBox="1"/>
          <p:nvPr/>
        </p:nvSpPr>
        <p:spPr>
          <a:xfrm>
            <a:off x="5658463" y="1224823"/>
            <a:ext cx="6302477" cy="390106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استفاده از پارچه‌های سبک و با کیفیت مانند پلی‌استر و نایلون که خاصیت رطوبت‌زدایی دارند، بسیار توصیه می‌شود. این مواد به ورزشکاران کمک می‌کنند تا در حین تمرین احساس راحتی بیشتری داشته باشند. لباس‌های ورزشی باید در برابر سایش و کشش مقاوم باشند تا در طول زمان و با شستشوی مکرر کیفیت خود را حفظ کنند. با توجه به این نکات، انتخاب لباس ورزشی مناسب می‌تواند تأثیر زیادی بر عملکرد ورزشکار در رشته پرش ارتفاع داشته باشد.</a:t>
            </a:r>
          </a:p>
        </p:txBody>
      </p:sp>
      <p:sp>
        <p:nvSpPr>
          <p:cNvPr id="5" name="Rectangle 4">
            <a:extLst>
              <a:ext uri="{FF2B5EF4-FFF2-40B4-BE49-F238E27FC236}">
                <a16:creationId xmlns:a16="http://schemas.microsoft.com/office/drawing/2014/main" id="{A24C313B-2D6F-91A4-8F61-3F9491EB5440}"/>
              </a:ext>
            </a:extLst>
          </p:cNvPr>
          <p:cNvSpPr/>
          <p:nvPr/>
        </p:nvSpPr>
        <p:spPr>
          <a:xfrm>
            <a:off x="5742039" y="5420408"/>
            <a:ext cx="6449961" cy="167148"/>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Extract 5">
            <a:extLst>
              <a:ext uri="{FF2B5EF4-FFF2-40B4-BE49-F238E27FC236}">
                <a16:creationId xmlns:a16="http://schemas.microsoft.com/office/drawing/2014/main" id="{F8A55B44-6BCA-0FA6-4973-A9C6E01079DC}"/>
              </a:ext>
            </a:extLst>
          </p:cNvPr>
          <p:cNvSpPr/>
          <p:nvPr/>
        </p:nvSpPr>
        <p:spPr>
          <a:xfrm flipH="1" flipV="1">
            <a:off x="2217174" y="-33730"/>
            <a:ext cx="1991031" cy="2127999"/>
          </a:xfrm>
          <a:prstGeom prst="flowChartExtra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63192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143F2EEB-29EE-5FAE-1C44-D40DCF7326E3}"/>
              </a:ext>
            </a:extLst>
          </p:cNvPr>
          <p:cNvSpPr/>
          <p:nvPr/>
        </p:nvSpPr>
        <p:spPr>
          <a:xfrm>
            <a:off x="-491612" y="7403"/>
            <a:ext cx="243408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pic>
        <p:nvPicPr>
          <p:cNvPr id="8" name="Picture 7">
            <a:extLst>
              <a:ext uri="{FF2B5EF4-FFF2-40B4-BE49-F238E27FC236}">
                <a16:creationId xmlns:a16="http://schemas.microsoft.com/office/drawing/2014/main" id="{2AE387E4-218E-F2FE-8831-2F0E3A56FCA7}"/>
              </a:ext>
            </a:extLst>
          </p:cNvPr>
          <p:cNvPicPr>
            <a:picLocks noChangeAspect="1"/>
          </p:cNvPicPr>
          <p:nvPr/>
        </p:nvPicPr>
        <p:blipFill>
          <a:blip r:embed="rId2"/>
          <a:srcRect t="14933"/>
          <a:stretch/>
        </p:blipFill>
        <p:spPr>
          <a:xfrm>
            <a:off x="0" y="1712022"/>
            <a:ext cx="12192000" cy="5145978"/>
          </a:xfrm>
          <a:prstGeom prst="rect">
            <a:avLst/>
          </a:prstGeom>
        </p:spPr>
      </p:pic>
      <p:sp>
        <p:nvSpPr>
          <p:cNvPr id="3" name="TextBox 2">
            <a:extLst>
              <a:ext uri="{FF2B5EF4-FFF2-40B4-BE49-F238E27FC236}">
                <a16:creationId xmlns:a16="http://schemas.microsoft.com/office/drawing/2014/main" id="{8817A9FB-24A6-1BD4-BEB4-2916DD5A3BE2}"/>
              </a:ext>
            </a:extLst>
          </p:cNvPr>
          <p:cNvSpPr txBox="1"/>
          <p:nvPr/>
        </p:nvSpPr>
        <p:spPr>
          <a:xfrm>
            <a:off x="6076336" y="295201"/>
            <a:ext cx="5692877"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انواع لباس مناسب رشته ورزشی پرش ارتفاع</a:t>
            </a:r>
          </a:p>
        </p:txBody>
      </p:sp>
      <p:sp>
        <p:nvSpPr>
          <p:cNvPr id="5" name="TextBox 4">
            <a:extLst>
              <a:ext uri="{FF2B5EF4-FFF2-40B4-BE49-F238E27FC236}">
                <a16:creationId xmlns:a16="http://schemas.microsoft.com/office/drawing/2014/main" id="{CF37392A-4B79-E6ED-A4E6-DC670D1DCB5E}"/>
              </a:ext>
            </a:extLst>
          </p:cNvPr>
          <p:cNvSpPr txBox="1"/>
          <p:nvPr/>
        </p:nvSpPr>
        <p:spPr>
          <a:xfrm>
            <a:off x="186812" y="752059"/>
            <a:ext cx="11818375"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برای رشته ورزشی پرش ارتفاع، انتخاب لباس ورزشی مناسب بسیار مهم است، زیرا این لباس‌ها باید راحت، سبک و عملکردی باشند تا ورزشکار بتواند به بهترین شکل ممکن پرش کند. در زیر به انواع لباس‌های ورزشی مناسب برای پرش ارتفاع اشاره می‌شود:</a:t>
            </a:r>
          </a:p>
        </p:txBody>
      </p:sp>
      <p:pic>
        <p:nvPicPr>
          <p:cNvPr id="10" name="Picture 9">
            <a:extLst>
              <a:ext uri="{FF2B5EF4-FFF2-40B4-BE49-F238E27FC236}">
                <a16:creationId xmlns:a16="http://schemas.microsoft.com/office/drawing/2014/main" id="{D3083465-F3BC-1C18-4503-A52DB9251F3A}"/>
              </a:ext>
            </a:extLst>
          </p:cNvPr>
          <p:cNvPicPr>
            <a:picLocks noChangeAspect="1"/>
          </p:cNvPicPr>
          <p:nvPr/>
        </p:nvPicPr>
        <p:blipFill>
          <a:blip r:embed="rId3"/>
          <a:stretch>
            <a:fillRect/>
          </a:stretch>
        </p:blipFill>
        <p:spPr>
          <a:xfrm>
            <a:off x="11769213" y="290394"/>
            <a:ext cx="422787" cy="463336"/>
          </a:xfrm>
          <a:prstGeom prst="rect">
            <a:avLst/>
          </a:prstGeom>
        </p:spPr>
      </p:pic>
      <p:sp>
        <p:nvSpPr>
          <p:cNvPr id="13" name="Freeform: Shape 12">
            <a:extLst>
              <a:ext uri="{FF2B5EF4-FFF2-40B4-BE49-F238E27FC236}">
                <a16:creationId xmlns:a16="http://schemas.microsoft.com/office/drawing/2014/main" id="{7602CBC2-ABFF-ADDF-1025-33BD6F124E67}"/>
              </a:ext>
            </a:extLst>
          </p:cNvPr>
          <p:cNvSpPr/>
          <p:nvPr/>
        </p:nvSpPr>
        <p:spPr>
          <a:xfrm>
            <a:off x="1804219" y="-41757"/>
            <a:ext cx="263254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14" name="Freeform: Shape 13">
            <a:extLst>
              <a:ext uri="{FF2B5EF4-FFF2-40B4-BE49-F238E27FC236}">
                <a16:creationId xmlns:a16="http://schemas.microsoft.com/office/drawing/2014/main" id="{4F2E9570-3752-8145-2786-32E3F7EAF2DE}"/>
              </a:ext>
            </a:extLst>
          </p:cNvPr>
          <p:cNvSpPr/>
          <p:nvPr/>
        </p:nvSpPr>
        <p:spPr>
          <a:xfrm>
            <a:off x="3666223" y="-58992"/>
            <a:ext cx="263254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Tree>
    <p:extLst>
      <p:ext uri="{BB962C8B-B14F-4D97-AF65-F5344CB8AC3E}">
        <p14:creationId xmlns:p14="http://schemas.microsoft.com/office/powerpoint/2010/main" val="27107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33BCB2A-F63D-4456-2B94-374D3EC1A3B5}"/>
              </a:ext>
            </a:extLst>
          </p:cNvPr>
          <p:cNvPicPr>
            <a:picLocks noChangeAspect="1"/>
          </p:cNvPicPr>
          <p:nvPr/>
        </p:nvPicPr>
        <p:blipFill>
          <a:blip r:embed="rId3"/>
          <a:srcRect l="17527" r="20796"/>
          <a:stretch/>
        </p:blipFill>
        <p:spPr>
          <a:xfrm>
            <a:off x="0" y="164646"/>
            <a:ext cx="4063982" cy="6589092"/>
          </a:xfrm>
          <a:prstGeom prst="rect">
            <a:avLst/>
          </a:prstGeom>
        </p:spPr>
      </p:pic>
      <p:sp>
        <p:nvSpPr>
          <p:cNvPr id="7" name="TextBox 6">
            <a:extLst>
              <a:ext uri="{FF2B5EF4-FFF2-40B4-BE49-F238E27FC236}">
                <a16:creationId xmlns:a16="http://schemas.microsoft.com/office/drawing/2014/main" id="{A321FED5-C442-07BE-2E20-87DDAC7D651E}"/>
              </a:ext>
            </a:extLst>
          </p:cNvPr>
          <p:cNvSpPr txBox="1"/>
          <p:nvPr/>
        </p:nvSpPr>
        <p:spPr>
          <a:xfrm>
            <a:off x="4591665" y="104262"/>
            <a:ext cx="7423354" cy="285462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تاپ و تیشرت:</a:t>
            </a:r>
          </a:p>
          <a:p>
            <a:r>
              <a:rPr lang="fa-IR" dirty="0"/>
              <a:t> تاپ‌های بدون آستین یا با آستین کوتاه که از مواد تنفس‌پذیر و سبک ساخته شده‌اند، گزینه‌های مناسبی هستند. این لباس‌ها باید به خوبی بدن را پوشش دهند و در عین حال راحت باشند. تیشرت‌های با کیفیت که قابلیت جذب رطوبت دارند و به ورزشکار کمک می‌کنند تا در حین تمرین و مسابقه احساس راحتی کند.</a:t>
            </a:r>
          </a:p>
        </p:txBody>
      </p:sp>
      <p:sp>
        <p:nvSpPr>
          <p:cNvPr id="3" name="TextBox 2">
            <a:extLst>
              <a:ext uri="{FF2B5EF4-FFF2-40B4-BE49-F238E27FC236}">
                <a16:creationId xmlns:a16="http://schemas.microsoft.com/office/drawing/2014/main" id="{97D683C6-57A7-3A36-5585-7ECBC56CB816}"/>
              </a:ext>
            </a:extLst>
          </p:cNvPr>
          <p:cNvSpPr txBox="1"/>
          <p:nvPr/>
        </p:nvSpPr>
        <p:spPr>
          <a:xfrm>
            <a:off x="4591665" y="3210477"/>
            <a:ext cx="7423354" cy="3408625"/>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شلوار یا لگینگ:</a:t>
            </a:r>
          </a:p>
          <a:p>
            <a:r>
              <a:rPr lang="fa-IR" dirty="0"/>
              <a:t> شلوارهای کشسان و راحت که به خوبی فیت بدن هستند، برای پرش ارتفاع مناسب‌اند. این لباس‌ها باید از مواد با کیفیت و انعطاف‌پذیر ساخته شوند تا آزادی حرکت را فراهم کنند. لگینگ‌های ورزشی که به خوبی بدن را در بر می‌گیرند و از مواد سبک و تنفس‌پذیر ساخته شده‌اند، گزینه‌ای عالی برای تمرین و مسابقه هستند.</a:t>
            </a:r>
          </a:p>
        </p:txBody>
      </p:sp>
      <p:sp>
        <p:nvSpPr>
          <p:cNvPr id="10" name="Flowchart: Magnetic Disk 9">
            <a:extLst>
              <a:ext uri="{FF2B5EF4-FFF2-40B4-BE49-F238E27FC236}">
                <a16:creationId xmlns:a16="http://schemas.microsoft.com/office/drawing/2014/main" id="{B17B82D4-056E-8A6F-C13C-6695F4B681E9}"/>
              </a:ext>
            </a:extLst>
          </p:cNvPr>
          <p:cNvSpPr/>
          <p:nvPr/>
        </p:nvSpPr>
        <p:spPr>
          <a:xfrm>
            <a:off x="2320413" y="6414525"/>
            <a:ext cx="8583561" cy="339213"/>
          </a:xfrm>
          <a:prstGeom prst="flowChartMagneticDisk">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5491BA11-4F86-CE40-F897-A216701C851D}"/>
              </a:ext>
            </a:extLst>
          </p:cNvPr>
          <p:cNvSpPr/>
          <p:nvPr/>
        </p:nvSpPr>
        <p:spPr>
          <a:xfrm>
            <a:off x="6612193" y="3536150"/>
            <a:ext cx="3687097" cy="196645"/>
          </a:xfrm>
          <a:prstGeom prst="rect">
            <a:avLst/>
          </a:prstGeom>
          <a:solidFill>
            <a:schemeClr val="bg2">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FBE0FC35-F65A-BE93-A648-46EB5BF4706F}"/>
              </a:ext>
            </a:extLst>
          </p:cNvPr>
          <p:cNvSpPr/>
          <p:nvPr/>
        </p:nvSpPr>
        <p:spPr>
          <a:xfrm>
            <a:off x="4591665" y="211003"/>
            <a:ext cx="3687097" cy="196645"/>
          </a:xfrm>
          <a:prstGeom prst="rect">
            <a:avLst/>
          </a:prstGeom>
          <a:solidFill>
            <a:schemeClr val="bg2">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a:extLst>
              <a:ext uri="{FF2B5EF4-FFF2-40B4-BE49-F238E27FC236}">
                <a16:creationId xmlns:a16="http://schemas.microsoft.com/office/drawing/2014/main" id="{EA526D73-65F6-E7E2-5467-445DC4FD911A}"/>
              </a:ext>
            </a:extLst>
          </p:cNvPr>
          <p:cNvSpPr/>
          <p:nvPr/>
        </p:nvSpPr>
        <p:spPr>
          <a:xfrm>
            <a:off x="4665405" y="3289923"/>
            <a:ext cx="2177847" cy="196645"/>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a:extLst>
              <a:ext uri="{FF2B5EF4-FFF2-40B4-BE49-F238E27FC236}">
                <a16:creationId xmlns:a16="http://schemas.microsoft.com/office/drawing/2014/main" id="{96F0CFA1-DB2C-19DB-44B2-0987BBC12160}"/>
              </a:ext>
            </a:extLst>
          </p:cNvPr>
          <p:cNvSpPr/>
          <p:nvPr/>
        </p:nvSpPr>
        <p:spPr>
          <a:xfrm>
            <a:off x="8278762" y="467830"/>
            <a:ext cx="2177847" cy="196645"/>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25297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pattFill prst="horzBrick">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182EC6-A262-54D0-7CDC-6E11AFF81CE6}"/>
              </a:ext>
            </a:extLst>
          </p:cNvPr>
          <p:cNvSpPr txBox="1"/>
          <p:nvPr/>
        </p:nvSpPr>
        <p:spPr>
          <a:xfrm>
            <a:off x="4946922" y="391865"/>
            <a:ext cx="683219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رشته ورزشی پرش ارتفاع برای چه افرادی مناسب است؟</a:t>
            </a:r>
          </a:p>
        </p:txBody>
      </p:sp>
      <p:sp>
        <p:nvSpPr>
          <p:cNvPr id="5" name="TextBox 4">
            <a:extLst>
              <a:ext uri="{FF2B5EF4-FFF2-40B4-BE49-F238E27FC236}">
                <a16:creationId xmlns:a16="http://schemas.microsoft.com/office/drawing/2014/main" id="{756262C7-480B-CD90-4156-43221CB361AF}"/>
              </a:ext>
            </a:extLst>
          </p:cNvPr>
          <p:cNvSpPr txBox="1"/>
          <p:nvPr/>
        </p:nvSpPr>
        <p:spPr>
          <a:xfrm>
            <a:off x="4888539" y="945267"/>
            <a:ext cx="6948966" cy="334707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رشته ورزشی پرش ارتفاع برای افرادی با ویژگی‌ها و شرایط خاص مناسب است. پرش ارتفاع نیاز به قدرت و توان عضلانی بالایی دارد، به ویژه در عضلات پا و پایین‌تنه. افرادی که دارای قدرت بدنی مناسب هستند، می‌توانند در این رشته موفق‌تر عمل کنند. معمولاً ورزشکاران با قد بلندتر در پرش ارتفاع مزیت دارند، زیرا ارتفاع بیشتری را می‌توانند پرش کنند. این ویژگی به آن‌ها کمک می‌کند تا از میله عبور کنند و رکوردهای بهتری ثبت کنند. </a:t>
            </a:r>
          </a:p>
        </p:txBody>
      </p:sp>
      <p:pic>
        <p:nvPicPr>
          <p:cNvPr id="6" name="Picture 5">
            <a:extLst>
              <a:ext uri="{FF2B5EF4-FFF2-40B4-BE49-F238E27FC236}">
                <a16:creationId xmlns:a16="http://schemas.microsoft.com/office/drawing/2014/main" id="{BECAF7CB-F2BF-A68D-5BE0-3D443146FFAA}"/>
              </a:ext>
            </a:extLst>
          </p:cNvPr>
          <p:cNvPicPr>
            <a:picLocks noChangeAspect="1"/>
          </p:cNvPicPr>
          <p:nvPr/>
        </p:nvPicPr>
        <p:blipFill>
          <a:blip r:embed="rId3"/>
          <a:stretch>
            <a:fillRect/>
          </a:stretch>
        </p:blipFill>
        <p:spPr>
          <a:xfrm>
            <a:off x="0" y="0"/>
            <a:ext cx="4202738" cy="6858000"/>
          </a:xfrm>
          <a:prstGeom prst="rect">
            <a:avLst/>
          </a:prstGeom>
        </p:spPr>
      </p:pic>
      <p:sp>
        <p:nvSpPr>
          <p:cNvPr id="7" name="Flowchart: Sort 6">
            <a:extLst>
              <a:ext uri="{FF2B5EF4-FFF2-40B4-BE49-F238E27FC236}">
                <a16:creationId xmlns:a16="http://schemas.microsoft.com/office/drawing/2014/main" id="{89EDC190-91C0-54C7-F146-B302C120BB30}"/>
              </a:ext>
            </a:extLst>
          </p:cNvPr>
          <p:cNvSpPr/>
          <p:nvPr/>
        </p:nvSpPr>
        <p:spPr>
          <a:xfrm>
            <a:off x="4776975" y="4475810"/>
            <a:ext cx="1111046" cy="1297572"/>
          </a:xfrm>
          <a:prstGeom prst="flowChartSor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Sort 7">
            <a:extLst>
              <a:ext uri="{FF2B5EF4-FFF2-40B4-BE49-F238E27FC236}">
                <a16:creationId xmlns:a16="http://schemas.microsoft.com/office/drawing/2014/main" id="{1F728956-0455-D18D-1B2C-7D786786C6ED}"/>
              </a:ext>
            </a:extLst>
          </p:cNvPr>
          <p:cNvSpPr/>
          <p:nvPr/>
        </p:nvSpPr>
        <p:spPr>
          <a:xfrm>
            <a:off x="6642242" y="5338957"/>
            <a:ext cx="1111046" cy="1297572"/>
          </a:xfrm>
          <a:prstGeom prst="flowChartSor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Sort 8">
            <a:extLst>
              <a:ext uri="{FF2B5EF4-FFF2-40B4-BE49-F238E27FC236}">
                <a16:creationId xmlns:a16="http://schemas.microsoft.com/office/drawing/2014/main" id="{C36B6516-B96A-FC97-C63F-DC14C31E4140}"/>
              </a:ext>
            </a:extLst>
          </p:cNvPr>
          <p:cNvSpPr/>
          <p:nvPr/>
        </p:nvSpPr>
        <p:spPr>
          <a:xfrm>
            <a:off x="8684350" y="4475810"/>
            <a:ext cx="1111046" cy="1297572"/>
          </a:xfrm>
          <a:prstGeom prst="flowChartSor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Sort 9">
            <a:extLst>
              <a:ext uri="{FF2B5EF4-FFF2-40B4-BE49-F238E27FC236}">
                <a16:creationId xmlns:a16="http://schemas.microsoft.com/office/drawing/2014/main" id="{FC00EB73-7E3E-8E69-DE10-81F92447D42A}"/>
              </a:ext>
            </a:extLst>
          </p:cNvPr>
          <p:cNvSpPr/>
          <p:nvPr/>
        </p:nvSpPr>
        <p:spPr>
          <a:xfrm>
            <a:off x="10726459" y="5338998"/>
            <a:ext cx="1111046" cy="1297572"/>
          </a:xfrm>
          <a:prstGeom prst="flowChartSor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809989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ADD0FE3-9A27-48A8-E71A-F5309820F55C}"/>
              </a:ext>
            </a:extLst>
          </p:cNvPr>
          <p:cNvSpPr/>
          <p:nvPr/>
        </p:nvSpPr>
        <p:spPr>
          <a:xfrm>
            <a:off x="6253315" y="5770542"/>
            <a:ext cx="4571329" cy="335235"/>
          </a:xfrm>
          <a:prstGeom prst="rect">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E4D599B-A5D5-A15C-7A46-687841276540}"/>
              </a:ext>
            </a:extLst>
          </p:cNvPr>
          <p:cNvSpPr txBox="1"/>
          <p:nvPr/>
        </p:nvSpPr>
        <p:spPr>
          <a:xfrm>
            <a:off x="246506" y="2155066"/>
            <a:ext cx="11875967"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دویدن سریع به سمت میله و توانایی کنترل حرکات در حین پرش از جمله مهارت‌های کلیدی در پرش ارتفاع است. بنابراین، افرادی که دارای سرعت و چابکی بالایی هستند، می‌توانند در این رشته بهتر عمل کنند. تسلط بر تکنیک‌های پرش و دویدن، از جمله دو گام آخر و نحوه فرود، برای موفقیت در این رشته ضروری است. افرادی که به یادگیری تکنیک‌های جدید علاقه‌مند هستند، می‌توانند در این رشته پیشرفت کنند.</a:t>
            </a:r>
          </a:p>
        </p:txBody>
      </p:sp>
      <p:sp>
        <p:nvSpPr>
          <p:cNvPr id="4" name="TextBox 3">
            <a:extLst>
              <a:ext uri="{FF2B5EF4-FFF2-40B4-BE49-F238E27FC236}">
                <a16:creationId xmlns:a16="http://schemas.microsoft.com/office/drawing/2014/main" id="{4608F941-EBEC-B7F6-D718-78653EB956C4}"/>
              </a:ext>
            </a:extLst>
          </p:cNvPr>
          <p:cNvSpPr txBox="1"/>
          <p:nvPr/>
        </p:nvSpPr>
        <p:spPr>
          <a:xfrm>
            <a:off x="1386780" y="835482"/>
            <a:ext cx="683219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رشته ورزشی پرش ارتفاع برای چه افرادی مناسب است؟</a:t>
            </a:r>
          </a:p>
        </p:txBody>
      </p:sp>
      <p:pic>
        <p:nvPicPr>
          <p:cNvPr id="11266" name="Picture 2" descr="آشنایی با انواع ورزش های پرشی + مزایا">
            <a:extLst>
              <a:ext uri="{FF2B5EF4-FFF2-40B4-BE49-F238E27FC236}">
                <a16:creationId xmlns:a16="http://schemas.microsoft.com/office/drawing/2014/main" id="{C89D6960-1193-2A7C-DC17-351ADE480F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8979" y="0"/>
            <a:ext cx="3973020" cy="2233722"/>
          </a:xfrm>
          <a:prstGeom prst="rect">
            <a:avLst/>
          </a:prstGeom>
          <a:noFill/>
          <a:ln w="38100">
            <a:solidFill>
              <a:schemeClr val="accent1">
                <a:lumMod val="50000"/>
              </a:schemeClr>
            </a:solidFill>
          </a:ln>
          <a:extLst>
            <a:ext uri="{909E8E84-426E-40DD-AFC4-6F175D3DCCD1}">
              <a14:hiddenFill xmlns:a14="http://schemas.microsoft.com/office/drawing/2010/main">
                <a:solidFill>
                  <a:srgbClr val="FFFFFF"/>
                </a:solidFill>
              </a14:hiddenFill>
            </a:ext>
          </a:extLst>
        </p:spPr>
      </p:pic>
      <p:pic>
        <p:nvPicPr>
          <p:cNvPr id="11268" name="Picture 4" descr="هرآنچه که درمورد ورزش پرش ارتفاع لازم است بدانید! - فیت بادی اسپرت">
            <a:extLst>
              <a:ext uri="{FF2B5EF4-FFF2-40B4-BE49-F238E27FC236}">
                <a16:creationId xmlns:a16="http://schemas.microsoft.com/office/drawing/2014/main" id="{5BB6D123-63AD-19BF-4D72-9CD8E5A878E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757" b="5269"/>
          <a:stretch/>
        </p:blipFill>
        <p:spPr bwMode="auto">
          <a:xfrm>
            <a:off x="9355438" y="4467444"/>
            <a:ext cx="2801798" cy="2352776"/>
          </a:xfrm>
          <a:prstGeom prst="rect">
            <a:avLst/>
          </a:prstGeom>
          <a:noFill/>
          <a:ln w="38100">
            <a:solidFill>
              <a:srgbClr val="FFC000"/>
            </a:solidFill>
          </a:ln>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FB35004F-2AF5-DB7B-7724-CEEDAE2ADA29}"/>
              </a:ext>
            </a:extLst>
          </p:cNvPr>
          <p:cNvSpPr/>
          <p:nvPr/>
        </p:nvSpPr>
        <p:spPr>
          <a:xfrm>
            <a:off x="0" y="1602339"/>
            <a:ext cx="8218979" cy="275303"/>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0EA4EC5C-5DEA-7E47-F03E-1CDBCA1A12A3}"/>
              </a:ext>
            </a:extLst>
          </p:cNvPr>
          <p:cNvSpPr/>
          <p:nvPr/>
        </p:nvSpPr>
        <p:spPr>
          <a:xfrm>
            <a:off x="3322206" y="5141333"/>
            <a:ext cx="5664477" cy="335235"/>
          </a:xfrm>
          <a:prstGeom prst="rect">
            <a:avLst/>
          </a:prstGeom>
          <a:solidFill>
            <a:schemeClr val="bg2">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272" name="Picture 8" descr="تمرینات چابکی برای افزایش ۱۰۰ درصدی سرعت و استقامت - مجله ورزشی فیتامین">
            <a:extLst>
              <a:ext uri="{FF2B5EF4-FFF2-40B4-BE49-F238E27FC236}">
                <a16:creationId xmlns:a16="http://schemas.microsoft.com/office/drawing/2014/main" id="{0B79F6E4-7F50-1C2C-0E71-71EA0F62E76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861" b="4100"/>
          <a:stretch/>
        </p:blipFill>
        <p:spPr bwMode="auto">
          <a:xfrm>
            <a:off x="0" y="3975272"/>
            <a:ext cx="5289754" cy="2882728"/>
          </a:xfrm>
          <a:prstGeom prst="rect">
            <a:avLst/>
          </a:prstGeom>
          <a:noFill/>
          <a:ln w="38100">
            <a:solidFill>
              <a:schemeClr val="bg2">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0503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F9B7834-C1A7-856D-771D-CD4458FADF70}"/>
              </a:ext>
            </a:extLst>
          </p:cNvPr>
          <p:cNvSpPr/>
          <p:nvPr/>
        </p:nvSpPr>
        <p:spPr>
          <a:xfrm>
            <a:off x="297163" y="1409481"/>
            <a:ext cx="4591664" cy="4839383"/>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A532302-664A-00D9-6452-E65D0D9FC859}"/>
              </a:ext>
            </a:extLst>
          </p:cNvPr>
          <p:cNvSpPr txBox="1"/>
          <p:nvPr/>
        </p:nvSpPr>
        <p:spPr>
          <a:xfrm>
            <a:off x="5368413" y="1601640"/>
            <a:ext cx="6656438"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solidFill>
                  <a:schemeClr val="bg1"/>
                </a:solidFill>
              </a:rPr>
              <a:t>پرش ارتفاع یک رشته رقابتی است و افرادی که به رقابت و چالش‌های ورزشی علاقه دارند، می‌توانند از این ورزش لذت ببرند و در آن موفق شوند. افرادی که از نظر جسمانی سالم هستند و هیچ گونه مشکل جدی پزشکی ندارند، می‌توانند به راحتی در این رشته شرکت کنند. همچنین، افرادی که به دنبال بهبود آمادگی جسمانی و افزایش قدرت بدنی هستند، می‌توانند از تمرینات پرش ارتفاع بهره‌مند شوند. به طور کلی، پرش ارتفاع برای افرادی که دارای قدرت بدنی، قد مناسب، سرعت، علاقه به یادگیری تکنیک‌های ورزشی و سلامت جسمانی هستند، مناسب است.</a:t>
            </a:r>
          </a:p>
        </p:txBody>
      </p:sp>
      <p:sp>
        <p:nvSpPr>
          <p:cNvPr id="4" name="Rectangle 3">
            <a:extLst>
              <a:ext uri="{FF2B5EF4-FFF2-40B4-BE49-F238E27FC236}">
                <a16:creationId xmlns:a16="http://schemas.microsoft.com/office/drawing/2014/main" id="{1C8C9AD0-30F4-9E0B-CBCD-F7F405531424}"/>
              </a:ext>
            </a:extLst>
          </p:cNvPr>
          <p:cNvSpPr/>
          <p:nvPr/>
        </p:nvSpPr>
        <p:spPr>
          <a:xfrm>
            <a:off x="5192652" y="6138516"/>
            <a:ext cx="6999348" cy="98324"/>
          </a:xfrm>
          <a:prstGeom prst="rect">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EE939B44-97CE-75D1-5782-EF3C6CE9F350}"/>
              </a:ext>
            </a:extLst>
          </p:cNvPr>
          <p:cNvSpPr/>
          <p:nvPr/>
        </p:nvSpPr>
        <p:spPr>
          <a:xfrm>
            <a:off x="5299587" y="1435511"/>
            <a:ext cx="6892413" cy="98325"/>
          </a:xfrm>
          <a:prstGeom prst="rect">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2F47097F-FA09-9627-D7D8-34BA236C6950}"/>
              </a:ext>
            </a:extLst>
          </p:cNvPr>
          <p:cNvSpPr/>
          <p:nvPr/>
        </p:nvSpPr>
        <p:spPr>
          <a:xfrm>
            <a:off x="5192652" y="1435511"/>
            <a:ext cx="106935" cy="4801329"/>
          </a:xfrm>
          <a:prstGeom prst="rect">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extBox 6">
            <a:extLst>
              <a:ext uri="{FF2B5EF4-FFF2-40B4-BE49-F238E27FC236}">
                <a16:creationId xmlns:a16="http://schemas.microsoft.com/office/drawing/2014/main" id="{EFAFAC77-6373-4468-F1D8-1418781DC75E}"/>
              </a:ext>
            </a:extLst>
          </p:cNvPr>
          <p:cNvSpPr txBox="1"/>
          <p:nvPr/>
        </p:nvSpPr>
        <p:spPr>
          <a:xfrm>
            <a:off x="5252866" y="778476"/>
            <a:ext cx="683219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chemeClr val="bg1"/>
                </a:solidFill>
              </a:rPr>
              <a:t>رشته ورزشی پرش ارتفاع برای چه افرادی مناسب است؟</a:t>
            </a:r>
          </a:p>
        </p:txBody>
      </p:sp>
      <p:pic>
        <p:nvPicPr>
          <p:cNvPr id="14338" name="Picture 2" descr="چابکی چیست؟ بهترین تمرینات چابکی در خانه | ویدیو آموزشی | دلوکس کالا">
            <a:extLst>
              <a:ext uri="{FF2B5EF4-FFF2-40B4-BE49-F238E27FC236}">
                <a16:creationId xmlns:a16="http://schemas.microsoft.com/office/drawing/2014/main" id="{347CF1C9-0B20-54E8-1993-6455CA8AFF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3256" r="24727"/>
          <a:stretch/>
        </p:blipFill>
        <p:spPr bwMode="auto">
          <a:xfrm>
            <a:off x="167149" y="778476"/>
            <a:ext cx="4851692" cy="5746952"/>
          </a:xfrm>
          <a:prstGeom prst="flowChartManualOperation">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2046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245A64-29D1-05A8-116B-7B7B6B9402B2}"/>
              </a:ext>
            </a:extLst>
          </p:cNvPr>
          <p:cNvPicPr>
            <a:picLocks noChangeAspect="1"/>
          </p:cNvPicPr>
          <p:nvPr/>
        </p:nvPicPr>
        <p:blipFill>
          <a:blip r:embed="rId3"/>
          <a:stretch>
            <a:fillRect/>
          </a:stretch>
        </p:blipFill>
        <p:spPr>
          <a:xfrm>
            <a:off x="0" y="0"/>
            <a:ext cx="12192000" cy="6857999"/>
          </a:xfrm>
          <a:prstGeom prst="rect">
            <a:avLst/>
          </a:prstGeom>
        </p:spPr>
      </p:pic>
      <p:sp>
        <p:nvSpPr>
          <p:cNvPr id="3" name="TextBox 2">
            <a:extLst>
              <a:ext uri="{FF2B5EF4-FFF2-40B4-BE49-F238E27FC236}">
                <a16:creationId xmlns:a16="http://schemas.microsoft.com/office/drawing/2014/main" id="{EE7E06D3-6F15-D842-BA94-CBBFE8E883D9}"/>
              </a:ext>
            </a:extLst>
          </p:cNvPr>
          <p:cNvSpPr txBox="1"/>
          <p:nvPr/>
        </p:nvSpPr>
        <p:spPr>
          <a:xfrm>
            <a:off x="3323303" y="1604589"/>
            <a:ext cx="5191432"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که برای نخستین بار توسط دیک فازبری در المپیک ۱۹۶۸ مکزیکوسیتی به کار گرفته شد. این رشته ورزشی دارای لباس ورزشی و لوازم ورزشی مخصوص است. رشته ورزشی پرش ارتفاع دارای قوانین خاصی است. ورزشکار باید با یک پا پرش را انجام دهد. هر ورزشکار سه بار برای عبور از مانع فرصت دارد و در صورت خطا در هر سه نوبت، از مسابقه حذف خواهد شد. ورزشکاری که بیشترین ارتفاع را پرش کند، مقام اول را کسب می‌کند. </a:t>
            </a:r>
          </a:p>
        </p:txBody>
      </p:sp>
      <p:sp>
        <p:nvSpPr>
          <p:cNvPr id="4" name="TextBox 3">
            <a:extLst>
              <a:ext uri="{FF2B5EF4-FFF2-40B4-BE49-F238E27FC236}">
                <a16:creationId xmlns:a16="http://schemas.microsoft.com/office/drawing/2014/main" id="{F0AD39C6-4444-49F7-E9CC-D8F0CE9A3FF7}"/>
              </a:ext>
            </a:extLst>
          </p:cNvPr>
          <p:cNvSpPr txBox="1"/>
          <p:nvPr/>
        </p:nvSpPr>
        <p:spPr>
          <a:xfrm>
            <a:off x="3539614" y="1025723"/>
            <a:ext cx="4660490" cy="461665"/>
          </a:xfrm>
          <a:prstGeom prst="rect">
            <a:avLst/>
          </a:prstGeom>
          <a:noFill/>
        </p:spPr>
        <p:txBody>
          <a:bodyPr wrap="square">
            <a:spAutoFit/>
          </a:bodyPr>
          <a:lstStyle/>
          <a:p>
            <a:pPr algn="just" rtl="1">
              <a:spcAft>
                <a:spcPts val="1950"/>
              </a:spcAft>
            </a:pPr>
            <a:r>
              <a:rPr lang="fa-IR" sz="2400" b="1" i="0" dirty="0">
                <a:solidFill>
                  <a:srgbClr val="101010"/>
                </a:solidFill>
                <a:effectLst/>
                <a:latin typeface="Shabnam" panose="020B0603030804020204" pitchFamily="34" charset="-78"/>
                <a:cs typeface="Shabnam" panose="020B0603030804020204" pitchFamily="34" charset="-78"/>
              </a:rPr>
              <a:t>آشنایی با رشته ورزشی پرش ارتفاع</a:t>
            </a:r>
          </a:p>
        </p:txBody>
      </p:sp>
    </p:spTree>
    <p:extLst>
      <p:ext uri="{BB962C8B-B14F-4D97-AF65-F5344CB8AC3E}">
        <p14:creationId xmlns:p14="http://schemas.microsoft.com/office/powerpoint/2010/main" val="3998359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bg1"/>
          </a:bgClr>
        </a:pattFill>
        <a:effectLst/>
      </p:bgPr>
    </p:bg>
    <p:spTree>
      <p:nvGrpSpPr>
        <p:cNvPr id="1" name=""/>
        <p:cNvGrpSpPr/>
        <p:nvPr/>
      </p:nvGrpSpPr>
      <p:grpSpPr>
        <a:xfrm>
          <a:off x="0" y="0"/>
          <a:ext cx="0" cy="0"/>
          <a:chOff x="0" y="0"/>
          <a:chExt cx="0" cy="0"/>
        </a:xfrm>
      </p:grpSpPr>
      <p:sp>
        <p:nvSpPr>
          <p:cNvPr id="9" name="Flowchart: Document 8">
            <a:extLst>
              <a:ext uri="{FF2B5EF4-FFF2-40B4-BE49-F238E27FC236}">
                <a16:creationId xmlns:a16="http://schemas.microsoft.com/office/drawing/2014/main" id="{9D9BE7C9-9C34-AC6F-8D2B-0A08E9E45807}"/>
              </a:ext>
            </a:extLst>
          </p:cNvPr>
          <p:cNvSpPr/>
          <p:nvPr/>
        </p:nvSpPr>
        <p:spPr>
          <a:xfrm flipV="1">
            <a:off x="0" y="5924032"/>
            <a:ext cx="12192000" cy="933968"/>
          </a:xfrm>
          <a:prstGeom prst="flowChartDocumen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D23A96D-C0A9-179E-93C1-AFAB038C0C0E}"/>
              </a:ext>
            </a:extLst>
          </p:cNvPr>
          <p:cNvSpPr txBox="1"/>
          <p:nvPr/>
        </p:nvSpPr>
        <p:spPr>
          <a:xfrm>
            <a:off x="2448232" y="265718"/>
            <a:ext cx="7295536"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رشته ورزشی پرش ارتفاع برای افراد ناتوان جسمی و ذهنی</a:t>
            </a:r>
          </a:p>
        </p:txBody>
      </p:sp>
      <p:sp>
        <p:nvSpPr>
          <p:cNvPr id="5" name="TextBox 4">
            <a:extLst>
              <a:ext uri="{FF2B5EF4-FFF2-40B4-BE49-F238E27FC236}">
                <a16:creationId xmlns:a16="http://schemas.microsoft.com/office/drawing/2014/main" id="{5B297E77-2CB2-9665-A8A5-C1223A609B62}"/>
              </a:ext>
            </a:extLst>
          </p:cNvPr>
          <p:cNvSpPr txBox="1"/>
          <p:nvPr/>
        </p:nvSpPr>
        <p:spPr>
          <a:xfrm>
            <a:off x="6282811" y="1468966"/>
            <a:ext cx="5594557"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رشته ورزشی پرش ارتفاع می‌تواند برای افراد ناتوان جسمی و ذهنی مناسب باشد، اما این موضوع به نوع ناتوانی و شرایط خاص هر فرد بستگی دارد. پرش ارتفاع می‌تواند به تقویت عضلات پا و بهبود تعادل کمک کند که برای افراد ناتوان جسمی بسیار مفید است. موفقیت در این رشته ورزشی می‌تواند به افزایش اعتماد به نفس و خودباوری افراد ناتوان کمک کند. شرکت در مسابقات و فعالیت‌های ورزشی می‌تواند فرصت‌های اجتماعی جدیدی برای افراد ناتوان فراهم کند.</a:t>
            </a:r>
          </a:p>
        </p:txBody>
      </p:sp>
      <p:sp>
        <p:nvSpPr>
          <p:cNvPr id="6" name="Half Frame 5">
            <a:extLst>
              <a:ext uri="{FF2B5EF4-FFF2-40B4-BE49-F238E27FC236}">
                <a16:creationId xmlns:a16="http://schemas.microsoft.com/office/drawing/2014/main" id="{E96A5C97-997F-839D-6F12-CD2D57020CB6}"/>
              </a:ext>
            </a:extLst>
          </p:cNvPr>
          <p:cNvSpPr/>
          <p:nvPr/>
        </p:nvSpPr>
        <p:spPr>
          <a:xfrm>
            <a:off x="137652" y="97915"/>
            <a:ext cx="1297859" cy="1258937"/>
          </a:xfrm>
          <a:prstGeom prst="halfFrame">
            <a:avLst>
              <a:gd name="adj1" fmla="val 26484"/>
              <a:gd name="adj2" fmla="val 26087"/>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Half Frame 6">
            <a:extLst>
              <a:ext uri="{FF2B5EF4-FFF2-40B4-BE49-F238E27FC236}">
                <a16:creationId xmlns:a16="http://schemas.microsoft.com/office/drawing/2014/main" id="{F4AA3935-6AA1-A2D8-5CE0-99B4E38738E6}"/>
              </a:ext>
            </a:extLst>
          </p:cNvPr>
          <p:cNvSpPr/>
          <p:nvPr/>
        </p:nvSpPr>
        <p:spPr>
          <a:xfrm flipH="1">
            <a:off x="10785985" y="97915"/>
            <a:ext cx="1297859" cy="1258937"/>
          </a:xfrm>
          <a:prstGeom prst="halfFrame">
            <a:avLst>
              <a:gd name="adj1" fmla="val 26484"/>
              <a:gd name="adj2" fmla="val 26087"/>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2" descr="ورزش پرشی چیست؟ [فواید و معایب تمرینات پلایومتریک]">
            <a:extLst>
              <a:ext uri="{FF2B5EF4-FFF2-40B4-BE49-F238E27FC236}">
                <a16:creationId xmlns:a16="http://schemas.microsoft.com/office/drawing/2014/main" id="{BB683667-504C-4418-6784-6CD9E9E0F8E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684" r="21803"/>
          <a:stretch/>
        </p:blipFill>
        <p:spPr bwMode="auto">
          <a:xfrm>
            <a:off x="786581" y="981419"/>
            <a:ext cx="5309416" cy="5679936"/>
          </a:xfrm>
          <a:prstGeom prst="flowChartManualOperation">
            <a:avLst/>
          </a:prstGeom>
          <a:noFill/>
          <a:ln w="38100">
            <a:solidFill>
              <a:schemeClr val="accent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34828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16C8A6-6F6E-A612-E6D7-6FDDB9210777}"/>
              </a:ext>
            </a:extLst>
          </p:cNvPr>
          <p:cNvPicPr>
            <a:picLocks noChangeAspect="1"/>
          </p:cNvPicPr>
          <p:nvPr/>
        </p:nvPicPr>
        <p:blipFill>
          <a:blip r:embed="rId3"/>
          <a:stretch>
            <a:fillRect/>
          </a:stretch>
        </p:blipFill>
        <p:spPr>
          <a:xfrm>
            <a:off x="0" y="0"/>
            <a:ext cx="12192000" cy="6858000"/>
          </a:xfrm>
          <a:prstGeom prst="rect">
            <a:avLst/>
          </a:prstGeom>
        </p:spPr>
      </p:pic>
      <p:sp>
        <p:nvSpPr>
          <p:cNvPr id="5" name="Flowchart: Process 4">
            <a:extLst>
              <a:ext uri="{FF2B5EF4-FFF2-40B4-BE49-F238E27FC236}">
                <a16:creationId xmlns:a16="http://schemas.microsoft.com/office/drawing/2014/main" id="{DB775D36-8050-D06A-93C3-2665A7EECF71}"/>
              </a:ext>
            </a:extLst>
          </p:cNvPr>
          <p:cNvSpPr/>
          <p:nvPr/>
        </p:nvSpPr>
        <p:spPr>
          <a:xfrm>
            <a:off x="117988" y="138730"/>
            <a:ext cx="5624051" cy="6580540"/>
          </a:xfrm>
          <a:prstGeom prst="flowChartProcess">
            <a:avLst/>
          </a:prstGeom>
          <a:solidFill>
            <a:srgbClr val="FFC000">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B67EC72-0F48-8509-3C81-BF1C4FED3B7E}"/>
              </a:ext>
            </a:extLst>
          </p:cNvPr>
          <p:cNvSpPr txBox="1"/>
          <p:nvPr/>
        </p:nvSpPr>
        <p:spPr>
          <a:xfrm>
            <a:off x="235975" y="598130"/>
            <a:ext cx="5506064" cy="611705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در ورزش‌های معلولان، کلاسبندی‌های خاصی وجود دارد که به افراد با ناتوانی‌های مختلف اجازه می‌دهد تا در شرایط منصفانه‌ای رقابت کنند. این کلاسبندی‌ها بر اساس نوع ناتوانی و شدت آن انجام می‌شود. برای افراد ناتوان، استفاده از تجهیزات مناسب و دسترسی به امکانات ورزشی ضروری است. این موضوع می‌تواند تأثیر زیادی بر توانایی آنها در شرکت در این ورزش داشته باشد. به طور کلی، پرش ارتفاع می‌تواند برای افراد ناتوان جسمی و ذهنی مناسب باشد، به شرطی که شرایط و نیازهای خاص هر فرد در نظر گرفته شود. مشاوره با متخصصان ورزشی و توانبخشی می‌تواند به انتخاب بهترین فعالیت ورزشی کمک کند.</a:t>
            </a:r>
          </a:p>
        </p:txBody>
      </p:sp>
      <p:sp>
        <p:nvSpPr>
          <p:cNvPr id="6" name="TextBox 5">
            <a:extLst>
              <a:ext uri="{FF2B5EF4-FFF2-40B4-BE49-F238E27FC236}">
                <a16:creationId xmlns:a16="http://schemas.microsoft.com/office/drawing/2014/main" id="{53C2FA4D-282A-EB52-710D-97FDE5721921}"/>
              </a:ext>
            </a:extLst>
          </p:cNvPr>
          <p:cNvSpPr txBox="1"/>
          <p:nvPr/>
        </p:nvSpPr>
        <p:spPr>
          <a:xfrm>
            <a:off x="-88491" y="165420"/>
            <a:ext cx="7295536"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رشته ورزشی پرش ارتفاع برای افراد ناتوان جسمی و ذهنی</a:t>
            </a:r>
          </a:p>
        </p:txBody>
      </p:sp>
      <p:pic>
        <p:nvPicPr>
          <p:cNvPr id="25602" name="Picture 2" descr="تاریخچه پرش با نیزه">
            <a:extLst>
              <a:ext uri="{FF2B5EF4-FFF2-40B4-BE49-F238E27FC236}">
                <a16:creationId xmlns:a16="http://schemas.microsoft.com/office/drawing/2014/main" id="{BCC70321-6DBC-C1D2-36A2-B9AF6B86A9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6457334" y="1818304"/>
            <a:ext cx="6002594" cy="3221392"/>
          </a:xfrm>
          <a:prstGeom prst="hexagon">
            <a:avLst>
              <a:gd name="adj" fmla="val 20117"/>
              <a:gd name="vf" fmla="val 115470"/>
            </a:avLst>
          </a:prstGeom>
          <a:noFill/>
          <a:ln w="38100">
            <a:solidFill>
              <a:srgbClr val="FFC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0666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Process 5">
            <a:extLst>
              <a:ext uri="{FF2B5EF4-FFF2-40B4-BE49-F238E27FC236}">
                <a16:creationId xmlns:a16="http://schemas.microsoft.com/office/drawing/2014/main" id="{ED0D7850-6809-E594-1718-55A55DD52924}"/>
              </a:ext>
            </a:extLst>
          </p:cNvPr>
          <p:cNvSpPr/>
          <p:nvPr/>
        </p:nvSpPr>
        <p:spPr>
          <a:xfrm>
            <a:off x="11582400" y="452285"/>
            <a:ext cx="609600" cy="550606"/>
          </a:xfrm>
          <a:prstGeom prst="flowChartProcess">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828524AE-74CD-2AF9-2C9F-67E641379F7F}"/>
              </a:ext>
            </a:extLst>
          </p:cNvPr>
          <p:cNvSpPr txBox="1"/>
          <p:nvPr/>
        </p:nvSpPr>
        <p:spPr>
          <a:xfrm>
            <a:off x="226142" y="1653965"/>
            <a:ext cx="3048000"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pPr algn="l"/>
            <a:r>
              <a:rPr lang="fa-IR" dirty="0">
                <a:hlinkClick r:id="rId2">
                  <a:extLst>
                    <a:ext uri="{A12FA001-AC4F-418D-AE19-62706E023703}">
                      <ahyp:hlinkClr xmlns:ahyp="http://schemas.microsoft.com/office/drawing/2018/hyperlinkcolor" val="tx"/>
                    </a:ext>
                  </a:extLst>
                </a:hlinkClick>
              </a:rPr>
              <a:t>https://setare.com</a:t>
            </a:r>
            <a:endParaRPr lang="fa-IR" dirty="0"/>
          </a:p>
          <a:p>
            <a:pPr algn="l"/>
            <a:r>
              <a:rPr lang="fa-IR" dirty="0">
                <a:hlinkClick r:id="rId3">
                  <a:extLst>
                    <a:ext uri="{A12FA001-AC4F-418D-AE19-62706E023703}">
                      <ahyp:hlinkClr xmlns:ahyp="http://schemas.microsoft.com/office/drawing/2018/hyperlinkcolor" val="tx"/>
                    </a:ext>
                  </a:extLst>
                </a:hlinkClick>
              </a:rPr>
              <a:t>https://www.beytoote.com</a:t>
            </a:r>
            <a:endParaRPr lang="fa-IR" dirty="0"/>
          </a:p>
        </p:txBody>
      </p:sp>
      <p:sp>
        <p:nvSpPr>
          <p:cNvPr id="11" name="TextBox 10">
            <a:extLst>
              <a:ext uri="{FF2B5EF4-FFF2-40B4-BE49-F238E27FC236}">
                <a16:creationId xmlns:a16="http://schemas.microsoft.com/office/drawing/2014/main" id="{23D902E6-85C9-EF48-F08F-4757719E11CF}"/>
              </a:ext>
            </a:extLst>
          </p:cNvPr>
          <p:cNvSpPr txBox="1"/>
          <p:nvPr/>
        </p:nvSpPr>
        <p:spPr>
          <a:xfrm>
            <a:off x="9871587" y="503592"/>
            <a:ext cx="1710813"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14099520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id="{C1423B7A-46F6-15F4-0BC0-2259C91054D1}"/>
              </a:ext>
            </a:extLst>
          </p:cNvPr>
          <p:cNvSpPr/>
          <p:nvPr/>
        </p:nvSpPr>
        <p:spPr>
          <a:xfrm>
            <a:off x="1415845" y="2579431"/>
            <a:ext cx="9360310" cy="1699137"/>
          </a:xfrm>
          <a:prstGeom prst="round2DiagRect">
            <a:avLst>
              <a:gd name="adj1" fmla="val 48797"/>
              <a:gd name="adj2" fmla="val 0"/>
            </a:avLst>
          </a:prstGeom>
          <a:solidFill>
            <a:srgbClr val="FFC000"/>
          </a:solidFill>
          <a:ln w="38100">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213CA26-95B8-E7A3-134C-D5EC33F6B412}"/>
              </a:ext>
            </a:extLst>
          </p:cNvPr>
          <p:cNvSpPr txBox="1"/>
          <p:nvPr/>
        </p:nvSpPr>
        <p:spPr>
          <a:xfrm>
            <a:off x="2123767" y="2921167"/>
            <a:ext cx="7295536" cy="1015663"/>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sz="6000" dirty="0">
                <a:solidFill>
                  <a:schemeClr val="bg1"/>
                </a:solidFill>
              </a:rPr>
              <a:t>با تشکر از توجه شما</a:t>
            </a:r>
          </a:p>
        </p:txBody>
      </p:sp>
    </p:spTree>
    <p:extLst>
      <p:ext uri="{BB962C8B-B14F-4D97-AF65-F5344CB8AC3E}">
        <p14:creationId xmlns:p14="http://schemas.microsoft.com/office/powerpoint/2010/main" val="968267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Manfaat Awalan pada Lompat Jauh">
            <a:extLst>
              <a:ext uri="{FF2B5EF4-FFF2-40B4-BE49-F238E27FC236}">
                <a16:creationId xmlns:a16="http://schemas.microsoft.com/office/drawing/2014/main" id="{8EDA5F71-F44B-DE3D-9F83-8644D90B34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Top Corners Rounded 7">
            <a:extLst>
              <a:ext uri="{FF2B5EF4-FFF2-40B4-BE49-F238E27FC236}">
                <a16:creationId xmlns:a16="http://schemas.microsoft.com/office/drawing/2014/main" id="{CD844EE0-537B-CD89-BD67-24B2AA723551}"/>
              </a:ext>
            </a:extLst>
          </p:cNvPr>
          <p:cNvSpPr/>
          <p:nvPr/>
        </p:nvSpPr>
        <p:spPr>
          <a:xfrm flipV="1">
            <a:off x="4945626" y="-1"/>
            <a:ext cx="6902246" cy="3765756"/>
          </a:xfrm>
          <a:prstGeom prst="round2SameRect">
            <a:avLst>
              <a:gd name="adj1" fmla="val 12795"/>
              <a:gd name="adj2" fmla="val 0"/>
            </a:avLst>
          </a:prstGeom>
          <a:solidFill>
            <a:srgbClr val="A3DBFF">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6" name="TextBox 5">
            <a:extLst>
              <a:ext uri="{FF2B5EF4-FFF2-40B4-BE49-F238E27FC236}">
                <a16:creationId xmlns:a16="http://schemas.microsoft.com/office/drawing/2014/main" id="{C6EEAA01-4F5E-DA02-3C46-88BC48CC80A8}"/>
              </a:ext>
            </a:extLst>
          </p:cNvPr>
          <p:cNvSpPr txBox="1"/>
          <p:nvPr/>
        </p:nvSpPr>
        <p:spPr>
          <a:xfrm>
            <a:off x="5117689" y="810738"/>
            <a:ext cx="6607277"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solidFill>
                  <a:schemeClr val="bg1"/>
                </a:solidFill>
              </a:rPr>
              <a:t>در صورت تساوی، کمترین تعداد پرش و سپس کمترین خطا ملاک قرار می‌گیرد.مقدار افزایش ارتفاع میله پس از هر دور نباید کمتر از ۲ سانتیمتر باشد، مگر اینکه یک شرکت‌کننده باقی مانده باشد. این رشته ورزشی به دلیل نیاز به تکنیک‌های خاص و توانایی بدنی بالا، یکی از چالش‌برانگیزترین و هیجان‌انگیزترین رشته‌های ورزشی به شمار می‌آید.</a:t>
            </a:r>
          </a:p>
        </p:txBody>
      </p:sp>
      <p:sp>
        <p:nvSpPr>
          <p:cNvPr id="9" name="TextBox 8">
            <a:extLst>
              <a:ext uri="{FF2B5EF4-FFF2-40B4-BE49-F238E27FC236}">
                <a16:creationId xmlns:a16="http://schemas.microsoft.com/office/drawing/2014/main" id="{7DDAB92A-4A0B-C1D8-1B64-AEA3D2EA948C}"/>
              </a:ext>
            </a:extLst>
          </p:cNvPr>
          <p:cNvSpPr txBox="1"/>
          <p:nvPr/>
        </p:nvSpPr>
        <p:spPr>
          <a:xfrm>
            <a:off x="6007510" y="349073"/>
            <a:ext cx="4660490" cy="461665"/>
          </a:xfrm>
          <a:prstGeom prst="rect">
            <a:avLst/>
          </a:prstGeom>
          <a:noFill/>
        </p:spPr>
        <p:txBody>
          <a:bodyPr wrap="square">
            <a:spAutoFit/>
          </a:bodyPr>
          <a:lstStyle/>
          <a:p>
            <a:pPr algn="just" rtl="1">
              <a:spcAft>
                <a:spcPts val="1950"/>
              </a:spcAft>
            </a:pPr>
            <a:r>
              <a:rPr lang="fa-IR" sz="2400" b="1" i="0" dirty="0">
                <a:solidFill>
                  <a:schemeClr val="bg1"/>
                </a:solidFill>
                <a:effectLst/>
                <a:latin typeface="Shabnam" panose="020B0603030804020204" pitchFamily="34" charset="-78"/>
                <a:cs typeface="Shabnam" panose="020B0603030804020204" pitchFamily="34" charset="-78"/>
              </a:rPr>
              <a:t>آشنایی با رشته ورزشی پرش ارتفاع</a:t>
            </a:r>
          </a:p>
        </p:txBody>
      </p:sp>
    </p:spTree>
    <p:extLst>
      <p:ext uri="{BB962C8B-B14F-4D97-AF65-F5344CB8AC3E}">
        <p14:creationId xmlns:p14="http://schemas.microsoft.com/office/powerpoint/2010/main" val="710016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6CADA4B-E005-6B7B-3644-B82308E6B22F}"/>
              </a:ext>
            </a:extLst>
          </p:cNvPr>
          <p:cNvPicPr>
            <a:picLocks noChangeAspect="1"/>
          </p:cNvPicPr>
          <p:nvPr/>
        </p:nvPicPr>
        <p:blipFill>
          <a:blip r:embed="rId3"/>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D24C210A-037F-04F0-C240-F0B121B39410}"/>
              </a:ext>
            </a:extLst>
          </p:cNvPr>
          <p:cNvSpPr txBox="1"/>
          <p:nvPr/>
        </p:nvSpPr>
        <p:spPr>
          <a:xfrm>
            <a:off x="8947355" y="584838"/>
            <a:ext cx="3008671"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تاریخچه پرش ارتفاع</a:t>
            </a:r>
          </a:p>
        </p:txBody>
      </p:sp>
      <p:sp>
        <p:nvSpPr>
          <p:cNvPr id="5" name="TextBox 4">
            <a:extLst>
              <a:ext uri="{FF2B5EF4-FFF2-40B4-BE49-F238E27FC236}">
                <a16:creationId xmlns:a16="http://schemas.microsoft.com/office/drawing/2014/main" id="{480C105A-14E4-2372-CFC0-D90B63EAA754}"/>
              </a:ext>
            </a:extLst>
          </p:cNvPr>
          <p:cNvSpPr txBox="1"/>
          <p:nvPr/>
        </p:nvSpPr>
        <p:spPr>
          <a:xfrm>
            <a:off x="235975" y="1066167"/>
            <a:ext cx="11720052"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پرش ارتفاع یکی از رشته‌های ورزشی جذاب و قدیمی در دو و میدانی است که تاریخچه‌ای غنی دارد. در قرن نوزدهم پرش ارتفاع در اسکاتلند به عنوان یک رقابت ورزشی شهرت پیدا کرد. این رشته به تدریج در سایر نقاط جهان نیز محبوب شد. سال 1896 پرش ارتفاع به عنوان یکی از رشته‌های ورزشی در اولین المپیک مدرن که در آتن برگزار شد، معرفی گردید. این رویداد نقطه عطفی در تاریخچه این ورزش به شمار می‌رود. </a:t>
            </a:r>
          </a:p>
        </p:txBody>
      </p:sp>
      <p:pic>
        <p:nvPicPr>
          <p:cNvPr id="3074" name="Picture 2" descr="هرآنچه که درمورد ورزش پرش ارتفاع لازم است بدانید! - فیت بادی اسپرت">
            <a:extLst>
              <a:ext uri="{FF2B5EF4-FFF2-40B4-BE49-F238E27FC236}">
                <a16:creationId xmlns:a16="http://schemas.microsoft.com/office/drawing/2014/main" id="{63342738-9BC4-BE55-8DDC-6324B8A2ABF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394" b="8774"/>
          <a:stretch/>
        </p:blipFill>
        <p:spPr bwMode="auto">
          <a:xfrm>
            <a:off x="784737" y="2959510"/>
            <a:ext cx="4762500" cy="3706762"/>
          </a:xfrm>
          <a:prstGeom prst="hexagon">
            <a:avLst>
              <a:gd name="adj" fmla="val 23043"/>
              <a:gd name="vf" fmla="val 115470"/>
            </a:avLst>
          </a:prstGeom>
          <a:noFill/>
          <a:ln w="38100">
            <a:solidFill>
              <a:schemeClr val="bg2">
                <a:lumMod val="50000"/>
              </a:schemeClr>
            </a:solidFill>
          </a:ln>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F8D69CFA-6810-20E4-2023-5C03C543058E}"/>
              </a:ext>
            </a:extLst>
          </p:cNvPr>
          <p:cNvPicPr>
            <a:picLocks noChangeAspect="1"/>
          </p:cNvPicPr>
          <p:nvPr/>
        </p:nvPicPr>
        <p:blipFill>
          <a:blip r:embed="rId5"/>
          <a:stretch>
            <a:fillRect/>
          </a:stretch>
        </p:blipFill>
        <p:spPr>
          <a:xfrm>
            <a:off x="6154992" y="3428900"/>
            <a:ext cx="4365522" cy="3448764"/>
          </a:xfrm>
          <a:prstGeom prst="hexagon">
            <a:avLst/>
          </a:prstGeom>
          <a:ln w="38100">
            <a:solidFill>
              <a:schemeClr val="bg2">
                <a:lumMod val="50000"/>
              </a:schemeClr>
            </a:solidFill>
          </a:ln>
        </p:spPr>
      </p:pic>
    </p:spTree>
    <p:extLst>
      <p:ext uri="{BB962C8B-B14F-4D97-AF65-F5344CB8AC3E}">
        <p14:creationId xmlns:p14="http://schemas.microsoft.com/office/powerpoint/2010/main" val="3818051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91BD997-DF43-096A-1D48-020A0A868C46}"/>
              </a:ext>
            </a:extLst>
          </p:cNvPr>
          <p:cNvPicPr>
            <a:picLocks noChangeAspect="1"/>
          </p:cNvPicPr>
          <p:nvPr/>
        </p:nvPicPr>
        <p:blipFill>
          <a:blip r:embed="rId3"/>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FD6371FC-531A-A85C-DAC0-911654856DB3}"/>
              </a:ext>
            </a:extLst>
          </p:cNvPr>
          <p:cNvSpPr txBox="1"/>
          <p:nvPr/>
        </p:nvSpPr>
        <p:spPr>
          <a:xfrm>
            <a:off x="111145" y="1478466"/>
            <a:ext cx="6666271" cy="390106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در طول تاریخ، تکنیک‌های مختلفی برای پرش ارتفاع استفاده شده است. از جمله این تکنیک‌ها می‌توان به تکنیک قیچی</a:t>
            </a:r>
            <a:r>
              <a:rPr lang="en-US" dirty="0"/>
              <a:t>Scissors) </a:t>
            </a:r>
            <a:r>
              <a:rPr lang="fa-IR" dirty="0"/>
              <a:t>) که یکی از روش‌های اولیه که در آن ورزشکار با دو پا از میله عبور می‌کرد. دیگری چرخش غربی </a:t>
            </a:r>
            <a:r>
              <a:rPr lang="en-US" dirty="0"/>
              <a:t>(Western Roll)، </a:t>
            </a:r>
            <a:r>
              <a:rPr lang="fa-IR" dirty="0"/>
              <a:t>تکنیکی که در اوایل قرن بیستم معرفی شد و به ورزشکاران اجازه می‌داد تا با چرخش بدن از میله عبور کنند. فلاپ فازبری </a:t>
            </a:r>
            <a:r>
              <a:rPr lang="en-US" dirty="0"/>
              <a:t> (Fosbury Flop)</a:t>
            </a:r>
            <a:r>
              <a:rPr lang="fa-IR" dirty="0"/>
              <a:t>در اوایل دهه 1960 توسط دیک فازبری معرفی شد و به سرعت به محبوب‌ترین روش پرش ارتفاع تبدیل شد.</a:t>
            </a:r>
          </a:p>
        </p:txBody>
      </p:sp>
      <p:sp>
        <p:nvSpPr>
          <p:cNvPr id="4" name="TextBox 3">
            <a:extLst>
              <a:ext uri="{FF2B5EF4-FFF2-40B4-BE49-F238E27FC236}">
                <a16:creationId xmlns:a16="http://schemas.microsoft.com/office/drawing/2014/main" id="{67DA0158-F3FE-0806-FE11-F06ADC754888}"/>
              </a:ext>
            </a:extLst>
          </p:cNvPr>
          <p:cNvSpPr txBox="1"/>
          <p:nvPr/>
        </p:nvSpPr>
        <p:spPr>
          <a:xfrm>
            <a:off x="521109" y="790249"/>
            <a:ext cx="3008671"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تاریخچه پرش ارتفاع</a:t>
            </a:r>
          </a:p>
        </p:txBody>
      </p:sp>
      <p:sp>
        <p:nvSpPr>
          <p:cNvPr id="6" name="Rectangle 5">
            <a:extLst>
              <a:ext uri="{FF2B5EF4-FFF2-40B4-BE49-F238E27FC236}">
                <a16:creationId xmlns:a16="http://schemas.microsoft.com/office/drawing/2014/main" id="{90CF703E-8001-75DE-134E-EB2207AFB211}"/>
              </a:ext>
            </a:extLst>
          </p:cNvPr>
          <p:cNvSpPr/>
          <p:nvPr/>
        </p:nvSpPr>
        <p:spPr>
          <a:xfrm>
            <a:off x="0" y="800818"/>
            <a:ext cx="845574" cy="461665"/>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28" name="Picture 4" descr="ورزش پرش ارتفاع">
            <a:extLst>
              <a:ext uri="{FF2B5EF4-FFF2-40B4-BE49-F238E27FC236}">
                <a16:creationId xmlns:a16="http://schemas.microsoft.com/office/drawing/2014/main" id="{C6310D8F-AE46-1D0A-5F90-5F7C37125F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2916" y="1863215"/>
            <a:ext cx="5243584" cy="3367548"/>
          </a:xfrm>
          <a:prstGeom prst="plaqu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324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BC6D095-DC55-50A7-AA0C-8032BEC7B976}"/>
              </a:ext>
            </a:extLst>
          </p:cNvPr>
          <p:cNvSpPr txBox="1"/>
          <p:nvPr/>
        </p:nvSpPr>
        <p:spPr>
          <a:xfrm>
            <a:off x="8829371" y="524777"/>
            <a:ext cx="3008671"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تاریخچه پرش ارتفاع</a:t>
            </a:r>
          </a:p>
        </p:txBody>
      </p:sp>
      <p:sp>
        <p:nvSpPr>
          <p:cNvPr id="5" name="Rectangle 4">
            <a:extLst>
              <a:ext uri="{FF2B5EF4-FFF2-40B4-BE49-F238E27FC236}">
                <a16:creationId xmlns:a16="http://schemas.microsoft.com/office/drawing/2014/main" id="{2EFFB4E7-7436-2F52-C19D-21631A215585}"/>
              </a:ext>
            </a:extLst>
          </p:cNvPr>
          <p:cNvSpPr/>
          <p:nvPr/>
        </p:nvSpPr>
        <p:spPr>
          <a:xfrm>
            <a:off x="3111908" y="3663704"/>
            <a:ext cx="3510116" cy="2207854"/>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124" name="Picture 4" descr="ستاره پرسپولیسی رکورددار پرش ارتفاع در ایران!">
            <a:extLst>
              <a:ext uri="{FF2B5EF4-FFF2-40B4-BE49-F238E27FC236}">
                <a16:creationId xmlns:a16="http://schemas.microsoft.com/office/drawing/2014/main" id="{4EFBD875-467D-A901-1AEB-BD5625580D7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379" t="1619" r="12379" b="6808"/>
          <a:stretch/>
        </p:blipFill>
        <p:spPr bwMode="auto">
          <a:xfrm>
            <a:off x="501444" y="39923"/>
            <a:ext cx="5220928" cy="460724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12BE2B3-87F8-3F1F-5E5F-34483DE07987}"/>
              </a:ext>
            </a:extLst>
          </p:cNvPr>
          <p:cNvSpPr txBox="1"/>
          <p:nvPr/>
        </p:nvSpPr>
        <p:spPr>
          <a:xfrm>
            <a:off x="6617114" y="986442"/>
            <a:ext cx="5220928"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این تکنیک شامل پرش به سمت میله با پشت به آن است. پرش ارتفاع به عنوان یکی از رشته‌های اصلی دو و میدانی، نه تنها به دلیل تکنیک‌های خاص </a:t>
            </a:r>
            <a:r>
              <a:rPr lang="fa-IR" dirty="0">
                <a:solidFill>
                  <a:schemeClr val="bg1"/>
                </a:solidFill>
              </a:rPr>
              <a:t>و چالش‌های </a:t>
            </a:r>
            <a:r>
              <a:rPr lang="fa-IR" dirty="0"/>
              <a:t>فیزیکی، بلکه به خاطر تاریخچه غنی و </a:t>
            </a:r>
            <a:r>
              <a:rPr lang="fa-IR" dirty="0">
                <a:solidFill>
                  <a:schemeClr val="bg1"/>
                </a:solidFill>
              </a:rPr>
              <a:t>جذابش، همواره </a:t>
            </a:r>
            <a:r>
              <a:rPr lang="fa-IR" dirty="0"/>
              <a:t>مورد توجه ورزشکاران و تماشاگران قرار دارد.</a:t>
            </a:r>
          </a:p>
        </p:txBody>
      </p:sp>
    </p:spTree>
    <p:extLst>
      <p:ext uri="{BB962C8B-B14F-4D97-AF65-F5344CB8AC3E}">
        <p14:creationId xmlns:p14="http://schemas.microsoft.com/office/powerpoint/2010/main" val="35397991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12F875-B3EE-6429-74B9-AFC84E4AC03F}"/>
              </a:ext>
            </a:extLst>
          </p:cNvPr>
          <p:cNvPicPr>
            <a:picLocks noChangeAspect="1"/>
          </p:cNvPicPr>
          <p:nvPr/>
        </p:nvPicPr>
        <p:blipFill>
          <a:blip r:embed="rId3"/>
          <a:stretch>
            <a:fillRect/>
          </a:stretch>
        </p:blipFill>
        <p:spPr>
          <a:xfrm>
            <a:off x="0" y="0"/>
            <a:ext cx="12192000" cy="6858000"/>
          </a:xfrm>
          <a:prstGeom prst="rect">
            <a:avLst/>
          </a:prstGeom>
        </p:spPr>
      </p:pic>
      <p:sp>
        <p:nvSpPr>
          <p:cNvPr id="7" name="Rectangle: Top Corners Rounded 6">
            <a:extLst>
              <a:ext uri="{FF2B5EF4-FFF2-40B4-BE49-F238E27FC236}">
                <a16:creationId xmlns:a16="http://schemas.microsoft.com/office/drawing/2014/main" id="{E53900EF-A96B-52AB-ADB8-A346E5633F81}"/>
              </a:ext>
            </a:extLst>
          </p:cNvPr>
          <p:cNvSpPr/>
          <p:nvPr/>
        </p:nvSpPr>
        <p:spPr>
          <a:xfrm rot="10800000" flipH="1" flipV="1">
            <a:off x="147484" y="3824748"/>
            <a:ext cx="11916697" cy="3033252"/>
          </a:xfrm>
          <a:prstGeom prst="round2SameRect">
            <a:avLst>
              <a:gd name="adj1" fmla="val 15520"/>
              <a:gd name="adj2" fmla="val 0"/>
            </a:avLst>
          </a:prstGeom>
          <a:solidFill>
            <a:schemeClr val="bg1">
              <a:lumMod val="85000"/>
              <a:alpha val="2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3" name="TextBox 2">
            <a:extLst>
              <a:ext uri="{FF2B5EF4-FFF2-40B4-BE49-F238E27FC236}">
                <a16:creationId xmlns:a16="http://schemas.microsoft.com/office/drawing/2014/main" id="{31833EBC-21D1-6099-FB46-6A72E52354A5}"/>
              </a:ext>
            </a:extLst>
          </p:cNvPr>
          <p:cNvSpPr txBox="1"/>
          <p:nvPr/>
        </p:nvSpPr>
        <p:spPr>
          <a:xfrm>
            <a:off x="10284542" y="3192296"/>
            <a:ext cx="1641987"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ویژگی ها</a:t>
            </a:r>
          </a:p>
        </p:txBody>
      </p:sp>
      <p:sp>
        <p:nvSpPr>
          <p:cNvPr id="5" name="TextBox 4">
            <a:extLst>
              <a:ext uri="{FF2B5EF4-FFF2-40B4-BE49-F238E27FC236}">
                <a16:creationId xmlns:a16="http://schemas.microsoft.com/office/drawing/2014/main" id="{9BED672F-7430-B146-3436-27B063C084D6}"/>
              </a:ext>
            </a:extLst>
          </p:cNvPr>
          <p:cNvSpPr txBox="1"/>
          <p:nvPr/>
        </p:nvSpPr>
        <p:spPr>
          <a:xfrm>
            <a:off x="265471" y="3944838"/>
            <a:ext cx="11661058"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رشته ورزشی پرش ارتفاع دارای ویژگی‌های خاص و منحصر به فردی است که آن را از سایر رشته‌های ورزشی متمایز می‌کند. داشتن تکنیک‌های پرش یکی از ویژگی های این ورزش است. امروزه، تکنیک اصلی پرش ارتفاع، فازبری است که در آن ورزشکار با خم شدن کمر و پشت کردن به میله، از آن عبور می‌کند. این تکنیک برای نخستین بار توسط دیک فازبری در المپیک ۱۹۶۸ به کار گرفته شد و به سرعت محبوبیت یافت. در طول تاریخ، تکنیک‌های مختلفی مانند قیچی، چرخش غربی و استرادل نیز مورد استفاده قرار گرفته‌اند، اما فازبری به عنوان بهترین و موثرترین روش شناخته می‌شود</a:t>
            </a:r>
          </a:p>
        </p:txBody>
      </p:sp>
    </p:spTree>
    <p:extLst>
      <p:ext uri="{BB962C8B-B14F-4D97-AF65-F5344CB8AC3E}">
        <p14:creationId xmlns:p14="http://schemas.microsoft.com/office/powerpoint/2010/main" val="516949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C88497-2606-87F6-65F0-F4EE62ADBC23}"/>
              </a:ext>
            </a:extLst>
          </p:cNvPr>
          <p:cNvSpPr txBox="1"/>
          <p:nvPr/>
        </p:nvSpPr>
        <p:spPr>
          <a:xfrm>
            <a:off x="6204155" y="615536"/>
            <a:ext cx="5329084"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تمرینات مناسب رشته ورزشی پرش ارتفاع</a:t>
            </a:r>
          </a:p>
        </p:txBody>
      </p:sp>
      <p:sp>
        <p:nvSpPr>
          <p:cNvPr id="5" name="TextBox 4">
            <a:extLst>
              <a:ext uri="{FF2B5EF4-FFF2-40B4-BE49-F238E27FC236}">
                <a16:creationId xmlns:a16="http://schemas.microsoft.com/office/drawing/2014/main" id="{1CF14EF4-62C5-BCF5-F046-4697D4DE6E27}"/>
              </a:ext>
            </a:extLst>
          </p:cNvPr>
          <p:cNvSpPr txBox="1"/>
          <p:nvPr/>
        </p:nvSpPr>
        <p:spPr>
          <a:xfrm>
            <a:off x="5712542" y="1082117"/>
            <a:ext cx="6096000"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برای بهبود عملکرد در رشته ورزشی پرش ارتفاع، تمرینات خاصی وجود دارد که می‌تواند به افزایش قدرت، سرعت و تکنیک پرش کمک کند. با انجام این تمرینات به صورت منظم و تحت نظر یک مربی، می‌توانید به بهبود عملکرد خود در رشته ورزشی پرش ارتفاع کمک کنید. در اینجا به برخی از این تمرینات اشاره می‌شود.</a:t>
            </a:r>
          </a:p>
        </p:txBody>
      </p:sp>
      <p:pic>
        <p:nvPicPr>
          <p:cNvPr id="6146" name="Picture 2" descr="هرآنچه که درمورد ورزش پرش ارتفاع لازم است بدانید! - فیت بادی اسپرت">
            <a:extLst>
              <a:ext uri="{FF2B5EF4-FFF2-40B4-BE49-F238E27FC236}">
                <a16:creationId xmlns:a16="http://schemas.microsoft.com/office/drawing/2014/main" id="{1106C4B1-575A-9A22-3724-4A6FC431EE0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06" b="1"/>
          <a:stretch/>
        </p:blipFill>
        <p:spPr bwMode="auto">
          <a:xfrm>
            <a:off x="383457" y="-9832"/>
            <a:ext cx="4762500" cy="4772332"/>
          </a:xfrm>
          <a:prstGeom prst="flowChartOffpageConnector">
            <a:avLst/>
          </a:prstGeom>
          <a:noFill/>
          <a:extLst>
            <a:ext uri="{909E8E84-426E-40DD-AFC4-6F175D3DCCD1}">
              <a14:hiddenFill xmlns:a14="http://schemas.microsoft.com/office/drawing/2010/main">
                <a:solidFill>
                  <a:srgbClr val="FFFFFF"/>
                </a:solidFill>
              </a14:hiddenFill>
            </a:ext>
          </a:extLst>
        </p:spPr>
      </p:pic>
      <p:sp>
        <p:nvSpPr>
          <p:cNvPr id="8" name="Wave 7">
            <a:extLst>
              <a:ext uri="{FF2B5EF4-FFF2-40B4-BE49-F238E27FC236}">
                <a16:creationId xmlns:a16="http://schemas.microsoft.com/office/drawing/2014/main" id="{A6A505C0-1A2A-39EC-AFEB-438CF53B5A26}"/>
              </a:ext>
            </a:extLst>
          </p:cNvPr>
          <p:cNvSpPr/>
          <p:nvPr/>
        </p:nvSpPr>
        <p:spPr>
          <a:xfrm>
            <a:off x="0" y="5135762"/>
            <a:ext cx="12192000" cy="461665"/>
          </a:xfrm>
          <a:prstGeom prst="wave">
            <a:avLst>
              <a:gd name="adj1" fmla="val 20000"/>
              <a:gd name="adj2" fmla="val 0"/>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849573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Grunge Texture">
      <a:fillStyleLst>
        <a:solidFill>
          <a:schemeClr val="phClr"/>
        </a:solidFill>
        <a:blipFill rotWithShape="1">
          <a:blip xmlns:r="http://schemas.openxmlformats.org/officeDocument/2006/relationships" r:embed="rId1">
            <a:duotone>
              <a:schemeClr val="phClr">
                <a:tint val="67000"/>
                <a:shade val="65000"/>
              </a:schemeClr>
              <a:schemeClr val="phClr">
                <a:tint val="10000"/>
                <a:satMod val="130000"/>
              </a:schemeClr>
            </a:duotone>
          </a:blip>
          <a:tile tx="0" ty="0" sx="60000" sy="59000" flip="none" algn="b"/>
        </a:blipFill>
        <a:blipFill rotWithShape="1">
          <a:blip xmlns:r="http://schemas.openxmlformats.org/officeDocument/2006/relationships" r:embed="rId1">
            <a:duotone>
              <a:schemeClr val="phClr">
                <a:shade val="30000"/>
                <a:satMod val="115000"/>
              </a:schemeClr>
              <a:schemeClr val="phClr">
                <a:tint val="34000"/>
              </a:schemeClr>
            </a:duotone>
          </a:blip>
          <a:tile tx="0" ty="0" sx="60000" sy="59000" flip="none" algn="b"/>
        </a:blipFill>
      </a:fillStyleLst>
      <a:lnStyleLst>
        <a:ln w="6350" cap="flat" cmpd="sng" algn="ctr">
          <a:solidFill>
            <a:schemeClr val="phClr">
              <a:tint val="70000"/>
            </a:scheme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382</TotalTime>
  <Words>2614</Words>
  <Application>Microsoft Office PowerPoint</Application>
  <PresentationFormat>Widescreen</PresentationFormat>
  <Paragraphs>114</Paragraphs>
  <Slides>33</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4</cp:revision>
  <dcterms:created xsi:type="dcterms:W3CDTF">2025-02-06T05:09:30Z</dcterms:created>
  <dcterms:modified xsi:type="dcterms:W3CDTF">2025-03-01T19:17:03Z</dcterms:modified>
</cp:coreProperties>
</file>