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5"/>
  </p:notesMasterIdLst>
  <p:sldIdLst>
    <p:sldId id="278" r:id="rId2"/>
    <p:sldId id="256" r:id="rId3"/>
    <p:sldId id="257" r:id="rId4"/>
    <p:sldId id="258" r:id="rId5"/>
    <p:sldId id="259" r:id="rId6"/>
    <p:sldId id="260" r:id="rId7"/>
    <p:sldId id="261" r:id="rId8"/>
    <p:sldId id="262" r:id="rId9"/>
    <p:sldId id="263" r:id="rId10"/>
    <p:sldId id="277" r:id="rId11"/>
    <p:sldId id="264" r:id="rId12"/>
    <p:sldId id="265" r:id="rId13"/>
    <p:sldId id="266" r:id="rId14"/>
    <p:sldId id="267" r:id="rId15"/>
    <p:sldId id="268" r:id="rId16"/>
    <p:sldId id="269" r:id="rId17"/>
    <p:sldId id="270" r:id="rId18"/>
    <p:sldId id="271" r:id="rId19"/>
    <p:sldId id="276" r:id="rId20"/>
    <p:sldId id="272" r:id="rId21"/>
    <p:sldId id="273" r:id="rId22"/>
    <p:sldId id="274" r:id="rId23"/>
    <p:sldId id="275" r:id="rId2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showGuides="1">
      <p:cViewPr>
        <p:scale>
          <a:sx n="70" d="100"/>
          <a:sy n="70" d="100"/>
        </p:scale>
        <p:origin x="70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D0E47BC-AA2F-481B-8DF2-54D19621D378}" type="datetimeFigureOut">
              <a:rPr lang="fa-IR" smtClean="0"/>
              <a:t>1446/08/10</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979D1858-CDFA-47F0-952B-9C1B1903C6FE}" type="slidenum">
              <a:rPr lang="fa-IR" smtClean="0"/>
              <a:t>‹#›</a:t>
            </a:fld>
            <a:endParaRPr lang="fa-IR"/>
          </a:p>
        </p:txBody>
      </p:sp>
    </p:spTree>
    <p:extLst>
      <p:ext uri="{BB962C8B-B14F-4D97-AF65-F5344CB8AC3E}">
        <p14:creationId xmlns:p14="http://schemas.microsoft.com/office/powerpoint/2010/main" val="76726758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79D1858-CDFA-47F0-952B-9C1B1903C6FE}" type="slidenum">
              <a:rPr lang="fa-IR" smtClean="0"/>
              <a:t>7</a:t>
            </a:fld>
            <a:endParaRPr lang="fa-IR"/>
          </a:p>
        </p:txBody>
      </p:sp>
    </p:spTree>
    <p:extLst>
      <p:ext uri="{BB962C8B-B14F-4D97-AF65-F5344CB8AC3E}">
        <p14:creationId xmlns:p14="http://schemas.microsoft.com/office/powerpoint/2010/main" val="400108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79D1858-CDFA-47F0-952B-9C1B1903C6FE}" type="slidenum">
              <a:rPr lang="fa-IR" smtClean="0"/>
              <a:t>10</a:t>
            </a:fld>
            <a:endParaRPr lang="fa-IR"/>
          </a:p>
        </p:txBody>
      </p:sp>
    </p:spTree>
    <p:extLst>
      <p:ext uri="{BB962C8B-B14F-4D97-AF65-F5344CB8AC3E}">
        <p14:creationId xmlns:p14="http://schemas.microsoft.com/office/powerpoint/2010/main" val="1973434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79D1858-CDFA-47F0-952B-9C1B1903C6FE}" type="slidenum">
              <a:rPr lang="fa-IR" smtClean="0"/>
              <a:t>18</a:t>
            </a:fld>
            <a:endParaRPr lang="fa-IR"/>
          </a:p>
        </p:txBody>
      </p:sp>
    </p:spTree>
    <p:extLst>
      <p:ext uri="{BB962C8B-B14F-4D97-AF65-F5344CB8AC3E}">
        <p14:creationId xmlns:p14="http://schemas.microsoft.com/office/powerpoint/2010/main" val="457488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0" y="0"/>
            <a:ext cx="6578600" cy="6858000"/>
          </a:xfrm>
          <a:custGeom>
            <a:avLst/>
            <a:gdLst>
              <a:gd name="connsiteX0" fmla="*/ 0 w 6578600"/>
              <a:gd name="connsiteY0" fmla="*/ 0 h 6858000"/>
              <a:gd name="connsiteX1" fmla="*/ 6578600 w 6578600"/>
              <a:gd name="connsiteY1" fmla="*/ 0 h 6858000"/>
              <a:gd name="connsiteX2" fmla="*/ 6578600 w 6578600"/>
              <a:gd name="connsiteY2" fmla="*/ 6858000 h 6858000"/>
              <a:gd name="connsiteX3" fmla="*/ 0 w 6578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78600" h="6858000">
                <a:moveTo>
                  <a:pt x="0" y="0"/>
                </a:moveTo>
                <a:lnTo>
                  <a:pt x="6578600" y="0"/>
                </a:lnTo>
                <a:lnTo>
                  <a:pt x="6578600"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6965903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841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7220861"/>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28597" y="2638212"/>
            <a:ext cx="5163403" cy="4913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578599" y="3675878"/>
            <a:ext cx="4576549" cy="49131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615450" y="4775620"/>
            <a:ext cx="4576549" cy="49131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6578598" y="5875362"/>
            <a:ext cx="4576549" cy="49131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2"/>
          <a:stretch>
            <a:fillRect/>
          </a:stretch>
        </p:blipFill>
        <p:spPr>
          <a:xfrm>
            <a:off x="8229850" y="169722"/>
            <a:ext cx="2517128" cy="2517128"/>
          </a:xfrm>
          <a:prstGeom prst="rect">
            <a:avLst/>
          </a:prstGeom>
        </p:spPr>
      </p:pic>
      <p:sp>
        <p:nvSpPr>
          <p:cNvPr id="10" name="Rectangle 9"/>
          <p:cNvSpPr/>
          <p:nvPr/>
        </p:nvSpPr>
        <p:spPr>
          <a:xfrm>
            <a:off x="6578598" y="2667866"/>
            <a:ext cx="5612746" cy="461665"/>
          </a:xfrm>
          <a:prstGeom prst="rect">
            <a:avLst/>
          </a:prstGeom>
        </p:spPr>
        <p:txBody>
          <a:bodyPr wrap="squar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موضوع:پاورپوینت زندگینامه جابربن حیان</a:t>
            </a:r>
            <a:endParaRPr lang="fa-IR" sz="2400" b="1" dirty="0">
              <a:solidFill>
                <a:schemeClr val="bg1"/>
              </a:solidFill>
              <a:latin typeface="Shabnam" panose="020B0603030804020204" pitchFamily="34" charset="-78"/>
              <a:cs typeface="Shabnam" panose="020B0603030804020204" pitchFamily="34" charset="-78"/>
            </a:endParaRPr>
          </a:p>
        </p:txBody>
      </p:sp>
      <p:sp>
        <p:nvSpPr>
          <p:cNvPr id="11" name="Rectangle 10"/>
          <p:cNvSpPr/>
          <p:nvPr/>
        </p:nvSpPr>
        <p:spPr>
          <a:xfrm>
            <a:off x="7028597" y="3721743"/>
            <a:ext cx="34067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2" name="Rectangle 11"/>
          <p:cNvSpPr/>
          <p:nvPr/>
        </p:nvSpPr>
        <p:spPr>
          <a:xfrm>
            <a:off x="8457655" y="4782341"/>
            <a:ext cx="289213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پژوهشگر:فرزانه توکلی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3" name="Rectangle 12"/>
          <p:cNvSpPr/>
          <p:nvPr/>
        </p:nvSpPr>
        <p:spPr>
          <a:xfrm>
            <a:off x="7763574" y="5890188"/>
            <a:ext cx="193674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15" name="Picture Placeholder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021" r="23021"/>
          <a:stretch>
            <a:fillRect/>
          </a:stretch>
        </p:blipFill>
        <p:spPr/>
      </p:pic>
    </p:spTree>
    <p:extLst>
      <p:ext uri="{BB962C8B-B14F-4D97-AF65-F5344CB8AC3E}">
        <p14:creationId xmlns:p14="http://schemas.microsoft.com/office/powerpoint/2010/main" val="23014135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1"/>
            <a:ext cx="12191999" cy="6857998"/>
          </a:xfrm>
          <a:prstGeom prst="rect">
            <a:avLst/>
          </a:prstGeom>
        </p:spPr>
      </p:pic>
      <p:sp>
        <p:nvSpPr>
          <p:cNvPr id="2" name="Rectangle 1"/>
          <p:cNvSpPr/>
          <p:nvPr/>
        </p:nvSpPr>
        <p:spPr>
          <a:xfrm>
            <a:off x="327546" y="1256816"/>
            <a:ext cx="11313994" cy="1685077"/>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اما طبیعت هر یک از گوگرد و جیوه تابع دو عامل زمینی و زمانی است. به عبارت دیگر، تفاوت خاک زمینی که این دو کانی در آن به‌وجود می‌آیند و همچنین تفاوت وضعیت کواکب به هنگام پیدایش آن‌ها موجب می‌شود که طبیعت گوگرد یا جیوه تفاوت پیدا کند.</a:t>
            </a:r>
          </a:p>
        </p:txBody>
      </p:sp>
      <p:sp>
        <p:nvSpPr>
          <p:cNvPr id="3" name="Rectangle 2"/>
          <p:cNvSpPr/>
          <p:nvPr/>
        </p:nvSpPr>
        <p:spPr>
          <a:xfrm>
            <a:off x="5545540" y="518152"/>
            <a:ext cx="6096000" cy="738664"/>
          </a:xfrm>
          <a:prstGeom prst="rect">
            <a:avLst/>
          </a:prstGeom>
        </p:spPr>
        <p:txBody>
          <a:bodyPr>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عقیدهٔ جابر بن حیان دربارهٔ </a:t>
            </a:r>
            <a:r>
              <a:rPr lang="fa-IR" sz="2400" b="1" dirty="0" smtClean="0">
                <a:solidFill>
                  <a:srgbClr val="202122"/>
                </a:solidFill>
                <a:latin typeface="Shabnam" panose="020B0603030804020204" pitchFamily="34" charset="-78"/>
                <a:cs typeface="Shabnam" panose="020B0603030804020204" pitchFamily="34" charset="-78"/>
              </a:rPr>
              <a:t>فلزات</a:t>
            </a:r>
            <a:endParaRPr lang="fa-IR" sz="2400" b="1" dirty="0">
              <a:solidFill>
                <a:srgbClr val="202122"/>
              </a:solidFill>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4"/>
          <a:stretch>
            <a:fillRect/>
          </a:stretch>
        </p:blipFill>
        <p:spPr>
          <a:xfrm>
            <a:off x="2521354" y="3680557"/>
            <a:ext cx="3152774" cy="3065196"/>
          </a:xfrm>
          <a:prstGeom prst="rect">
            <a:avLst/>
          </a:prstGeom>
          <a:ln w="76200">
            <a:solidFill>
              <a:schemeClr val="bg1">
                <a:lumMod val="75000"/>
              </a:schemeClr>
            </a:solidFill>
          </a:ln>
        </p:spPr>
      </p:pic>
      <p:pic>
        <p:nvPicPr>
          <p:cNvPr id="8" name="Picture 7"/>
          <p:cNvPicPr>
            <a:picLocks noChangeAspect="1"/>
          </p:cNvPicPr>
          <p:nvPr/>
        </p:nvPicPr>
        <p:blipFill>
          <a:blip r:embed="rId5"/>
          <a:stretch>
            <a:fillRect/>
          </a:stretch>
        </p:blipFill>
        <p:spPr>
          <a:xfrm>
            <a:off x="6103769" y="2622313"/>
            <a:ext cx="2829294" cy="2829294"/>
          </a:xfrm>
          <a:prstGeom prst="rect">
            <a:avLst/>
          </a:prstGeom>
          <a:ln w="76200">
            <a:solidFill>
              <a:schemeClr val="accent2">
                <a:lumMod val="40000"/>
                <a:lumOff val="60000"/>
              </a:schemeClr>
            </a:solidFill>
          </a:ln>
        </p:spPr>
      </p:pic>
      <p:sp>
        <p:nvSpPr>
          <p:cNvPr id="9" name="Flowchart: Process 8"/>
          <p:cNvSpPr/>
          <p:nvPr/>
        </p:nvSpPr>
        <p:spPr>
          <a:xfrm>
            <a:off x="0" y="5213155"/>
            <a:ext cx="2521354"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8928997" y="3986213"/>
            <a:ext cx="3263002" cy="5074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57642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8890" y="2000250"/>
            <a:ext cx="5629632" cy="4857750"/>
          </a:xfrm>
          <a:prstGeom prst="rect">
            <a:avLst/>
          </a:prstGeom>
        </p:spPr>
      </p:pic>
      <p:sp>
        <p:nvSpPr>
          <p:cNvPr id="8" name="Flowchart: Display 7"/>
          <p:cNvSpPr/>
          <p:nvPr/>
        </p:nvSpPr>
        <p:spPr>
          <a:xfrm>
            <a:off x="5142931" y="1770693"/>
            <a:ext cx="6519081" cy="2901320"/>
          </a:xfrm>
          <a:prstGeom prst="flowChartDisplay">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54472" y="279933"/>
            <a:ext cx="6096000" cy="738664"/>
          </a:xfrm>
          <a:prstGeom prst="rect">
            <a:avLst/>
          </a:prstGeom>
        </p:spPr>
        <p:txBody>
          <a:bodyPr>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تعریف جابر از بعضی فلزات و تبدیل </a:t>
            </a:r>
            <a:r>
              <a:rPr lang="fa-IR" sz="2400" b="1" dirty="0" smtClean="0">
                <a:solidFill>
                  <a:srgbClr val="202122"/>
                </a:solidFill>
                <a:latin typeface="Shabnam" panose="020B0603030804020204" pitchFamily="34" charset="-78"/>
                <a:cs typeface="Shabnam" panose="020B0603030804020204" pitchFamily="34" charset="-78"/>
              </a:rPr>
              <a:t>آن‌ها</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5868537" y="2000250"/>
            <a:ext cx="5581935" cy="2308324"/>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دارای چهار طبع است. ظاهر آن، سرد و تر و نرم و باطنش گرم و خشک و سخت … پس هرگاه صفات ظاهر قلع به درون آن برده شود و صفات باطنی آن به بیرون آورده شود، ظاهرش خشک و در نتیجه قلع به آهن تبدیل می‌شود</a:t>
            </a:r>
            <a:r>
              <a:rPr lang="fa-IR" dirty="0" smtClean="0">
                <a:solidFill>
                  <a:schemeClr val="bg1"/>
                </a:solidFill>
                <a:latin typeface="Vazir" panose="020B0603030804020204" pitchFamily="34" charset="-78"/>
                <a:cs typeface="Vazir" panose="020B0603030804020204" pitchFamily="34" charset="-78"/>
              </a:rPr>
              <a:t>.</a:t>
            </a:r>
            <a:endParaRPr lang="fa-IR" dirty="0">
              <a:solidFill>
                <a:schemeClr val="bg1"/>
              </a:solidFill>
              <a:latin typeface="Vazir" panose="020B0603030804020204" pitchFamily="34" charset="-78"/>
              <a:cs typeface="Vazir" panose="020B0603030804020204" pitchFamily="34" charset="-78"/>
            </a:endParaRPr>
          </a:p>
        </p:txBody>
      </p:sp>
      <p:sp>
        <p:nvSpPr>
          <p:cNvPr id="4" name="Rectangle 3"/>
          <p:cNvSpPr/>
          <p:nvPr/>
        </p:nvSpPr>
        <p:spPr>
          <a:xfrm>
            <a:off x="4166620" y="293365"/>
            <a:ext cx="713806" cy="830997"/>
          </a:xfrm>
          <a:prstGeom prst="rect">
            <a:avLst/>
          </a:prstGeom>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قلع</a:t>
            </a:r>
            <a:endParaRPr lang="fa-IR" sz="2400" b="1" dirty="0">
              <a:solidFill>
                <a:srgbClr val="202122"/>
              </a:solidFill>
              <a:latin typeface="Shabnam" panose="020B0603030804020204" pitchFamily="34" charset="-78"/>
              <a:cs typeface="Shabnam" panose="020B0603030804020204" pitchFamily="34" charset="-78"/>
            </a:endParaRPr>
          </a:p>
        </p:txBody>
      </p:sp>
      <p:sp>
        <p:nvSpPr>
          <p:cNvPr id="9" name="Notched Right Arrow 8"/>
          <p:cNvSpPr/>
          <p:nvPr/>
        </p:nvSpPr>
        <p:spPr>
          <a:xfrm rot="10800000">
            <a:off x="4924137" y="587995"/>
            <a:ext cx="1300162" cy="417169"/>
          </a:xfrm>
          <a:prstGeom prst="notched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0" y="796579"/>
            <a:ext cx="4166620"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11450472" y="773719"/>
            <a:ext cx="741528"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2743200" y="6472238"/>
            <a:ext cx="9448800" cy="5238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Process 13"/>
          <p:cNvSpPr/>
          <p:nvPr/>
        </p:nvSpPr>
        <p:spPr>
          <a:xfrm>
            <a:off x="2743200" y="1067606"/>
            <a:ext cx="9448800" cy="5238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11944350" y="1585913"/>
            <a:ext cx="45719" cy="457200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223837" y="1585913"/>
            <a:ext cx="45719" cy="457200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09344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a:xfrm>
            <a:off x="9138473" y="0"/>
            <a:ext cx="1814992" cy="1450428"/>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Isosceles Triangle 10"/>
          <p:cNvSpPr/>
          <p:nvPr/>
        </p:nvSpPr>
        <p:spPr>
          <a:xfrm>
            <a:off x="8282272" y="4353348"/>
            <a:ext cx="2143125" cy="2540368"/>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8482012" y="485775"/>
            <a:ext cx="762001" cy="55528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720012" y="302398"/>
            <a:ext cx="1524001" cy="738664"/>
          </a:xfrm>
          <a:prstGeom prst="rect">
            <a:avLst/>
          </a:prstGeom>
        </p:spPr>
        <p:txBody>
          <a:bodyPr>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آهن</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614363" y="1194464"/>
            <a:ext cx="5296184"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از چهار طبع پدید آمده است که از میان آنها، دو طبع، یعنی حرارت و خشکی شدید به ظاهر آن اختصاص دارد و دو طبع دیگر یعنی برودت و رطوبت به باطن آن. ظاهر آن، سخت و باطن آن نرم است. ظاهر هیچ جسمی به سختی ظاهر آن نیست. همچنین نرمی باطن آن به اندازه سختی ظاهرش است. از میان فلزات جیوه مانند آهن است؛ زیرا ظاهر آن آهن و باطن آن جیوه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496335" y="1314449"/>
            <a:ext cx="5715000" cy="4257675"/>
          </a:xfrm>
          <a:prstGeom prst="rect">
            <a:avLst/>
          </a:prstGeom>
        </p:spPr>
      </p:pic>
      <p:sp>
        <p:nvSpPr>
          <p:cNvPr id="6" name="Rectangle 5"/>
          <p:cNvSpPr/>
          <p:nvPr/>
        </p:nvSpPr>
        <p:spPr>
          <a:xfrm>
            <a:off x="9244013" y="5572124"/>
            <a:ext cx="407620" cy="9001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9244013" y="0"/>
            <a:ext cx="407619" cy="13144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172200"/>
            <a:ext cx="9651632" cy="3000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714374"/>
            <a:ext cx="8482012" cy="6811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132963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38"/>
          <p:cNvSpPr/>
          <p:nvPr/>
        </p:nvSpPr>
        <p:spPr>
          <a:xfrm>
            <a:off x="485775" y="0"/>
            <a:ext cx="7642747" cy="582588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Flowchart: Connector 37"/>
          <p:cNvSpPr/>
          <p:nvPr/>
        </p:nvSpPr>
        <p:spPr>
          <a:xfrm>
            <a:off x="736616" y="3753740"/>
            <a:ext cx="2134595" cy="2672628"/>
          </a:xfrm>
          <a:prstGeom prst="flowChartConnec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Flowchart: Connector 36"/>
          <p:cNvSpPr/>
          <p:nvPr/>
        </p:nvSpPr>
        <p:spPr>
          <a:xfrm>
            <a:off x="1067927" y="12233"/>
            <a:ext cx="2134595" cy="2672628"/>
          </a:xfrm>
          <a:prstGeom prst="flowChartConnec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Oval 15"/>
          <p:cNvSpPr/>
          <p:nvPr/>
        </p:nvSpPr>
        <p:spPr>
          <a:xfrm>
            <a:off x="1811730" y="1637731"/>
            <a:ext cx="808640" cy="8734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p:cNvSpPr/>
          <p:nvPr/>
        </p:nvSpPr>
        <p:spPr>
          <a:xfrm>
            <a:off x="1473957" y="0"/>
            <a:ext cx="7642747" cy="662940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1943432" y="0"/>
            <a:ext cx="10248568" cy="6858000"/>
          </a:xfrm>
          <a:prstGeom prst="rect">
            <a:avLst/>
          </a:prstGeom>
          <a:gradFill>
            <a:gsLst>
              <a:gs pos="0">
                <a:schemeClr val="accent2">
                  <a:lumMod val="60000"/>
                  <a:lumOff val="40000"/>
                </a:schemeClr>
              </a:gs>
              <a:gs pos="56000">
                <a:schemeClr val="accent4">
                  <a:lumMod val="20000"/>
                  <a:lumOff val="80000"/>
                </a:schemeClr>
              </a:gs>
              <a:gs pos="83000">
                <a:schemeClr val="bg2"/>
              </a:gs>
              <a:gs pos="100000">
                <a:schemeClr val="bg1">
                  <a:lumMod val="75000"/>
                </a:schemeClr>
              </a:gs>
            </a:gsLst>
            <a:lin ang="5400000" scaled="1"/>
          </a:gradFill>
        </p:spPr>
      </p:pic>
      <p:sp>
        <p:nvSpPr>
          <p:cNvPr id="6" name="Flowchart: Process 5"/>
          <p:cNvSpPr/>
          <p:nvPr/>
        </p:nvSpPr>
        <p:spPr>
          <a:xfrm>
            <a:off x="485775" y="6400801"/>
            <a:ext cx="10930577" cy="342900"/>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Alternate Process 4"/>
          <p:cNvSpPr/>
          <p:nvPr/>
        </p:nvSpPr>
        <p:spPr>
          <a:xfrm>
            <a:off x="10811800" y="466359"/>
            <a:ext cx="604552" cy="485775"/>
          </a:xfrm>
          <a:prstGeom prst="flowChartAlternate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665726" y="222307"/>
            <a:ext cx="750626" cy="738664"/>
          </a:xfrm>
          <a:prstGeom prst="rect">
            <a:avLst/>
          </a:prstGeom>
        </p:spPr>
        <p:txBody>
          <a:bodyPr wrap="square">
            <a:spAutoFit/>
          </a:bodyPr>
          <a:lstStyle/>
          <a:p>
            <a:pPr algn="just">
              <a:lnSpc>
                <a:spcPct val="200000"/>
              </a:lnSpc>
            </a:pPr>
            <a:r>
              <a:rPr lang="fa-IR" sz="2400" b="1" dirty="0" smtClean="0">
                <a:solidFill>
                  <a:schemeClr val="bg1"/>
                </a:solidFill>
                <a:latin typeface="Shabnam" panose="020B0603030804020204" pitchFamily="34" charset="-78"/>
                <a:cs typeface="Shabnam" panose="020B0603030804020204" pitchFamily="34" charset="-78"/>
              </a:rPr>
              <a:t>طلا</a:t>
            </a:r>
            <a:endParaRPr lang="fa-IR" sz="24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0" y="6211669"/>
            <a:ext cx="11416352"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ظاهر آن گرم و تر و باطنش سرد و خشک است. پس جمیع اجسام (فلزات) را به این طبع برگردان. چون طبعی معتدل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13" name="Rectangle 12"/>
          <p:cNvSpPr/>
          <p:nvPr/>
        </p:nvSpPr>
        <p:spPr>
          <a:xfrm>
            <a:off x="1943432" y="95534"/>
            <a:ext cx="45719" cy="630526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Decision 17"/>
          <p:cNvSpPr/>
          <p:nvPr/>
        </p:nvSpPr>
        <p:spPr>
          <a:xfrm>
            <a:off x="2135225" y="302676"/>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Decision 18"/>
          <p:cNvSpPr/>
          <p:nvPr/>
        </p:nvSpPr>
        <p:spPr>
          <a:xfrm>
            <a:off x="2357315" y="1053304"/>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Flowchart: Decision 19"/>
          <p:cNvSpPr/>
          <p:nvPr/>
        </p:nvSpPr>
        <p:spPr>
          <a:xfrm>
            <a:off x="2051454" y="1803932"/>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Flowchart: Decision 20"/>
          <p:cNvSpPr/>
          <p:nvPr/>
        </p:nvSpPr>
        <p:spPr>
          <a:xfrm>
            <a:off x="2387698" y="2388359"/>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Flowchart: Decision 21"/>
          <p:cNvSpPr/>
          <p:nvPr/>
        </p:nvSpPr>
        <p:spPr>
          <a:xfrm>
            <a:off x="2093557" y="2972786"/>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Flowchart: Decision 22"/>
          <p:cNvSpPr/>
          <p:nvPr/>
        </p:nvSpPr>
        <p:spPr>
          <a:xfrm>
            <a:off x="2494334" y="3551812"/>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Flowchart: Decision 23"/>
          <p:cNvSpPr/>
          <p:nvPr/>
        </p:nvSpPr>
        <p:spPr>
          <a:xfrm>
            <a:off x="2135225" y="4136239"/>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5" name="Flowchart: Decision 24"/>
          <p:cNvSpPr/>
          <p:nvPr/>
        </p:nvSpPr>
        <p:spPr>
          <a:xfrm>
            <a:off x="2448647" y="4710413"/>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6" name="Flowchart: Decision 25"/>
          <p:cNvSpPr/>
          <p:nvPr/>
        </p:nvSpPr>
        <p:spPr>
          <a:xfrm>
            <a:off x="2093557" y="5294840"/>
            <a:ext cx="718219" cy="750628"/>
          </a:xfrm>
          <a:prstGeom prst="flowChartDecis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7" name="Flowchart: Decision 26"/>
          <p:cNvSpPr/>
          <p:nvPr/>
        </p:nvSpPr>
        <p:spPr>
          <a:xfrm>
            <a:off x="2784653" y="538629"/>
            <a:ext cx="718219" cy="750628"/>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Flowchart: Decision 28"/>
          <p:cNvSpPr/>
          <p:nvPr/>
        </p:nvSpPr>
        <p:spPr>
          <a:xfrm>
            <a:off x="2784653" y="1589716"/>
            <a:ext cx="718219" cy="750628"/>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Flowchart: Decision 29"/>
          <p:cNvSpPr/>
          <p:nvPr/>
        </p:nvSpPr>
        <p:spPr>
          <a:xfrm>
            <a:off x="2808699" y="2937059"/>
            <a:ext cx="718219" cy="750628"/>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Flowchart: Decision 30"/>
          <p:cNvSpPr/>
          <p:nvPr/>
        </p:nvSpPr>
        <p:spPr>
          <a:xfrm>
            <a:off x="2904137" y="4146462"/>
            <a:ext cx="718219" cy="750628"/>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Flowchart: Decision 31"/>
          <p:cNvSpPr/>
          <p:nvPr/>
        </p:nvSpPr>
        <p:spPr>
          <a:xfrm>
            <a:off x="2889048" y="5314564"/>
            <a:ext cx="718219" cy="750628"/>
          </a:xfrm>
          <a:prstGeom prst="flowChartDecisi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595118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6" name="Rectangle 5"/>
          <p:cNvSpPr/>
          <p:nvPr/>
        </p:nvSpPr>
        <p:spPr>
          <a:xfrm>
            <a:off x="0" y="2756848"/>
            <a:ext cx="12192000" cy="4503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894625" y="1308462"/>
            <a:ext cx="1787857" cy="738664"/>
          </a:xfrm>
          <a:prstGeom prst="rect">
            <a:avLst/>
          </a:prstGeom>
          <a:solidFill>
            <a:schemeClr val="bg1">
              <a:lumMod val="75000"/>
            </a:schemeClr>
          </a:solidFill>
          <a:ln>
            <a:noFill/>
          </a:ln>
        </p:spPr>
        <p:txBody>
          <a:bodyPr wrap="square">
            <a:spAutoFit/>
          </a:bodyPr>
          <a:lstStyle/>
          <a:p>
            <a:pPr algn="just">
              <a:lnSpc>
                <a:spcPct val="200000"/>
              </a:lnSpc>
            </a:pPr>
            <a:r>
              <a:rPr lang="fa-IR" sz="2400" b="1" dirty="0">
                <a:solidFill>
                  <a:schemeClr val="bg1"/>
                </a:solidFill>
                <a:latin typeface="Shabnam" panose="020B0603030804020204" pitchFamily="34" charset="-78"/>
                <a:cs typeface="Shabnam" panose="020B0603030804020204" pitchFamily="34" charset="-78"/>
              </a:rPr>
              <a:t>زهره (مس</a:t>
            </a:r>
            <a:r>
              <a:rPr lang="fa-IR" sz="2400" b="1" dirty="0" smtClean="0">
                <a:solidFill>
                  <a:schemeClr val="bg1"/>
                </a:solidFill>
                <a:latin typeface="Shabnam" panose="020B0603030804020204" pitchFamily="34" charset="-78"/>
                <a:cs typeface="Shabnam" panose="020B0603030804020204" pitchFamily="34" charset="-78"/>
              </a:rPr>
              <a:t>)</a:t>
            </a:r>
            <a:endParaRPr lang="fa-IR" sz="24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770496" y="2047126"/>
            <a:ext cx="7124129" cy="1754326"/>
          </a:xfrm>
          <a:prstGeom prst="rect">
            <a:avLst/>
          </a:prstGeom>
          <a:solidFill>
            <a:schemeClr val="accent2">
              <a:lumMod val="40000"/>
              <a:lumOff val="60000"/>
            </a:schemeClr>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گرم و خشک است ولی خشکی آن از خشکی آهن کمتر است زیرا طبع اصلی مس، همچون طلا، گرم و تر بوده است اما درآمدن خشکی بر آن، آن را فاسد کرده است؛ لذا با از میان بردن خشکی، مس به طبع اولیه خود برمی‌گردد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32617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20753"/>
          <a:stretch/>
        </p:blipFill>
        <p:spPr>
          <a:xfrm>
            <a:off x="4411378" y="0"/>
            <a:ext cx="7796841" cy="6858000"/>
          </a:xfrm>
          <a:prstGeom prst="rect">
            <a:avLst/>
          </a:prstGeom>
        </p:spPr>
      </p:pic>
      <p:sp>
        <p:nvSpPr>
          <p:cNvPr id="10" name="Flowchart: Process 9"/>
          <p:cNvSpPr/>
          <p:nvPr/>
        </p:nvSpPr>
        <p:spPr>
          <a:xfrm>
            <a:off x="394498" y="1647166"/>
            <a:ext cx="5557210"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Alternate Process 8"/>
          <p:cNvSpPr/>
          <p:nvPr/>
        </p:nvSpPr>
        <p:spPr>
          <a:xfrm>
            <a:off x="5557210" y="1443291"/>
            <a:ext cx="788999" cy="423081"/>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50209" y="1953357"/>
            <a:ext cx="6096000" cy="223907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طبع ظاهری آن سرد و تر و نرم و طبع باطنی‌اش گرم و خشک و سخت است؛ بنابراین ظاهر آن، همان جیوه و باطنش آهن است. برای آن که جیوه را به اصل آن یعنی طلا برگردانی، ابتدا باید آن را به نقره تبدیل کنی</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7" name="TextBox 6"/>
          <p:cNvSpPr txBox="1"/>
          <p:nvPr/>
        </p:nvSpPr>
        <p:spPr>
          <a:xfrm>
            <a:off x="5557210" y="1122360"/>
            <a:ext cx="788999" cy="830997"/>
          </a:xfrm>
          <a:prstGeom prst="rect">
            <a:avLst/>
          </a:prstGeom>
        </p:spPr>
        <p:txBody>
          <a:bodyPr>
            <a:spAutoFit/>
          </a:bodyPr>
          <a:lstStyle>
            <a:defPPr>
              <a:defRPr lang="fa-IR"/>
            </a:defPPr>
            <a:lvl1pPr algn="just">
              <a:lnSpc>
                <a:spcPct val="200000"/>
              </a:lnSpc>
              <a:defRPr sz="2400" b="1">
                <a:solidFill>
                  <a:srgbClr val="202122"/>
                </a:solidFill>
                <a:latin typeface="Shabnam" panose="020B0603030804020204" pitchFamily="34" charset="-78"/>
                <a:cs typeface="Shabnam" panose="020B0603030804020204" pitchFamily="34" charset="-78"/>
              </a:defRPr>
            </a:lvl1pPr>
          </a:lstStyle>
          <a:p>
            <a:r>
              <a:rPr lang="fa-IR" dirty="0"/>
              <a:t>جیوه</a:t>
            </a:r>
          </a:p>
        </p:txBody>
      </p:sp>
      <p:sp>
        <p:nvSpPr>
          <p:cNvPr id="11" name="Flowchart: Process 10"/>
          <p:cNvSpPr/>
          <p:nvPr/>
        </p:nvSpPr>
        <p:spPr>
          <a:xfrm>
            <a:off x="394499" y="4468098"/>
            <a:ext cx="5951710"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Half Frame 13"/>
          <p:cNvSpPr/>
          <p:nvPr/>
        </p:nvSpPr>
        <p:spPr>
          <a:xfrm rot="10800000">
            <a:off x="11466392" y="5224818"/>
            <a:ext cx="668741" cy="1578590"/>
          </a:xfrm>
          <a:prstGeom prst="halfFram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6" name="Half Frame 15"/>
          <p:cNvSpPr/>
          <p:nvPr/>
        </p:nvSpPr>
        <p:spPr>
          <a:xfrm>
            <a:off x="60128" y="53381"/>
            <a:ext cx="668741" cy="1578590"/>
          </a:xfrm>
          <a:prstGeom prst="halfFram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7" name="Flowchart: Process 16"/>
          <p:cNvSpPr/>
          <p:nvPr/>
        </p:nvSpPr>
        <p:spPr>
          <a:xfrm>
            <a:off x="606039" y="53381"/>
            <a:ext cx="6354319"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Process 17"/>
          <p:cNvSpPr/>
          <p:nvPr/>
        </p:nvSpPr>
        <p:spPr>
          <a:xfrm>
            <a:off x="5132638" y="6753399"/>
            <a:ext cx="6354319"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Process 18"/>
          <p:cNvSpPr/>
          <p:nvPr/>
        </p:nvSpPr>
        <p:spPr>
          <a:xfrm>
            <a:off x="1585415" y="4789484"/>
            <a:ext cx="3425588"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71256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entagon 8"/>
          <p:cNvSpPr/>
          <p:nvPr/>
        </p:nvSpPr>
        <p:spPr>
          <a:xfrm rot="10800000">
            <a:off x="10822675" y="395785"/>
            <a:ext cx="900751" cy="52287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1914525" y="3882788"/>
            <a:ext cx="996286" cy="2851245"/>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Process 4"/>
          <p:cNvSpPr/>
          <p:nvPr/>
        </p:nvSpPr>
        <p:spPr>
          <a:xfrm>
            <a:off x="8993875" y="2771633"/>
            <a:ext cx="996286" cy="2851245"/>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672549" y="224136"/>
            <a:ext cx="1050877" cy="830997"/>
          </a:xfrm>
          <a:prstGeom prst="rect">
            <a:avLst/>
          </a:prstGeom>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نقره</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245660" y="918655"/>
            <a:ext cx="11477766"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اصل نخست آن، طلا است ولی با غلبه طبایع برودت و یبوست، طلا به درون منتقل شده است و در نتیجه ظاهر فلز، نقره و باطن آن طلا گردیده است؛ بنابراین اگر بخواهی آن را به اصلش یعنی طلا برگردانی، برودت آن را به درون انتقال ده، حرارت آن آشکار می‌شود. سپس خشکی آن را به درون منتقل کن، در نتیجه، رطوبت آشکار و نقره تبدیل به طلا </a:t>
            </a:r>
            <a:r>
              <a:rPr lang="fa-IR" dirty="0" smtClean="0">
                <a:solidFill>
                  <a:srgbClr val="202122"/>
                </a:solidFill>
                <a:latin typeface="Vazir" panose="020B0603030804020204" pitchFamily="34" charset="-78"/>
                <a:cs typeface="Vazir" panose="020B0603030804020204" pitchFamily="34" charset="-78"/>
              </a:rPr>
              <a:t>می‌شود</a:t>
            </a:r>
            <a:r>
              <a:rPr lang="fa-IR" dirty="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2412668" y="2771633"/>
            <a:ext cx="7143750" cy="3962400"/>
          </a:xfrm>
          <a:prstGeom prst="rect">
            <a:avLst/>
          </a:prstGeom>
        </p:spPr>
      </p:pic>
      <p:sp>
        <p:nvSpPr>
          <p:cNvPr id="7" name="Rectangle 6"/>
          <p:cNvSpPr/>
          <p:nvPr/>
        </p:nvSpPr>
        <p:spPr>
          <a:xfrm>
            <a:off x="9676263" y="2771633"/>
            <a:ext cx="2515737"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688473"/>
            <a:ext cx="2412668"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0" y="639634"/>
            <a:ext cx="10934131"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62231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Picture 95"/>
          <p:cNvPicPr>
            <a:picLocks noChangeAspect="1"/>
          </p:cNvPicPr>
          <p:nvPr/>
        </p:nvPicPr>
        <p:blipFill>
          <a:blip r:embed="rId2"/>
          <a:stretch>
            <a:fillRect/>
          </a:stretch>
        </p:blipFill>
        <p:spPr>
          <a:xfrm>
            <a:off x="4705" y="15338"/>
            <a:ext cx="12192000" cy="6842662"/>
          </a:xfrm>
          <a:prstGeom prst="rect">
            <a:avLst/>
          </a:prstGeom>
        </p:spPr>
      </p:pic>
      <p:sp>
        <p:nvSpPr>
          <p:cNvPr id="97" name="Pentagon 96"/>
          <p:cNvSpPr/>
          <p:nvPr/>
        </p:nvSpPr>
        <p:spPr>
          <a:xfrm rot="10800000">
            <a:off x="9348717" y="3297114"/>
            <a:ext cx="1733265" cy="671027"/>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2" name="Google Shape;461;p28"/>
          <p:cNvSpPr/>
          <p:nvPr/>
        </p:nvSpPr>
        <p:spPr>
          <a:xfrm>
            <a:off x="2433758" y="5365578"/>
            <a:ext cx="3412792" cy="844706"/>
          </a:xfrm>
          <a:custGeom>
            <a:avLst/>
            <a:gdLst/>
            <a:ahLst/>
            <a:cxnLst/>
            <a:rect l="l" t="t" r="r" b="b"/>
            <a:pathLst>
              <a:path w="21919" h="5044" extrusionOk="0">
                <a:moveTo>
                  <a:pt x="0" y="0"/>
                </a:moveTo>
                <a:lnTo>
                  <a:pt x="21919" y="0"/>
                </a:lnTo>
                <a:lnTo>
                  <a:pt x="21919" y="5043"/>
                </a:lnTo>
                <a:lnTo>
                  <a:pt x="0" y="5043"/>
                </a:lnTo>
                <a:close/>
              </a:path>
            </a:pathLst>
          </a:custGeom>
          <a:solidFill>
            <a:schemeClr val="accent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 name="Rectangle 1"/>
          <p:cNvSpPr/>
          <p:nvPr/>
        </p:nvSpPr>
        <p:spPr>
          <a:xfrm>
            <a:off x="9391045" y="3106840"/>
            <a:ext cx="1569492" cy="830997"/>
          </a:xfrm>
          <a:prstGeom prst="rect">
            <a:avLst/>
          </a:prstGeom>
        </p:spPr>
        <p:txBody>
          <a:bodyPr wrap="square">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از آثار </a:t>
            </a:r>
            <a:r>
              <a:rPr lang="fa-IR" sz="2400" b="1" dirty="0" smtClean="0">
                <a:solidFill>
                  <a:srgbClr val="202122"/>
                </a:solidFill>
                <a:latin typeface="Shabnam" panose="020B0603030804020204" pitchFamily="34" charset="-78"/>
                <a:cs typeface="Shabnam" panose="020B0603030804020204" pitchFamily="34" charset="-78"/>
              </a:rPr>
              <a:t>وی</a:t>
            </a:r>
            <a:endParaRPr lang="fa-IR" sz="2400" b="1" dirty="0">
              <a:solidFill>
                <a:srgbClr val="202122"/>
              </a:solidFill>
              <a:latin typeface="Shabnam" panose="020B0603030804020204" pitchFamily="34" charset="-78"/>
              <a:cs typeface="Shabnam" panose="020B0603030804020204" pitchFamily="34" charset="-78"/>
            </a:endParaRPr>
          </a:p>
        </p:txBody>
      </p:sp>
      <p:sp>
        <p:nvSpPr>
          <p:cNvPr id="46" name="Google Shape;453;p28"/>
          <p:cNvSpPr/>
          <p:nvPr/>
        </p:nvSpPr>
        <p:spPr>
          <a:xfrm>
            <a:off x="2310979" y="1380711"/>
            <a:ext cx="4221218" cy="1104202"/>
          </a:xfrm>
          <a:custGeom>
            <a:avLst/>
            <a:gdLst/>
            <a:ahLst/>
            <a:cxnLst/>
            <a:rect l="l" t="t" r="r" b="b"/>
            <a:pathLst>
              <a:path w="21919" h="5045" extrusionOk="0">
                <a:moveTo>
                  <a:pt x="0" y="1"/>
                </a:moveTo>
                <a:lnTo>
                  <a:pt x="21919" y="1"/>
                </a:lnTo>
                <a:lnTo>
                  <a:pt x="21919" y="5045"/>
                </a:lnTo>
                <a:lnTo>
                  <a:pt x="0" y="5045"/>
                </a:lnTo>
                <a:close/>
              </a:path>
            </a:pathLst>
          </a:custGeom>
          <a:solidFill>
            <a:schemeClr val="accent1"/>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48" name="Google Shape;455;p28"/>
          <p:cNvSpPr/>
          <p:nvPr/>
        </p:nvSpPr>
        <p:spPr>
          <a:xfrm>
            <a:off x="1987766" y="1414501"/>
            <a:ext cx="646426" cy="646426"/>
          </a:xfrm>
          <a:custGeom>
            <a:avLst/>
            <a:gdLst/>
            <a:ahLst/>
            <a:cxnLst/>
            <a:rect l="l" t="t" r="r" b="b"/>
            <a:pathLst>
              <a:path w="5873" h="5873" extrusionOk="0">
                <a:moveTo>
                  <a:pt x="2937" y="523"/>
                </a:moveTo>
                <a:cubicBezTo>
                  <a:pt x="4267" y="523"/>
                  <a:pt x="5350" y="1606"/>
                  <a:pt x="5350" y="2936"/>
                </a:cubicBezTo>
                <a:cubicBezTo>
                  <a:pt x="5350" y="4267"/>
                  <a:pt x="4267" y="5349"/>
                  <a:pt x="2937" y="5349"/>
                </a:cubicBezTo>
                <a:cubicBezTo>
                  <a:pt x="1607" y="5349"/>
                  <a:pt x="524" y="4267"/>
                  <a:pt x="524" y="2936"/>
                </a:cubicBezTo>
                <a:cubicBezTo>
                  <a:pt x="524" y="1606"/>
                  <a:pt x="1607" y="523"/>
                  <a:pt x="2937" y="523"/>
                </a:cubicBezTo>
                <a:close/>
                <a:moveTo>
                  <a:pt x="2937" y="0"/>
                </a:moveTo>
                <a:cubicBezTo>
                  <a:pt x="1317" y="0"/>
                  <a:pt x="1" y="1317"/>
                  <a:pt x="1" y="2936"/>
                </a:cubicBezTo>
                <a:cubicBezTo>
                  <a:pt x="1" y="4555"/>
                  <a:pt x="1317" y="5872"/>
                  <a:pt x="2937" y="5872"/>
                </a:cubicBezTo>
                <a:cubicBezTo>
                  <a:pt x="4556" y="5872"/>
                  <a:pt x="5873" y="4555"/>
                  <a:pt x="5873" y="2936"/>
                </a:cubicBezTo>
                <a:cubicBezTo>
                  <a:pt x="5873" y="1317"/>
                  <a:pt x="4556" y="0"/>
                  <a:pt x="293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0" name="Google Shape;457;p28"/>
          <p:cNvSpPr/>
          <p:nvPr/>
        </p:nvSpPr>
        <p:spPr>
          <a:xfrm>
            <a:off x="2310979" y="2259052"/>
            <a:ext cx="3681694" cy="963262"/>
          </a:xfrm>
          <a:custGeom>
            <a:avLst/>
            <a:gdLst/>
            <a:ahLst/>
            <a:cxnLst/>
            <a:rect l="l" t="t" r="r" b="b"/>
            <a:pathLst>
              <a:path w="21919" h="5046" extrusionOk="0">
                <a:moveTo>
                  <a:pt x="0" y="1"/>
                </a:moveTo>
                <a:lnTo>
                  <a:pt x="21919" y="1"/>
                </a:lnTo>
                <a:lnTo>
                  <a:pt x="21919" y="5045"/>
                </a:lnTo>
                <a:lnTo>
                  <a:pt x="0" y="5045"/>
                </a:lnTo>
                <a:close/>
              </a:path>
            </a:pathLst>
          </a:custGeom>
          <a:solidFill>
            <a:schemeClr val="accent2"/>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200000"/>
              </a:lnSpc>
            </a:pPr>
            <a:endParaRPr lang="fa-IR" dirty="0">
              <a:solidFill>
                <a:srgbClr val="202122"/>
              </a:solidFill>
              <a:latin typeface="Vazir" panose="020B0603030804020204" pitchFamily="34" charset="-78"/>
              <a:cs typeface="Vazir" panose="020B0603030804020204" pitchFamily="34" charset="-78"/>
            </a:endParaRPr>
          </a:p>
        </p:txBody>
      </p:sp>
      <p:sp>
        <p:nvSpPr>
          <p:cNvPr id="52" name="Google Shape;459;p28"/>
          <p:cNvSpPr/>
          <p:nvPr/>
        </p:nvSpPr>
        <p:spPr>
          <a:xfrm>
            <a:off x="5770179" y="2491537"/>
            <a:ext cx="646426" cy="646426"/>
          </a:xfrm>
          <a:custGeom>
            <a:avLst/>
            <a:gdLst/>
            <a:ahLst/>
            <a:cxnLst/>
            <a:rect l="l" t="t" r="r" b="b"/>
            <a:pathLst>
              <a:path w="5873" h="5873" extrusionOk="0">
                <a:moveTo>
                  <a:pt x="2937" y="524"/>
                </a:moveTo>
                <a:cubicBezTo>
                  <a:pt x="4267" y="524"/>
                  <a:pt x="5350" y="1606"/>
                  <a:pt x="5350" y="2937"/>
                </a:cubicBezTo>
                <a:cubicBezTo>
                  <a:pt x="5350" y="4267"/>
                  <a:pt x="4267" y="5350"/>
                  <a:pt x="2937" y="5350"/>
                </a:cubicBezTo>
                <a:cubicBezTo>
                  <a:pt x="1607" y="5350"/>
                  <a:pt x="524" y="4267"/>
                  <a:pt x="524" y="2937"/>
                </a:cubicBezTo>
                <a:cubicBezTo>
                  <a:pt x="524" y="1606"/>
                  <a:pt x="1607" y="524"/>
                  <a:pt x="2937" y="524"/>
                </a:cubicBezTo>
                <a:close/>
                <a:moveTo>
                  <a:pt x="2937" y="0"/>
                </a:moveTo>
                <a:cubicBezTo>
                  <a:pt x="1317" y="0"/>
                  <a:pt x="1" y="1317"/>
                  <a:pt x="1" y="2937"/>
                </a:cubicBezTo>
                <a:cubicBezTo>
                  <a:pt x="1" y="4556"/>
                  <a:pt x="1317" y="5873"/>
                  <a:pt x="2937" y="5873"/>
                </a:cubicBezTo>
                <a:cubicBezTo>
                  <a:pt x="4556" y="5873"/>
                  <a:pt x="5873" y="4556"/>
                  <a:pt x="5873" y="2937"/>
                </a:cubicBezTo>
                <a:cubicBezTo>
                  <a:pt x="5873" y="1317"/>
                  <a:pt x="4556" y="0"/>
                  <a:pt x="293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4" name="Google Shape;461;p28"/>
          <p:cNvSpPr/>
          <p:nvPr/>
        </p:nvSpPr>
        <p:spPr>
          <a:xfrm>
            <a:off x="2285831" y="3119383"/>
            <a:ext cx="3081506" cy="805912"/>
          </a:xfrm>
          <a:custGeom>
            <a:avLst/>
            <a:gdLst/>
            <a:ahLst/>
            <a:cxnLst/>
            <a:rect l="l" t="t" r="r" b="b"/>
            <a:pathLst>
              <a:path w="21919" h="5044" extrusionOk="0">
                <a:moveTo>
                  <a:pt x="0" y="0"/>
                </a:moveTo>
                <a:lnTo>
                  <a:pt x="21919" y="0"/>
                </a:lnTo>
                <a:lnTo>
                  <a:pt x="21919" y="5043"/>
                </a:lnTo>
                <a:lnTo>
                  <a:pt x="0" y="5043"/>
                </a:lnTo>
                <a:close/>
              </a:path>
            </a:pathLst>
          </a:custGeom>
          <a:solidFill>
            <a:schemeClr val="accent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6" name="Google Shape;463;p28"/>
          <p:cNvSpPr/>
          <p:nvPr/>
        </p:nvSpPr>
        <p:spPr>
          <a:xfrm>
            <a:off x="5601541" y="5474742"/>
            <a:ext cx="553756" cy="646426"/>
          </a:xfrm>
          <a:custGeom>
            <a:avLst/>
            <a:gdLst/>
            <a:ahLst/>
            <a:cxnLst/>
            <a:rect l="l" t="t" r="r" b="b"/>
            <a:pathLst>
              <a:path w="5873" h="5873" extrusionOk="0">
                <a:moveTo>
                  <a:pt x="2937" y="524"/>
                </a:moveTo>
                <a:cubicBezTo>
                  <a:pt x="4267" y="524"/>
                  <a:pt x="5350" y="1606"/>
                  <a:pt x="5350" y="2936"/>
                </a:cubicBezTo>
                <a:cubicBezTo>
                  <a:pt x="5350" y="4267"/>
                  <a:pt x="4267" y="5350"/>
                  <a:pt x="2937" y="5350"/>
                </a:cubicBezTo>
                <a:cubicBezTo>
                  <a:pt x="1607" y="5350"/>
                  <a:pt x="524" y="4267"/>
                  <a:pt x="524" y="2936"/>
                </a:cubicBezTo>
                <a:cubicBezTo>
                  <a:pt x="524" y="1606"/>
                  <a:pt x="1607" y="524"/>
                  <a:pt x="2937" y="524"/>
                </a:cubicBezTo>
                <a:close/>
                <a:moveTo>
                  <a:pt x="2937" y="1"/>
                </a:moveTo>
                <a:cubicBezTo>
                  <a:pt x="1317" y="1"/>
                  <a:pt x="1" y="1318"/>
                  <a:pt x="1" y="2936"/>
                </a:cubicBezTo>
                <a:cubicBezTo>
                  <a:pt x="1" y="4555"/>
                  <a:pt x="1317" y="5873"/>
                  <a:pt x="2937" y="5873"/>
                </a:cubicBezTo>
                <a:cubicBezTo>
                  <a:pt x="4556" y="5873"/>
                  <a:pt x="5873" y="4555"/>
                  <a:pt x="5873" y="2936"/>
                </a:cubicBezTo>
                <a:cubicBezTo>
                  <a:pt x="5873" y="1318"/>
                  <a:pt x="4556" y="1"/>
                  <a:pt x="293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8" name="Google Shape;465;p28"/>
          <p:cNvSpPr/>
          <p:nvPr/>
        </p:nvSpPr>
        <p:spPr>
          <a:xfrm>
            <a:off x="2244940" y="3841913"/>
            <a:ext cx="3588748" cy="952370"/>
          </a:xfrm>
          <a:custGeom>
            <a:avLst/>
            <a:gdLst/>
            <a:ahLst/>
            <a:cxnLst/>
            <a:rect l="l" t="t" r="r" b="b"/>
            <a:pathLst>
              <a:path w="21919" h="5045" extrusionOk="0">
                <a:moveTo>
                  <a:pt x="0" y="0"/>
                </a:moveTo>
                <a:lnTo>
                  <a:pt x="21919" y="0"/>
                </a:lnTo>
                <a:lnTo>
                  <a:pt x="21919" y="5045"/>
                </a:lnTo>
                <a:lnTo>
                  <a:pt x="0" y="5045"/>
                </a:lnTo>
                <a:close/>
              </a:path>
            </a:pathLst>
          </a:custGeom>
          <a:solidFill>
            <a:schemeClr val="accent4"/>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0" name="Google Shape;467;p28"/>
          <p:cNvSpPr/>
          <p:nvPr/>
        </p:nvSpPr>
        <p:spPr>
          <a:xfrm>
            <a:off x="5650947" y="4001107"/>
            <a:ext cx="646426" cy="646316"/>
          </a:xfrm>
          <a:custGeom>
            <a:avLst/>
            <a:gdLst/>
            <a:ahLst/>
            <a:cxnLst/>
            <a:rect l="l" t="t" r="r" b="b"/>
            <a:pathLst>
              <a:path w="5873" h="5872" extrusionOk="0">
                <a:moveTo>
                  <a:pt x="2937" y="523"/>
                </a:moveTo>
                <a:cubicBezTo>
                  <a:pt x="4267" y="523"/>
                  <a:pt x="5350" y="1605"/>
                  <a:pt x="5350" y="2936"/>
                </a:cubicBezTo>
                <a:cubicBezTo>
                  <a:pt x="5350" y="4267"/>
                  <a:pt x="4267" y="5348"/>
                  <a:pt x="2937" y="5348"/>
                </a:cubicBezTo>
                <a:cubicBezTo>
                  <a:pt x="1607" y="5348"/>
                  <a:pt x="524" y="4266"/>
                  <a:pt x="524" y="2936"/>
                </a:cubicBezTo>
                <a:cubicBezTo>
                  <a:pt x="524" y="1605"/>
                  <a:pt x="1607" y="523"/>
                  <a:pt x="2937" y="523"/>
                </a:cubicBezTo>
                <a:close/>
                <a:moveTo>
                  <a:pt x="2937" y="0"/>
                </a:moveTo>
                <a:cubicBezTo>
                  <a:pt x="1317" y="0"/>
                  <a:pt x="1" y="1316"/>
                  <a:pt x="1" y="2936"/>
                </a:cubicBezTo>
                <a:cubicBezTo>
                  <a:pt x="1" y="4554"/>
                  <a:pt x="1317" y="5871"/>
                  <a:pt x="2937" y="5871"/>
                </a:cubicBezTo>
                <a:cubicBezTo>
                  <a:pt x="4556" y="5871"/>
                  <a:pt x="5873" y="4554"/>
                  <a:pt x="5873" y="2936"/>
                </a:cubicBezTo>
                <a:cubicBezTo>
                  <a:pt x="5873" y="1316"/>
                  <a:pt x="4556" y="0"/>
                  <a:pt x="293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2" name="Google Shape;469;p28"/>
          <p:cNvSpPr/>
          <p:nvPr/>
        </p:nvSpPr>
        <p:spPr>
          <a:xfrm>
            <a:off x="2214306" y="4602497"/>
            <a:ext cx="3330580" cy="871398"/>
          </a:xfrm>
          <a:custGeom>
            <a:avLst/>
            <a:gdLst/>
            <a:ahLst/>
            <a:cxnLst/>
            <a:rect l="l" t="t" r="r" b="b"/>
            <a:pathLst>
              <a:path w="21919" h="5046" extrusionOk="0">
                <a:moveTo>
                  <a:pt x="0" y="1"/>
                </a:moveTo>
                <a:lnTo>
                  <a:pt x="21919" y="1"/>
                </a:lnTo>
                <a:lnTo>
                  <a:pt x="21919" y="5045"/>
                </a:lnTo>
                <a:lnTo>
                  <a:pt x="0" y="5045"/>
                </a:lnTo>
                <a:close/>
              </a:path>
            </a:pathLst>
          </a:custGeom>
          <a:solidFill>
            <a:schemeClr val="accent5"/>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64" name="Google Shape;471;p28"/>
          <p:cNvSpPr/>
          <p:nvPr/>
        </p:nvSpPr>
        <p:spPr>
          <a:xfrm>
            <a:off x="1920713" y="4700547"/>
            <a:ext cx="646426" cy="646426"/>
          </a:xfrm>
          <a:custGeom>
            <a:avLst/>
            <a:gdLst/>
            <a:ahLst/>
            <a:cxnLst/>
            <a:rect l="l" t="t" r="r" b="b"/>
            <a:pathLst>
              <a:path w="5873" h="5873" extrusionOk="0">
                <a:moveTo>
                  <a:pt x="2937" y="523"/>
                </a:moveTo>
                <a:cubicBezTo>
                  <a:pt x="4267" y="523"/>
                  <a:pt x="5350" y="1606"/>
                  <a:pt x="5350" y="2936"/>
                </a:cubicBezTo>
                <a:cubicBezTo>
                  <a:pt x="5350" y="4267"/>
                  <a:pt x="4267" y="5350"/>
                  <a:pt x="2937" y="5350"/>
                </a:cubicBezTo>
                <a:cubicBezTo>
                  <a:pt x="1607" y="5350"/>
                  <a:pt x="524" y="4267"/>
                  <a:pt x="524" y="2936"/>
                </a:cubicBezTo>
                <a:cubicBezTo>
                  <a:pt x="524" y="1606"/>
                  <a:pt x="1607" y="523"/>
                  <a:pt x="2937" y="523"/>
                </a:cubicBezTo>
                <a:close/>
                <a:moveTo>
                  <a:pt x="2937" y="0"/>
                </a:moveTo>
                <a:cubicBezTo>
                  <a:pt x="1317" y="0"/>
                  <a:pt x="1" y="1317"/>
                  <a:pt x="1" y="2936"/>
                </a:cubicBezTo>
                <a:cubicBezTo>
                  <a:pt x="1" y="4556"/>
                  <a:pt x="1317" y="5873"/>
                  <a:pt x="2937" y="5873"/>
                </a:cubicBezTo>
                <a:cubicBezTo>
                  <a:pt x="4556" y="5873"/>
                  <a:pt x="5873" y="4556"/>
                  <a:pt x="5873" y="2936"/>
                </a:cubicBezTo>
                <a:cubicBezTo>
                  <a:pt x="5873" y="1317"/>
                  <a:pt x="4556" y="0"/>
                  <a:pt x="293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6" name="Rectangle 85"/>
          <p:cNvSpPr/>
          <p:nvPr/>
        </p:nvSpPr>
        <p:spPr>
          <a:xfrm>
            <a:off x="4562007" y="1510740"/>
            <a:ext cx="1877437"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1.مجسطی اقلیدس</a:t>
            </a:r>
            <a:endParaRPr lang="fa-IR" dirty="0">
              <a:solidFill>
                <a:srgbClr val="202122"/>
              </a:solidFill>
              <a:latin typeface="Vazir" panose="020B0603030804020204" pitchFamily="34" charset="-78"/>
              <a:cs typeface="Vazir" panose="020B0603030804020204" pitchFamily="34" charset="-78"/>
            </a:endParaRPr>
          </a:p>
        </p:txBody>
      </p:sp>
      <p:sp>
        <p:nvSpPr>
          <p:cNvPr id="87" name="Rectangle 86"/>
          <p:cNvSpPr/>
          <p:nvPr/>
        </p:nvSpPr>
        <p:spPr>
          <a:xfrm>
            <a:off x="4116019" y="2382301"/>
            <a:ext cx="1645001"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2.خواص موازین</a:t>
            </a:r>
            <a:endParaRPr lang="fa-IR" dirty="0">
              <a:solidFill>
                <a:srgbClr val="202122"/>
              </a:solidFill>
              <a:latin typeface="Vazir" panose="020B0603030804020204" pitchFamily="34" charset="-78"/>
              <a:cs typeface="Vazir" panose="020B0603030804020204" pitchFamily="34" charset="-78"/>
            </a:endParaRPr>
          </a:p>
        </p:txBody>
      </p:sp>
      <p:sp>
        <p:nvSpPr>
          <p:cNvPr id="88" name="Rectangle 87"/>
          <p:cNvSpPr/>
          <p:nvPr/>
        </p:nvSpPr>
        <p:spPr>
          <a:xfrm>
            <a:off x="4116019" y="3176033"/>
            <a:ext cx="1178528"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3.السبعین</a:t>
            </a:r>
            <a:endParaRPr lang="fa-IR" dirty="0">
              <a:solidFill>
                <a:srgbClr val="202122"/>
              </a:solidFill>
              <a:latin typeface="Vazir" panose="020B0603030804020204" pitchFamily="34" charset="-78"/>
              <a:cs typeface="Vazir" panose="020B0603030804020204" pitchFamily="34" charset="-78"/>
            </a:endParaRPr>
          </a:p>
        </p:txBody>
      </p:sp>
      <p:sp>
        <p:nvSpPr>
          <p:cNvPr id="89" name="Rectangle 88"/>
          <p:cNvSpPr/>
          <p:nvPr/>
        </p:nvSpPr>
        <p:spPr>
          <a:xfrm>
            <a:off x="3908875" y="3912605"/>
            <a:ext cx="1726755"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4.صندوق الحکمه</a:t>
            </a:r>
            <a:endParaRPr lang="fa-IR" dirty="0">
              <a:solidFill>
                <a:srgbClr val="202122"/>
              </a:solidFill>
              <a:latin typeface="Vazir" panose="020B0603030804020204" pitchFamily="34" charset="-78"/>
              <a:cs typeface="Vazir" panose="020B0603030804020204" pitchFamily="34" charset="-78"/>
            </a:endParaRPr>
          </a:p>
        </p:txBody>
      </p:sp>
      <p:sp>
        <p:nvSpPr>
          <p:cNvPr id="90" name="Rectangle 89"/>
          <p:cNvSpPr/>
          <p:nvPr/>
        </p:nvSpPr>
        <p:spPr>
          <a:xfrm>
            <a:off x="3281963" y="4660872"/>
            <a:ext cx="2252540"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5.کتاب الاجساد الاربعه</a:t>
            </a:r>
            <a:endParaRPr lang="fa-IR" dirty="0">
              <a:solidFill>
                <a:srgbClr val="202122"/>
              </a:solidFill>
              <a:latin typeface="Vazir" panose="020B0603030804020204" pitchFamily="34" charset="-78"/>
              <a:cs typeface="Vazir" panose="020B0603030804020204" pitchFamily="34" charset="-78"/>
            </a:endParaRPr>
          </a:p>
        </p:txBody>
      </p:sp>
      <p:sp>
        <p:nvSpPr>
          <p:cNvPr id="93" name="Google Shape;463;p28"/>
          <p:cNvSpPr/>
          <p:nvPr/>
        </p:nvSpPr>
        <p:spPr>
          <a:xfrm>
            <a:off x="1962618" y="3176033"/>
            <a:ext cx="646426" cy="646426"/>
          </a:xfrm>
          <a:custGeom>
            <a:avLst/>
            <a:gdLst/>
            <a:ahLst/>
            <a:cxnLst/>
            <a:rect l="l" t="t" r="r" b="b"/>
            <a:pathLst>
              <a:path w="5873" h="5873" extrusionOk="0">
                <a:moveTo>
                  <a:pt x="2937" y="524"/>
                </a:moveTo>
                <a:cubicBezTo>
                  <a:pt x="4267" y="524"/>
                  <a:pt x="5350" y="1606"/>
                  <a:pt x="5350" y="2936"/>
                </a:cubicBezTo>
                <a:cubicBezTo>
                  <a:pt x="5350" y="4267"/>
                  <a:pt x="4267" y="5350"/>
                  <a:pt x="2937" y="5350"/>
                </a:cubicBezTo>
                <a:cubicBezTo>
                  <a:pt x="1607" y="5350"/>
                  <a:pt x="524" y="4267"/>
                  <a:pt x="524" y="2936"/>
                </a:cubicBezTo>
                <a:cubicBezTo>
                  <a:pt x="524" y="1606"/>
                  <a:pt x="1607" y="524"/>
                  <a:pt x="2937" y="524"/>
                </a:cubicBezTo>
                <a:close/>
                <a:moveTo>
                  <a:pt x="2937" y="1"/>
                </a:moveTo>
                <a:cubicBezTo>
                  <a:pt x="1317" y="1"/>
                  <a:pt x="1" y="1318"/>
                  <a:pt x="1" y="2936"/>
                </a:cubicBezTo>
                <a:cubicBezTo>
                  <a:pt x="1" y="4555"/>
                  <a:pt x="1317" y="5873"/>
                  <a:pt x="2937" y="5873"/>
                </a:cubicBezTo>
                <a:cubicBezTo>
                  <a:pt x="4556" y="5873"/>
                  <a:pt x="5873" y="4555"/>
                  <a:pt x="5873" y="2936"/>
                </a:cubicBezTo>
                <a:cubicBezTo>
                  <a:pt x="5873" y="1318"/>
                  <a:pt x="4556" y="1"/>
                  <a:pt x="293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94" name="Rectangle 93"/>
          <p:cNvSpPr/>
          <p:nvPr/>
        </p:nvSpPr>
        <p:spPr>
          <a:xfrm>
            <a:off x="3879596" y="5593514"/>
            <a:ext cx="1721945" cy="646331"/>
          </a:xfrm>
          <a:prstGeom prst="rect">
            <a:avLst/>
          </a:prstGeom>
        </p:spPr>
        <p:txBody>
          <a:bodyPr wrap="non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6.کتاب المجردات</a:t>
            </a:r>
            <a:endParaRPr lang="fa-IR" dirty="0">
              <a:solidFill>
                <a:srgbClr val="202122"/>
              </a:solidFill>
              <a:latin typeface="Vazir" panose="020B0603030804020204" pitchFamily="34" charset="-78"/>
              <a:cs typeface="Vazir" panose="020B0603030804020204" pitchFamily="34" charset="-78"/>
            </a:endParaRPr>
          </a:p>
        </p:txBody>
      </p:sp>
      <p:sp>
        <p:nvSpPr>
          <p:cNvPr id="98" name="Flowchart: Process 97"/>
          <p:cNvSpPr/>
          <p:nvPr/>
        </p:nvSpPr>
        <p:spPr>
          <a:xfrm flipV="1">
            <a:off x="1829573" y="986845"/>
            <a:ext cx="9143033"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9" name="Flowchart: Process 98"/>
          <p:cNvSpPr/>
          <p:nvPr/>
        </p:nvSpPr>
        <p:spPr>
          <a:xfrm flipH="1">
            <a:off x="11027002" y="1032564"/>
            <a:ext cx="59753" cy="504910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2" name="Google Shape;456;p28"/>
          <p:cNvSpPr/>
          <p:nvPr/>
        </p:nvSpPr>
        <p:spPr>
          <a:xfrm>
            <a:off x="6537062" y="1706073"/>
            <a:ext cx="1465593" cy="453478"/>
          </a:xfrm>
          <a:custGeom>
            <a:avLst/>
            <a:gdLst/>
            <a:ahLst/>
            <a:cxnLst/>
            <a:rect l="l" t="t" r="r" b="b"/>
            <a:pathLst>
              <a:path w="15133" h="4120" extrusionOk="0">
                <a:moveTo>
                  <a:pt x="15132" y="2060"/>
                </a:moveTo>
                <a:lnTo>
                  <a:pt x="11565" y="0"/>
                </a:lnTo>
                <a:lnTo>
                  <a:pt x="11565" y="197"/>
                </a:lnTo>
                <a:lnTo>
                  <a:pt x="1" y="197"/>
                </a:lnTo>
                <a:lnTo>
                  <a:pt x="1" y="3924"/>
                </a:lnTo>
                <a:lnTo>
                  <a:pt x="11565" y="3924"/>
                </a:lnTo>
                <a:lnTo>
                  <a:pt x="11565" y="4120"/>
                </a:lnTo>
                <a:close/>
              </a:path>
            </a:pathLst>
          </a:custGeom>
          <a:solidFill>
            <a:schemeClr val="accent1"/>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4" name="Google Shape;460;p28"/>
          <p:cNvSpPr/>
          <p:nvPr/>
        </p:nvSpPr>
        <p:spPr>
          <a:xfrm>
            <a:off x="6001832" y="2612887"/>
            <a:ext cx="1660935" cy="453588"/>
          </a:xfrm>
          <a:custGeom>
            <a:avLst/>
            <a:gdLst/>
            <a:ahLst/>
            <a:cxnLst/>
            <a:rect l="l" t="t" r="r" b="b"/>
            <a:pathLst>
              <a:path w="17150" h="4121" extrusionOk="0">
                <a:moveTo>
                  <a:pt x="17149" y="2061"/>
                </a:moveTo>
                <a:lnTo>
                  <a:pt x="13582" y="1"/>
                </a:lnTo>
                <a:lnTo>
                  <a:pt x="13582" y="196"/>
                </a:lnTo>
                <a:lnTo>
                  <a:pt x="1" y="196"/>
                </a:lnTo>
                <a:lnTo>
                  <a:pt x="1" y="3924"/>
                </a:lnTo>
                <a:lnTo>
                  <a:pt x="13582" y="3924"/>
                </a:lnTo>
                <a:lnTo>
                  <a:pt x="13582" y="4120"/>
                </a:lnTo>
                <a:close/>
              </a:path>
            </a:pathLst>
          </a:custGeom>
          <a:solidFill>
            <a:schemeClr val="accent2"/>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6" name="Google Shape;464;p28"/>
          <p:cNvSpPr/>
          <p:nvPr/>
        </p:nvSpPr>
        <p:spPr>
          <a:xfrm>
            <a:off x="5376239" y="3300131"/>
            <a:ext cx="1938209" cy="453478"/>
          </a:xfrm>
          <a:custGeom>
            <a:avLst/>
            <a:gdLst/>
            <a:ahLst/>
            <a:cxnLst/>
            <a:rect l="l" t="t" r="r" b="b"/>
            <a:pathLst>
              <a:path w="20013" h="4120" extrusionOk="0">
                <a:moveTo>
                  <a:pt x="20012" y="2060"/>
                </a:moveTo>
                <a:lnTo>
                  <a:pt x="16445" y="1"/>
                </a:lnTo>
                <a:lnTo>
                  <a:pt x="16445" y="196"/>
                </a:lnTo>
                <a:lnTo>
                  <a:pt x="1" y="196"/>
                </a:lnTo>
                <a:lnTo>
                  <a:pt x="1" y="3924"/>
                </a:lnTo>
                <a:lnTo>
                  <a:pt x="16445" y="3924"/>
                </a:lnTo>
                <a:lnTo>
                  <a:pt x="16445" y="4120"/>
                </a:lnTo>
                <a:close/>
              </a:path>
            </a:pathLst>
          </a:custGeom>
          <a:solidFill>
            <a:schemeClr val="accent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8" name="Google Shape;468;p28"/>
          <p:cNvSpPr/>
          <p:nvPr/>
        </p:nvSpPr>
        <p:spPr>
          <a:xfrm>
            <a:off x="5846550" y="4101975"/>
            <a:ext cx="2187494" cy="453478"/>
          </a:xfrm>
          <a:custGeom>
            <a:avLst/>
            <a:gdLst/>
            <a:ahLst/>
            <a:cxnLst/>
            <a:rect l="l" t="t" r="r" b="b"/>
            <a:pathLst>
              <a:path w="22587" h="4120" extrusionOk="0">
                <a:moveTo>
                  <a:pt x="22586" y="2060"/>
                </a:moveTo>
                <a:lnTo>
                  <a:pt x="19020" y="0"/>
                </a:lnTo>
                <a:lnTo>
                  <a:pt x="19020" y="196"/>
                </a:lnTo>
                <a:lnTo>
                  <a:pt x="1" y="196"/>
                </a:lnTo>
                <a:lnTo>
                  <a:pt x="1" y="3923"/>
                </a:lnTo>
                <a:lnTo>
                  <a:pt x="19020" y="3923"/>
                </a:lnTo>
                <a:lnTo>
                  <a:pt x="19020" y="4120"/>
                </a:lnTo>
                <a:close/>
              </a:path>
            </a:pathLst>
          </a:custGeom>
          <a:solidFill>
            <a:schemeClr val="accent4"/>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09" name="Google Shape;472;p28"/>
          <p:cNvSpPr/>
          <p:nvPr/>
        </p:nvSpPr>
        <p:spPr>
          <a:xfrm>
            <a:off x="5544886" y="4854248"/>
            <a:ext cx="2436780" cy="453478"/>
          </a:xfrm>
          <a:custGeom>
            <a:avLst/>
            <a:gdLst/>
            <a:ahLst/>
            <a:cxnLst/>
            <a:rect l="l" t="t" r="r" b="b"/>
            <a:pathLst>
              <a:path w="25161" h="4120" extrusionOk="0">
                <a:moveTo>
                  <a:pt x="25161" y="2060"/>
                </a:moveTo>
                <a:lnTo>
                  <a:pt x="21594" y="0"/>
                </a:lnTo>
                <a:lnTo>
                  <a:pt x="21594" y="197"/>
                </a:lnTo>
                <a:lnTo>
                  <a:pt x="1" y="197"/>
                </a:lnTo>
                <a:lnTo>
                  <a:pt x="1" y="3923"/>
                </a:lnTo>
                <a:lnTo>
                  <a:pt x="21594" y="3923"/>
                </a:lnTo>
                <a:lnTo>
                  <a:pt x="21594" y="4119"/>
                </a:lnTo>
                <a:close/>
              </a:path>
            </a:pathLst>
          </a:custGeom>
          <a:solidFill>
            <a:schemeClr val="accent5"/>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12" name="Google Shape;464;p28"/>
          <p:cNvSpPr/>
          <p:nvPr/>
        </p:nvSpPr>
        <p:spPr>
          <a:xfrm>
            <a:off x="5846960" y="5593514"/>
            <a:ext cx="1938209" cy="453478"/>
          </a:xfrm>
          <a:custGeom>
            <a:avLst/>
            <a:gdLst/>
            <a:ahLst/>
            <a:cxnLst/>
            <a:rect l="l" t="t" r="r" b="b"/>
            <a:pathLst>
              <a:path w="20013" h="4120" extrusionOk="0">
                <a:moveTo>
                  <a:pt x="20012" y="2060"/>
                </a:moveTo>
                <a:lnTo>
                  <a:pt x="16445" y="1"/>
                </a:lnTo>
                <a:lnTo>
                  <a:pt x="16445" y="196"/>
                </a:lnTo>
                <a:lnTo>
                  <a:pt x="1" y="196"/>
                </a:lnTo>
                <a:lnTo>
                  <a:pt x="1" y="3924"/>
                </a:lnTo>
                <a:lnTo>
                  <a:pt x="16445" y="3924"/>
                </a:lnTo>
                <a:lnTo>
                  <a:pt x="16445" y="4120"/>
                </a:lnTo>
                <a:close/>
              </a:path>
            </a:pathLst>
          </a:custGeom>
          <a:solidFill>
            <a:schemeClr val="accent3"/>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13" name="TextBox 112"/>
          <p:cNvSpPr txBox="1"/>
          <p:nvPr/>
        </p:nvSpPr>
        <p:spPr>
          <a:xfrm>
            <a:off x="8648772" y="178707"/>
            <a:ext cx="2082622" cy="830997"/>
          </a:xfrm>
          <a:prstGeom prst="rect">
            <a:avLst/>
          </a:prstGeom>
        </p:spPr>
        <p:txBody>
          <a:bodyPr>
            <a:spAutoFit/>
          </a:bodyPr>
          <a:lstStyle>
            <a:defPPr>
              <a:defRPr lang="fa-IR"/>
            </a:defPPr>
            <a:lvl1pPr algn="just">
              <a:lnSpc>
                <a:spcPct val="200000"/>
              </a:lnSpc>
              <a:defRPr sz="2400" b="1">
                <a:solidFill>
                  <a:srgbClr val="202122"/>
                </a:solidFill>
                <a:latin typeface="Shabnam" panose="020B0603030804020204" pitchFamily="34" charset="-78"/>
                <a:cs typeface="Shabnam" panose="020B0603030804020204" pitchFamily="34" charset="-78"/>
              </a:defRPr>
            </a:lvl1pPr>
          </a:lstStyle>
          <a:p>
            <a:r>
              <a:rPr lang="fa-IR" dirty="0"/>
              <a:t>آثارجابربن حیان</a:t>
            </a:r>
          </a:p>
        </p:txBody>
      </p:sp>
    </p:spTree>
    <p:extLst>
      <p:ext uri="{BB962C8B-B14F-4D97-AF65-F5344CB8AC3E}">
        <p14:creationId xmlns:p14="http://schemas.microsoft.com/office/powerpoint/2010/main" val="34555021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957187" y="0"/>
            <a:ext cx="7234813" cy="6843844"/>
          </a:xfrm>
          <a:prstGeom prst="rect">
            <a:avLst/>
          </a:prstGeom>
        </p:spPr>
      </p:pic>
      <p:sp>
        <p:nvSpPr>
          <p:cNvPr id="10" name="Flowchart: Alternate Process 9"/>
          <p:cNvSpPr/>
          <p:nvPr/>
        </p:nvSpPr>
        <p:spPr>
          <a:xfrm>
            <a:off x="9870382" y="699454"/>
            <a:ext cx="1435009" cy="433309"/>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464023" y="875688"/>
            <a:ext cx="4913196" cy="5224861"/>
          </a:xfrm>
          <a:prstGeom prst="flowChartProcess">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64022" y="875688"/>
            <a:ext cx="4913196" cy="5078313"/>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نوآوری انواع گوناگونی از وسایل آزمایشگاهی، از جمله انبیق به اسم او ثبت شده است. کشف مواد شیمیایی متعددی همچون هیدروکلریک اسید، نیتریک اسید، تیزاب (مخلوطی از دو اسید یاد شده که از جمله اندک موادی است که طلا را در خود حل می‌کند)، سیتریک اسید (جوهر لیمو) و استیک اسید (جوهر سرکه)، همچنین معرفی فرایندهای تبلور و تقطیر که هر دو سنگ بنای شیمی امروزی به‌شمار می‌آیند، از جمله یافته‌های اوست. </a:t>
            </a:r>
          </a:p>
        </p:txBody>
      </p:sp>
      <p:sp>
        <p:nvSpPr>
          <p:cNvPr id="4" name="Rectangle 3"/>
          <p:cNvSpPr/>
          <p:nvPr/>
        </p:nvSpPr>
        <p:spPr>
          <a:xfrm>
            <a:off x="9870382" y="460189"/>
            <a:ext cx="1435009" cy="830997"/>
          </a:xfrm>
          <a:prstGeom prst="rect">
            <a:avLst/>
          </a:prstGeom>
        </p:spPr>
        <p:txBody>
          <a:bodyPr>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دستاوردها</a:t>
            </a:r>
          </a:p>
        </p:txBody>
      </p:sp>
      <p:sp>
        <p:nvSpPr>
          <p:cNvPr id="5" name="Flowchart: Process 4"/>
          <p:cNvSpPr/>
          <p:nvPr/>
        </p:nvSpPr>
        <p:spPr>
          <a:xfrm>
            <a:off x="249962" y="6508704"/>
            <a:ext cx="11638441" cy="5586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flipV="1">
            <a:off x="204244" y="88884"/>
            <a:ext cx="11684160" cy="55868"/>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11915699" y="154904"/>
            <a:ext cx="45719" cy="6363950"/>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04243" y="144754"/>
            <a:ext cx="45719" cy="6363950"/>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1621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lowchart: Process 19"/>
          <p:cNvSpPr/>
          <p:nvPr/>
        </p:nvSpPr>
        <p:spPr>
          <a:xfrm>
            <a:off x="395785" y="4838375"/>
            <a:ext cx="5827594" cy="77792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Process 18"/>
          <p:cNvSpPr/>
          <p:nvPr/>
        </p:nvSpPr>
        <p:spPr>
          <a:xfrm>
            <a:off x="395785" y="1473958"/>
            <a:ext cx="5827594" cy="77792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Process 16"/>
          <p:cNvSpPr/>
          <p:nvPr/>
        </p:nvSpPr>
        <p:spPr>
          <a:xfrm>
            <a:off x="2647666" y="1"/>
            <a:ext cx="941695" cy="685800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Display 5"/>
          <p:cNvSpPr/>
          <p:nvPr/>
        </p:nvSpPr>
        <p:spPr>
          <a:xfrm>
            <a:off x="10140287" y="407200"/>
            <a:ext cx="1569529" cy="700500"/>
          </a:xfrm>
          <a:prstGeom prst="flowChartDisplay">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274807" y="254630"/>
            <a:ext cx="1435009" cy="830997"/>
          </a:xfrm>
          <a:prstGeom prst="rect">
            <a:avLst/>
          </a:prstGeom>
        </p:spPr>
        <p:txBody>
          <a:bodyPr>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دستاوردها</a:t>
            </a:r>
          </a:p>
        </p:txBody>
      </p:sp>
      <p:sp>
        <p:nvSpPr>
          <p:cNvPr id="3" name="Rectangle 2"/>
          <p:cNvSpPr/>
          <p:nvPr/>
        </p:nvSpPr>
        <p:spPr>
          <a:xfrm>
            <a:off x="6512088" y="1005972"/>
            <a:ext cx="5197728" cy="5078313"/>
          </a:xfrm>
          <a:prstGeom prst="rect">
            <a:avLst/>
          </a:prstGeom>
        </p:spPr>
        <p:txBody>
          <a:bodyPr wrap="square">
            <a:spAutoFit/>
          </a:bodyPr>
          <a:lstStyle/>
          <a:p>
            <a:pPr algn="just">
              <a:lnSpc>
                <a:spcPct val="200000"/>
              </a:lnSpc>
            </a:pPr>
            <a:r>
              <a:rPr lang="fa-IR" dirty="0" smtClean="0">
                <a:latin typeface="Vazir" panose="020B0603030804020204" pitchFamily="34" charset="-78"/>
                <a:cs typeface="Vazir" panose="020B0603030804020204" pitchFamily="34" charset="-78"/>
              </a:rPr>
              <a:t>او همچنین یافته‌های دیگری دربارهٔ روش‌های استخراج و خالص‌سازی طلا، جلوگیری از زنگ زدن آهن، حکاکی روی طلا، رنگرزی و نم ناپذیر کردن پارچه‌ها و تجزیهٔ مواد شیمیایی ارائه داد. از جمله اختراع‌های دیگر او، قلم شب‌نماست یعنی قلمی که جوهر آن در تاریکی نیز نور می‌دهد. (احتمالاً با استفاده از خاصیت فسفرسانس این اختراع را انجام داده است) در آخر، بذر دسته‌بندی امروزی عنصرها به فلز و نافلز را می‌توان در دست‌نوشته‌های وی یافت.</a:t>
            </a:r>
          </a:p>
        </p:txBody>
      </p:sp>
      <p:pic>
        <p:nvPicPr>
          <p:cNvPr id="15" name="Picture 14"/>
          <p:cNvPicPr>
            <a:picLocks noChangeAspect="1"/>
          </p:cNvPicPr>
          <p:nvPr/>
        </p:nvPicPr>
        <p:blipFill>
          <a:blip r:embed="rId2"/>
          <a:stretch>
            <a:fillRect/>
          </a:stretch>
        </p:blipFill>
        <p:spPr>
          <a:xfrm>
            <a:off x="204717" y="1789768"/>
            <a:ext cx="6123348" cy="3510720"/>
          </a:xfrm>
          <a:prstGeom prst="rect">
            <a:avLst/>
          </a:prstGeom>
        </p:spPr>
      </p:pic>
      <p:sp>
        <p:nvSpPr>
          <p:cNvPr id="18" name="Flowchart: Process 17"/>
          <p:cNvSpPr/>
          <p:nvPr/>
        </p:nvSpPr>
        <p:spPr>
          <a:xfrm>
            <a:off x="6714699" y="6428096"/>
            <a:ext cx="4831307" cy="68238"/>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335830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17457" y="545911"/>
            <a:ext cx="1842447" cy="55016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6073255" y="1305046"/>
            <a:ext cx="5786649" cy="3416320"/>
          </a:xfrm>
          <a:prstGeom prst="rect">
            <a:avLst/>
          </a:prstGeom>
        </p:spPr>
        <p:txBody>
          <a:bodyPr wrap="square">
            <a:spAutoFit/>
          </a:bodyPr>
          <a:lstStyle/>
          <a:p>
            <a:pPr algn="just">
              <a:lnSpc>
                <a:spcPct val="200000"/>
              </a:lnSpc>
            </a:pPr>
            <a:r>
              <a:rPr lang="fa-IR" i="0" dirty="0" smtClean="0">
                <a:solidFill>
                  <a:srgbClr val="202122"/>
                </a:solidFill>
                <a:effectLst/>
                <a:latin typeface="Vazir" panose="020B0603030804020204" pitchFamily="34" charset="-78"/>
                <a:cs typeface="Vazir" panose="020B0603030804020204" pitchFamily="34" charset="-78"/>
              </a:rPr>
              <a:t>ابوموسی جابر بن حیّان (۱۰۰ ش ۷۲۱ م –۱۹۴ش ۸۱۵ م) دانشمند و </a:t>
            </a:r>
            <a:r>
              <a:rPr lang="fa-IR" i="0" u="none" strike="noStrike" dirty="0" smtClean="0">
                <a:solidFill>
                  <a:srgbClr val="202122"/>
                </a:solidFill>
                <a:effectLst/>
                <a:latin typeface="Vazir" panose="020B0603030804020204" pitchFamily="34" charset="-78"/>
                <a:cs typeface="Vazir" panose="020B0603030804020204" pitchFamily="34" charset="-78"/>
              </a:rPr>
              <a:t>کیمیاگر</a:t>
            </a:r>
            <a:r>
              <a:rPr lang="fa-IR" i="0" dirty="0" smtClean="0">
                <a:solidFill>
                  <a:srgbClr val="202122"/>
                </a:solidFill>
                <a:effectLst/>
                <a:latin typeface="Vazir" panose="020B0603030804020204" pitchFamily="34" charset="-78"/>
                <a:cs typeface="Vazir" panose="020B0603030804020204" pitchFamily="34" charset="-78"/>
              </a:rPr>
              <a:t> و </a:t>
            </a:r>
            <a:r>
              <a:rPr lang="fa-IR" i="0" u="none" strike="noStrike" dirty="0" smtClean="0">
                <a:solidFill>
                  <a:srgbClr val="202122"/>
                </a:solidFill>
                <a:effectLst/>
                <a:latin typeface="Vazir" panose="020B0603030804020204" pitchFamily="34" charset="-78"/>
                <a:cs typeface="Vazir" panose="020B0603030804020204" pitchFamily="34" charset="-78"/>
              </a:rPr>
              <a:t>فیلسوف</a:t>
            </a:r>
            <a:r>
              <a:rPr lang="fa-IR" i="0" dirty="0" smtClean="0">
                <a:solidFill>
                  <a:srgbClr val="202122"/>
                </a:solidFill>
                <a:effectLst/>
                <a:latin typeface="Vazir" panose="020B0603030804020204" pitchFamily="34" charset="-78"/>
                <a:cs typeface="Vazir" panose="020B0603030804020204" pitchFamily="34" charset="-78"/>
              </a:rPr>
              <a:t> </a:t>
            </a:r>
            <a:r>
              <a:rPr lang="fa-IR" i="0" u="none" strike="noStrike" dirty="0" smtClean="0">
                <a:solidFill>
                  <a:srgbClr val="202122"/>
                </a:solidFill>
                <a:effectLst/>
                <a:latin typeface="Vazir" panose="020B0603030804020204" pitchFamily="34" charset="-78"/>
                <a:cs typeface="Vazir" panose="020B0603030804020204" pitchFamily="34" charset="-78"/>
              </a:rPr>
              <a:t>ایرانی</a:t>
            </a:r>
            <a:r>
              <a:rPr lang="fa-IR" i="0" u="none" strike="noStrike" baseline="30000" dirty="0" smtClean="0">
                <a:solidFill>
                  <a:srgbClr val="202122"/>
                </a:solidFill>
                <a:effectLst/>
                <a:latin typeface="Vazir" panose="020B0603030804020204" pitchFamily="34" charset="-78"/>
                <a:cs typeface="Vazir" panose="020B0603030804020204" pitchFamily="34" charset="-78"/>
              </a:rPr>
              <a:t>[</a:t>
            </a:r>
            <a:r>
              <a:rPr lang="fa-IR" i="0" dirty="0" smtClean="0">
                <a:solidFill>
                  <a:srgbClr val="202122"/>
                </a:solidFill>
                <a:effectLst/>
                <a:latin typeface="Vazir" panose="020B0603030804020204" pitchFamily="34" charset="-78"/>
                <a:cs typeface="Vazir" panose="020B0603030804020204" pitchFamily="34" charset="-78"/>
              </a:rPr>
              <a:t>بود. وی از اعضای </a:t>
            </a:r>
            <a:r>
              <a:rPr lang="fa-IR" i="0" u="none" strike="noStrike" dirty="0" smtClean="0">
                <a:solidFill>
                  <a:srgbClr val="202122"/>
                </a:solidFill>
                <a:effectLst/>
                <a:latin typeface="Vazir" panose="020B0603030804020204" pitchFamily="34" charset="-78"/>
                <a:cs typeface="Vazir" panose="020B0603030804020204" pitchFamily="34" charset="-78"/>
              </a:rPr>
              <a:t>دارالحکمه</a:t>
            </a:r>
            <a:r>
              <a:rPr lang="fa-IR" i="0" dirty="0" smtClean="0">
                <a:solidFill>
                  <a:srgbClr val="202122"/>
                </a:solidFill>
                <a:effectLst/>
                <a:latin typeface="Vazir" panose="020B0603030804020204" pitchFamily="34" charset="-78"/>
                <a:cs typeface="Vazir" panose="020B0603030804020204" pitchFamily="34" charset="-78"/>
              </a:rPr>
              <a:t> و از مترجمان </a:t>
            </a:r>
            <a:r>
              <a:rPr lang="fa-IR" i="0" u="none" strike="noStrike" dirty="0" smtClean="0">
                <a:solidFill>
                  <a:srgbClr val="202122"/>
                </a:solidFill>
                <a:effectLst/>
                <a:latin typeface="Vazir" panose="020B0603030804020204" pitchFamily="34" charset="-78"/>
                <a:cs typeface="Vazir" panose="020B0603030804020204" pitchFamily="34" charset="-78"/>
              </a:rPr>
              <a:t>نهضت ترجمه</a:t>
            </a:r>
            <a:r>
              <a:rPr lang="fa-IR" i="0" dirty="0" smtClean="0">
                <a:solidFill>
                  <a:srgbClr val="202122"/>
                </a:solidFill>
                <a:effectLst/>
                <a:latin typeface="Vazir" panose="020B0603030804020204" pitchFamily="34" charset="-78"/>
                <a:cs typeface="Vazir" panose="020B0603030804020204" pitchFamily="34" charset="-78"/>
              </a:rPr>
              <a:t> بود. او را پدر علم </a:t>
            </a:r>
            <a:r>
              <a:rPr lang="fa-IR" i="0" u="none" strike="noStrike" dirty="0" smtClean="0">
                <a:solidFill>
                  <a:srgbClr val="202122"/>
                </a:solidFill>
                <a:effectLst/>
                <a:latin typeface="Vazir" panose="020B0603030804020204" pitchFamily="34" charset="-78"/>
                <a:cs typeface="Vazir" panose="020B0603030804020204" pitchFamily="34" charset="-78"/>
              </a:rPr>
              <a:t>شیمی</a:t>
            </a:r>
            <a:r>
              <a:rPr lang="fa-IR" i="0" dirty="0" smtClean="0">
                <a:solidFill>
                  <a:srgbClr val="202122"/>
                </a:solidFill>
                <a:effectLst/>
                <a:latin typeface="Vazir" panose="020B0603030804020204" pitchFamily="34" charset="-78"/>
                <a:cs typeface="Vazir" panose="020B0603030804020204" pitchFamily="34" charset="-78"/>
              </a:rPr>
              <a:t> نامیده‌اند و بسیاری از روش‌ها (مانند </a:t>
            </a:r>
            <a:r>
              <a:rPr lang="fa-IR" i="0" u="none" strike="noStrike" dirty="0" smtClean="0">
                <a:solidFill>
                  <a:srgbClr val="202122"/>
                </a:solidFill>
                <a:effectLst/>
                <a:latin typeface="Vazir" panose="020B0603030804020204" pitchFamily="34" charset="-78"/>
                <a:cs typeface="Vazir" panose="020B0603030804020204" pitchFamily="34" charset="-78"/>
              </a:rPr>
              <a:t>تقطیر</a:t>
            </a:r>
            <a:r>
              <a:rPr lang="fa-IR" i="0" dirty="0" smtClean="0">
                <a:solidFill>
                  <a:srgbClr val="202122"/>
                </a:solidFill>
                <a:effectLst/>
                <a:latin typeface="Vazir" panose="020B0603030804020204" pitchFamily="34" charset="-78"/>
                <a:cs typeface="Vazir" panose="020B0603030804020204" pitchFamily="34" charset="-78"/>
              </a:rPr>
              <a:t>) و انواع ابزارهای اساسی شیمی مانند </a:t>
            </a:r>
            <a:r>
              <a:rPr lang="fa-IR" i="0" u="none" strike="noStrike" dirty="0" smtClean="0">
                <a:solidFill>
                  <a:srgbClr val="202122"/>
                </a:solidFill>
                <a:effectLst/>
                <a:latin typeface="Vazir" panose="020B0603030804020204" pitchFamily="34" charset="-78"/>
                <a:cs typeface="Vazir" panose="020B0603030804020204" pitchFamily="34" charset="-78"/>
              </a:rPr>
              <a:t>قرع</a:t>
            </a:r>
            <a:r>
              <a:rPr lang="fa-IR" i="0" dirty="0" smtClean="0">
                <a:solidFill>
                  <a:srgbClr val="202122"/>
                </a:solidFill>
                <a:effectLst/>
                <a:latin typeface="Vazir" panose="020B0603030804020204" pitchFamily="34" charset="-78"/>
                <a:cs typeface="Vazir" panose="020B0603030804020204" pitchFamily="34" charset="-78"/>
              </a:rPr>
              <a:t> و </a:t>
            </a:r>
            <a:r>
              <a:rPr lang="fa-IR" i="0" u="none" strike="noStrike" dirty="0" smtClean="0">
                <a:solidFill>
                  <a:srgbClr val="202122"/>
                </a:solidFill>
                <a:effectLst/>
                <a:latin typeface="Vazir" panose="020B0603030804020204" pitchFamily="34" charset="-78"/>
                <a:cs typeface="Vazir" panose="020B0603030804020204" pitchFamily="34" charset="-78"/>
              </a:rPr>
              <a:t>انبیق</a:t>
            </a:r>
            <a:r>
              <a:rPr lang="fa-IR" i="0" dirty="0" smtClean="0">
                <a:solidFill>
                  <a:srgbClr val="202122"/>
                </a:solidFill>
                <a:effectLst/>
                <a:latin typeface="Vazir" panose="020B0603030804020204" pitchFamily="34" charset="-78"/>
                <a:cs typeface="Vazir" panose="020B0603030804020204" pitchFamily="34" charset="-78"/>
              </a:rPr>
              <a:t> را به او نسبت می‌دهند.</a:t>
            </a:r>
            <a:endParaRPr lang="fa-IR" dirty="0">
              <a:latin typeface="Vazir" panose="020B0603030804020204" pitchFamily="34" charset="-78"/>
              <a:cs typeface="Vazir" panose="020B0603030804020204" pitchFamily="34" charset="-78"/>
            </a:endParaRPr>
          </a:p>
        </p:txBody>
      </p:sp>
      <p:sp>
        <p:nvSpPr>
          <p:cNvPr id="5" name="Rectangle 4"/>
          <p:cNvSpPr/>
          <p:nvPr/>
        </p:nvSpPr>
        <p:spPr>
          <a:xfrm>
            <a:off x="9812740" y="265079"/>
            <a:ext cx="2047164" cy="830997"/>
          </a:xfrm>
          <a:prstGeom prst="rect">
            <a:avLst/>
          </a:prstGeom>
        </p:spPr>
        <p:txBody>
          <a:bodyPr wrap="square">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جابر بن </a:t>
            </a:r>
            <a:r>
              <a:rPr lang="fa-IR" sz="2400" b="1" dirty="0" smtClean="0">
                <a:solidFill>
                  <a:srgbClr val="202122"/>
                </a:solidFill>
                <a:latin typeface="Shabnam" panose="020B0603030804020204" pitchFamily="34" charset="-78"/>
                <a:cs typeface="Shabnam" panose="020B0603030804020204" pitchFamily="34" charset="-78"/>
              </a:rPr>
              <a:t>حیان</a:t>
            </a:r>
            <a:endParaRPr lang="fa-IR" sz="2400" b="1" dirty="0">
              <a:solidFill>
                <a:srgbClr val="202122"/>
              </a:solidFill>
              <a:latin typeface="Shabnam" panose="020B0603030804020204" pitchFamily="34" charset="-78"/>
              <a:cs typeface="Shabnam" panose="020B0603030804020204" pitchFamily="34" charset="-78"/>
            </a:endParaRPr>
          </a:p>
        </p:txBody>
      </p:sp>
      <p:sp>
        <p:nvSpPr>
          <p:cNvPr id="2" name="Rectangle 1"/>
          <p:cNvSpPr/>
          <p:nvPr/>
        </p:nvSpPr>
        <p:spPr>
          <a:xfrm>
            <a:off x="0" y="764274"/>
            <a:ext cx="10126639" cy="5459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2"/>
          <a:stretch>
            <a:fillRect/>
          </a:stretch>
        </p:blipFill>
        <p:spPr>
          <a:xfrm>
            <a:off x="0" y="818865"/>
            <a:ext cx="5888920" cy="5888920"/>
          </a:xfrm>
          <a:prstGeom prst="rect">
            <a:avLst/>
          </a:prstGeom>
        </p:spPr>
      </p:pic>
      <p:sp>
        <p:nvSpPr>
          <p:cNvPr id="8" name="Rectangle 7"/>
          <p:cNvSpPr/>
          <p:nvPr/>
        </p:nvSpPr>
        <p:spPr>
          <a:xfrm>
            <a:off x="5773003" y="5131558"/>
            <a:ext cx="3848669" cy="20471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8343331" y="5644108"/>
            <a:ext cx="3848669" cy="20471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5926495" y="6156658"/>
            <a:ext cx="3848669" cy="20471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470504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246927" y="818867"/>
            <a:ext cx="2531091" cy="42308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0" y="2656764"/>
            <a:ext cx="6301854" cy="4201236"/>
          </a:xfrm>
          <a:prstGeom prst="rect">
            <a:avLst/>
          </a:prstGeom>
        </p:spPr>
      </p:pic>
      <p:sp>
        <p:nvSpPr>
          <p:cNvPr id="2" name="Rectangle 1"/>
          <p:cNvSpPr/>
          <p:nvPr/>
        </p:nvSpPr>
        <p:spPr>
          <a:xfrm>
            <a:off x="8557147" y="551681"/>
            <a:ext cx="3302758" cy="830997"/>
          </a:xfrm>
          <a:prstGeom prst="rect">
            <a:avLst/>
          </a:prstGeom>
        </p:spPr>
        <p:txBody>
          <a:bodyPr wrap="square">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شاگردی جعفر </a:t>
            </a:r>
            <a:r>
              <a:rPr lang="fa-IR" sz="2400" b="1" dirty="0" smtClean="0">
                <a:solidFill>
                  <a:srgbClr val="202122"/>
                </a:solidFill>
                <a:latin typeface="Shabnam" panose="020B0603030804020204" pitchFamily="34" charset="-78"/>
                <a:cs typeface="Shabnam" panose="020B0603030804020204" pitchFamily="34" charset="-78"/>
              </a:rPr>
              <a:t>صادق</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5841242" y="1382678"/>
            <a:ext cx="6018663"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ابن خلکان در شرح حال جعفر </a:t>
            </a:r>
            <a:r>
              <a:rPr lang="fa-IR" dirty="0" smtClean="0">
                <a:solidFill>
                  <a:srgbClr val="202122"/>
                </a:solidFill>
                <a:latin typeface="Vazir" panose="020B0603030804020204" pitchFamily="34" charset="-78"/>
                <a:cs typeface="Vazir" panose="020B0603030804020204" pitchFamily="34" charset="-78"/>
              </a:rPr>
              <a:t>صادق،جابر </a:t>
            </a:r>
            <a:r>
              <a:rPr lang="fa-IR" dirty="0">
                <a:solidFill>
                  <a:srgbClr val="202122"/>
                </a:solidFill>
                <a:latin typeface="Vazir" panose="020B0603030804020204" pitchFamily="34" charset="-78"/>
                <a:cs typeface="Vazir" panose="020B0603030804020204" pitchFamily="34" charset="-78"/>
              </a:rPr>
              <a:t>را یکی از شاگردان او می‌داند که کتابی در هزار ورق تألیف کرده و پانصد تا از رساله‌های صادق را در آن گنجانده </a:t>
            </a:r>
            <a:r>
              <a:rPr lang="fa-IR" dirty="0" smtClean="0">
                <a:solidFill>
                  <a:srgbClr val="202122"/>
                </a:solidFill>
                <a:latin typeface="Vazir" panose="020B0603030804020204" pitchFamily="34" charset="-78"/>
                <a:cs typeface="Vazir" panose="020B0603030804020204" pitchFamily="34" charset="-78"/>
              </a:rPr>
              <a:t>است.از </a:t>
            </a:r>
            <a:r>
              <a:rPr lang="fa-IR" dirty="0">
                <a:solidFill>
                  <a:srgbClr val="202122"/>
                </a:solidFill>
                <a:latin typeface="Vazir" panose="020B0603030804020204" pitchFamily="34" charset="-78"/>
                <a:cs typeface="Vazir" panose="020B0603030804020204" pitchFamily="34" charset="-78"/>
              </a:rPr>
              <a:t>سویی دیگر برخی مستشرقان غربی مانند هانری کوربن در زمینه شاگردی جابر برای جعفر صادق با احتیاط تشکیک </a:t>
            </a:r>
            <a:r>
              <a:rPr lang="fa-IR" dirty="0" smtClean="0">
                <a:solidFill>
                  <a:srgbClr val="202122"/>
                </a:solidFill>
                <a:latin typeface="Vazir" panose="020B0603030804020204" pitchFamily="34" charset="-78"/>
                <a:cs typeface="Vazir" panose="020B0603030804020204" pitchFamily="34" charset="-78"/>
              </a:rPr>
              <a:t>کردهیا </a:t>
            </a:r>
            <a:r>
              <a:rPr lang="fa-IR" dirty="0">
                <a:solidFill>
                  <a:srgbClr val="202122"/>
                </a:solidFill>
                <a:latin typeface="Vazir" panose="020B0603030804020204" pitchFamily="34" charset="-78"/>
                <a:cs typeface="Vazir" panose="020B0603030804020204" pitchFamily="34" charset="-78"/>
              </a:rPr>
              <a:t>مانند الیزر پاول کراوس، مستشرق آلمانی، آن را از اساس رد </a:t>
            </a:r>
            <a:r>
              <a:rPr lang="fa-IR" dirty="0" smtClean="0">
                <a:solidFill>
                  <a:srgbClr val="202122"/>
                </a:solidFill>
                <a:latin typeface="Vazir" panose="020B0603030804020204" pitchFamily="34" charset="-78"/>
                <a:cs typeface="Vazir" panose="020B0603030804020204" pitchFamily="34" charset="-78"/>
              </a:rPr>
              <a:t>کرده‌اند؛اگر </a:t>
            </a:r>
            <a:r>
              <a:rPr lang="fa-IR" dirty="0">
                <a:solidFill>
                  <a:srgbClr val="202122"/>
                </a:solidFill>
                <a:latin typeface="Vazir" panose="020B0603030804020204" pitchFamily="34" charset="-78"/>
                <a:cs typeface="Vazir" panose="020B0603030804020204" pitchFamily="34" charset="-78"/>
              </a:rPr>
              <a:t>چه پاسخ‌هایی نیز در رد ادعای کراوس از جمله رساله «مسئله جابری» منتشر شده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5" name="Flowchart: Process 4"/>
          <p:cNvSpPr/>
          <p:nvPr/>
        </p:nvSpPr>
        <p:spPr>
          <a:xfrm>
            <a:off x="0" y="1050878"/>
            <a:ext cx="9239534"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232012"/>
            <a:ext cx="12192000" cy="136478"/>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6301854" y="6074248"/>
            <a:ext cx="5890146" cy="118826"/>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52873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Alternate Process 5"/>
          <p:cNvSpPr/>
          <p:nvPr/>
        </p:nvSpPr>
        <p:spPr>
          <a:xfrm>
            <a:off x="10983603" y="820856"/>
            <a:ext cx="839337" cy="475681"/>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387083" y="585810"/>
            <a:ext cx="1464288" cy="830997"/>
          </a:xfrm>
          <a:prstGeom prst="rect">
            <a:avLst/>
          </a:prstGeom>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مقبره</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413982" y="1416808"/>
            <a:ext cx="6096000" cy="4455066"/>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گنبد حکیم جابر بن حیان که از آثار تاریخی ایلام غرب به‌شمار می‌رود به علت بی‌توجهی و عدم مرمت رو به ویرانی است و احتیاج مبرمی به تعمیر اساسی دارد. این گنبد در فاصلهٔ هفتاد و پنج کیلومتری ایلام و بر فراز تپه‌ای بنا شده است. گنبد مزبور و تپه‌ای که گنبد روی آن قرار گرفته است به رنگ سفید می‌باشد و ساختمان گنبد هرمی‌شکل است که از ده قسمت (لایه) ساخته شده و هر لایه در حدود یک متر و سی سانتی‌متر ارتفاع دارد. قبر حکیم دو متر و ارتفاع آن یک متر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r="16726"/>
          <a:stretch/>
        </p:blipFill>
        <p:spPr>
          <a:xfrm>
            <a:off x="6786917" y="1416808"/>
            <a:ext cx="4759088" cy="5143500"/>
          </a:xfrm>
          <a:prstGeom prst="rect">
            <a:avLst/>
          </a:prstGeom>
          <a:ln w="12700">
            <a:solidFill>
              <a:schemeClr val="bg1"/>
            </a:solidFill>
          </a:ln>
        </p:spPr>
      </p:pic>
      <p:sp>
        <p:nvSpPr>
          <p:cNvPr id="5" name="Rectangle 4"/>
          <p:cNvSpPr/>
          <p:nvPr/>
        </p:nvSpPr>
        <p:spPr>
          <a:xfrm>
            <a:off x="0" y="1028605"/>
            <a:ext cx="10983603" cy="5459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450376"/>
            <a:ext cx="6509982" cy="241348"/>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5682018" y="84042"/>
            <a:ext cx="6509982" cy="241348"/>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6400799"/>
            <a:ext cx="3903260" cy="155433"/>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3903260" y="6714699"/>
            <a:ext cx="2883657" cy="107664"/>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989532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6074" y="1567976"/>
            <a:ext cx="2688558" cy="57708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a:t>
            </a:r>
            <a:r>
              <a:rPr lang="fa-IR" dirty="0" smtClean="0">
                <a:solidFill>
                  <a:srgbClr val="202122"/>
                </a:solidFill>
                <a:latin typeface="Vazir" panose="020B0603030804020204" pitchFamily="34" charset="-78"/>
                <a:cs typeface="Vazir" panose="020B0603030804020204" pitchFamily="34" charset="-78"/>
              </a:rPr>
              <a:t>fa.wikipedia.org</a:t>
            </a:r>
            <a:endParaRPr lang="fa-IR" dirty="0">
              <a:solidFill>
                <a:srgbClr val="202122"/>
              </a:solidFill>
              <a:latin typeface="Vazir" panose="020B0603030804020204" pitchFamily="34" charset="-78"/>
              <a:cs typeface="Vazir" panose="020B0603030804020204" pitchFamily="34" charset="-78"/>
            </a:endParaRPr>
          </a:p>
        </p:txBody>
      </p:sp>
      <p:sp>
        <p:nvSpPr>
          <p:cNvPr id="3" name="TextBox 2"/>
          <p:cNvSpPr txBox="1"/>
          <p:nvPr/>
        </p:nvSpPr>
        <p:spPr>
          <a:xfrm>
            <a:off x="11079566" y="736979"/>
            <a:ext cx="819456" cy="830997"/>
          </a:xfrm>
          <a:prstGeom prst="rect">
            <a:avLst/>
          </a:prstGeom>
        </p:spPr>
        <p:txBody>
          <a:bodyPr>
            <a:spAutoFit/>
          </a:bodyPr>
          <a:lstStyle>
            <a:defPPr>
              <a:defRPr lang="fa-IR"/>
            </a:defPPr>
            <a:lvl1pPr algn="just">
              <a:lnSpc>
                <a:spcPct val="200000"/>
              </a:lnSpc>
              <a:defRPr sz="2400" b="1">
                <a:solidFill>
                  <a:srgbClr val="202122"/>
                </a:solidFill>
                <a:latin typeface="Shabnam" panose="020B0603030804020204" pitchFamily="34" charset="-78"/>
                <a:cs typeface="Shabnam" panose="020B0603030804020204" pitchFamily="34" charset="-78"/>
              </a:defRPr>
            </a:lvl1pPr>
          </a:lstStyle>
          <a:p>
            <a:r>
              <a:rPr lang="fa-IR" dirty="0"/>
              <a:t>منابع</a:t>
            </a:r>
          </a:p>
        </p:txBody>
      </p:sp>
      <p:sp>
        <p:nvSpPr>
          <p:cNvPr id="4" name="Rectangle 3"/>
          <p:cNvSpPr/>
          <p:nvPr/>
        </p:nvSpPr>
        <p:spPr>
          <a:xfrm>
            <a:off x="0" y="1460310"/>
            <a:ext cx="12192000" cy="10766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13077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716409"/>
            <a:ext cx="12192000" cy="3679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Process 2"/>
          <p:cNvSpPr/>
          <p:nvPr/>
        </p:nvSpPr>
        <p:spPr>
          <a:xfrm>
            <a:off x="2825087" y="2272605"/>
            <a:ext cx="6741994" cy="12555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1462585" y="1801000"/>
            <a:ext cx="7929350" cy="1938992"/>
          </a:xfrm>
          <a:prstGeom prst="rect">
            <a:avLst/>
          </a:prstGeom>
        </p:spPr>
        <p:txBody>
          <a:bodyPr wrap="square">
            <a:spAutoFit/>
          </a:bodyPr>
          <a:lstStyle>
            <a:defPPr>
              <a:defRPr lang="fa-IR"/>
            </a:defPPr>
            <a:lvl1pPr algn="just">
              <a:lnSpc>
                <a:spcPct val="200000"/>
              </a:lnSpc>
              <a:defRPr sz="2400" b="1">
                <a:solidFill>
                  <a:srgbClr val="202122"/>
                </a:solidFill>
                <a:latin typeface="Shabnam" panose="020B0603030804020204" pitchFamily="34" charset="-78"/>
                <a:cs typeface="Shabnam" panose="020B0603030804020204" pitchFamily="34" charset="-78"/>
              </a:defRPr>
            </a:lvl1pPr>
          </a:lstStyle>
          <a:p>
            <a:r>
              <a:rPr lang="fa-IR" sz="6000" dirty="0"/>
              <a:t>با تشکراز توجه شما</a:t>
            </a:r>
          </a:p>
        </p:txBody>
      </p:sp>
    </p:spTree>
    <p:extLst>
      <p:ext uri="{BB962C8B-B14F-4D97-AF65-F5344CB8AC3E}">
        <p14:creationId xmlns:p14="http://schemas.microsoft.com/office/powerpoint/2010/main" val="13345141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12153"/>
          <a:stretch/>
        </p:blipFill>
        <p:spPr>
          <a:xfrm>
            <a:off x="0" y="0"/>
            <a:ext cx="12192000" cy="6858000"/>
          </a:xfrm>
          <a:prstGeom prst="rect">
            <a:avLst/>
          </a:prstGeom>
        </p:spPr>
      </p:pic>
      <p:sp>
        <p:nvSpPr>
          <p:cNvPr id="4" name="Rectangle 3"/>
          <p:cNvSpPr/>
          <p:nvPr/>
        </p:nvSpPr>
        <p:spPr>
          <a:xfrm>
            <a:off x="10276764" y="510737"/>
            <a:ext cx="1446663" cy="830997"/>
          </a:xfrm>
          <a:prstGeom prst="rect">
            <a:avLst/>
          </a:prstGeom>
          <a:solidFill>
            <a:schemeClr val="accent2">
              <a:lumMod val="40000"/>
              <a:lumOff val="60000"/>
            </a:schemeClr>
          </a:solidFill>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زندگی‌نامه</a:t>
            </a:r>
            <a:endParaRPr lang="fa-IR" sz="2400" b="1" dirty="0">
              <a:solidFill>
                <a:srgbClr val="202122"/>
              </a:solidFill>
              <a:latin typeface="Shabnam" panose="020B0603030804020204" pitchFamily="34" charset="-78"/>
              <a:cs typeface="Shabnam" panose="020B0603030804020204" pitchFamily="34" charset="-78"/>
            </a:endParaRPr>
          </a:p>
        </p:txBody>
      </p:sp>
      <p:sp>
        <p:nvSpPr>
          <p:cNvPr id="5" name="Rectangle 4"/>
          <p:cNvSpPr/>
          <p:nvPr/>
        </p:nvSpPr>
        <p:spPr>
          <a:xfrm>
            <a:off x="204716" y="1852471"/>
            <a:ext cx="11518711" cy="2862322"/>
          </a:xfrm>
          <a:prstGeom prst="rect">
            <a:avLst/>
          </a:prstGeom>
          <a:solidFill>
            <a:schemeClr val="bg1">
              <a:lumMod val="65000"/>
            </a:schemeClr>
          </a:solidFill>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برخی زندگی وی را بین ۱۰۰ و ۱۹۴ هجری </a:t>
            </a:r>
            <a:r>
              <a:rPr lang="fa-IR" dirty="0" smtClean="0">
                <a:solidFill>
                  <a:srgbClr val="202122"/>
                </a:solidFill>
                <a:latin typeface="Vazir" panose="020B0603030804020204" pitchFamily="34" charset="-78"/>
                <a:cs typeface="Vazir" panose="020B0603030804020204" pitchFamily="34" charset="-78"/>
              </a:rPr>
              <a:t>دانسته‌اند.برخی </a:t>
            </a:r>
            <a:r>
              <a:rPr lang="fa-IR" dirty="0">
                <a:solidFill>
                  <a:srgbClr val="202122"/>
                </a:solidFill>
                <a:latin typeface="Vazir" panose="020B0603030804020204" pitchFamily="34" charset="-78"/>
                <a:cs typeface="Vazir" panose="020B0603030804020204" pitchFamily="34" charset="-78"/>
              </a:rPr>
              <a:t>بین ۱۰۳ و ۲۰۰ هجری ذکر کرده‌اند</a:t>
            </a:r>
            <a:r>
              <a:rPr lang="fa-IR" dirty="0" smtClean="0">
                <a:solidFill>
                  <a:srgbClr val="202122"/>
                </a:solidFill>
                <a:latin typeface="Vazir" panose="020B0603030804020204" pitchFamily="34" charset="-78"/>
                <a:cs typeface="Vazir" panose="020B0603030804020204" pitchFamily="34" charset="-78"/>
              </a:rPr>
              <a:t>. دانشنامهٔ </a:t>
            </a:r>
            <a:r>
              <a:rPr lang="fa-IR" dirty="0">
                <a:solidFill>
                  <a:srgbClr val="202122"/>
                </a:solidFill>
                <a:latin typeface="Vazir" panose="020B0603030804020204" pitchFamily="34" charset="-78"/>
                <a:cs typeface="Vazir" panose="020B0603030804020204" pitchFamily="34" charset="-78"/>
              </a:rPr>
              <a:t>بریتانیکا آن را ۷۲۱ تا ۸۱۵ میلادی می‌داند</a:t>
            </a:r>
            <a:r>
              <a:rPr lang="fa-IR" dirty="0" smtClean="0">
                <a:solidFill>
                  <a:srgbClr val="202122"/>
                </a:solidFill>
                <a:latin typeface="Vazir" panose="020B0603030804020204" pitchFamily="34" charset="-78"/>
                <a:cs typeface="Vazir" panose="020B0603030804020204" pitchFamily="34" charset="-78"/>
              </a:rPr>
              <a:t>. شکوفایی </a:t>
            </a:r>
            <a:r>
              <a:rPr lang="fa-IR" dirty="0">
                <a:solidFill>
                  <a:srgbClr val="202122"/>
                </a:solidFill>
                <a:latin typeface="Vazir" panose="020B0603030804020204" pitchFamily="34" charset="-78"/>
                <a:cs typeface="Vazir" panose="020B0603030804020204" pitchFamily="34" charset="-78"/>
              </a:rPr>
              <a:t>علمی جابر بن حیان در اواخر قرن دوم هجری/ حدود ۷۷۶ میلادی </a:t>
            </a:r>
            <a:r>
              <a:rPr lang="fa-IR" dirty="0" smtClean="0">
                <a:solidFill>
                  <a:srgbClr val="202122"/>
                </a:solidFill>
                <a:latin typeface="Vazir" panose="020B0603030804020204" pitchFamily="34" charset="-78"/>
                <a:cs typeface="Vazir" panose="020B0603030804020204" pitchFamily="34" charset="-78"/>
              </a:rPr>
              <a:t>بود.جابر </a:t>
            </a:r>
            <a:r>
              <a:rPr lang="fa-IR" dirty="0">
                <a:solidFill>
                  <a:srgbClr val="202122"/>
                </a:solidFill>
                <a:latin typeface="Vazir" panose="020B0603030804020204" pitchFamily="34" charset="-78"/>
                <a:cs typeface="Vazir" panose="020B0603030804020204" pitchFamily="34" charset="-78"/>
              </a:rPr>
              <a:t>در شهر توس از توابع خراسان متولد شد. پدر او که یک داروساز شناخته شده ایرانی بود، گفته شده به دلیل نقشی که در براندازی حکومت اموی داشت، به قتل رسید. جابر به نوشته‌های باقی‌مانده از پدرش علاقه‌مند شد و به ادامهٔ حرفهٔ او پرداخت. او با شوق و علاقه به یادگیری علوم دیگر نیز می‌پرداخت. همین، سبب هجرت او از توس به کوفه شد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0" y="846161"/>
            <a:ext cx="10385946"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19800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01904" y="900752"/>
            <a:ext cx="1419365" cy="65277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p:cNvSpPr/>
          <p:nvPr/>
        </p:nvSpPr>
        <p:spPr>
          <a:xfrm>
            <a:off x="6710858" y="504967"/>
            <a:ext cx="4798752" cy="555463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Oval 5"/>
          <p:cNvSpPr/>
          <p:nvPr/>
        </p:nvSpPr>
        <p:spPr>
          <a:xfrm>
            <a:off x="6576300" y="722532"/>
            <a:ext cx="5067869" cy="503341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7238573" y="698176"/>
            <a:ext cx="3743325" cy="5057775"/>
          </a:xfrm>
          <a:prstGeom prst="rect">
            <a:avLst/>
          </a:prstGeom>
        </p:spPr>
      </p:pic>
      <p:sp>
        <p:nvSpPr>
          <p:cNvPr id="2" name="Rectangle 1"/>
          <p:cNvSpPr/>
          <p:nvPr/>
        </p:nvSpPr>
        <p:spPr>
          <a:xfrm>
            <a:off x="345741" y="1578509"/>
            <a:ext cx="6096000" cy="3347070"/>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جابر بن حیان در زمان خلافت مأمون بن هارون‌الرشید در خراسان می‌زیسته است. گفته می‌شود حکیم هنگامی که راهی مدینه شده بود در منطقه‌ای به نام بدره و تنگه روه واقع در هفتاد و پنج کیلومتری ایلام دچار بیماری شد و بر اثر همین بیماری درگذشت. جنازهٔ او بنا به وصیت خود وی در محل کنونی دفن شد و گنبدی نیز توسط اهالی منطقه روی قبر وی بنا گردید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4795621" y="750451"/>
            <a:ext cx="1651379" cy="830997"/>
          </a:xfrm>
          <a:prstGeom prst="rect">
            <a:avLst/>
          </a:prstGeom>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زندگی‌نامه</a:t>
            </a:r>
            <a:endParaRPr lang="fa-IR" sz="2400" b="1" dirty="0">
              <a:solidFill>
                <a:srgbClr val="202122"/>
              </a:solidFill>
              <a:latin typeface="Shabnam" panose="020B0603030804020204" pitchFamily="34" charset="-78"/>
              <a:cs typeface="Shabnam" panose="020B0603030804020204" pitchFamily="34" charset="-78"/>
            </a:endParaRPr>
          </a:p>
        </p:txBody>
      </p:sp>
      <p:sp>
        <p:nvSpPr>
          <p:cNvPr id="9" name="Rectangle 8"/>
          <p:cNvSpPr/>
          <p:nvPr/>
        </p:nvSpPr>
        <p:spPr>
          <a:xfrm>
            <a:off x="0" y="1227140"/>
            <a:ext cx="5104263"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6417988"/>
            <a:ext cx="12192000" cy="1000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7615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193" y="-27547"/>
            <a:ext cx="8511653" cy="6885547"/>
          </a:xfrm>
          <a:prstGeom prst="rect">
            <a:avLst/>
          </a:prstGeom>
        </p:spPr>
      </p:pic>
      <p:sp>
        <p:nvSpPr>
          <p:cNvPr id="9" name="Rectangle 8"/>
          <p:cNvSpPr/>
          <p:nvPr/>
        </p:nvSpPr>
        <p:spPr>
          <a:xfrm>
            <a:off x="6318913" y="1473958"/>
            <a:ext cx="5394014" cy="3265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nip Diagonal Corner Rectangle 7"/>
          <p:cNvSpPr/>
          <p:nvPr/>
        </p:nvSpPr>
        <p:spPr>
          <a:xfrm>
            <a:off x="11054686" y="887104"/>
            <a:ext cx="658241" cy="436098"/>
          </a:xfrm>
          <a:prstGeom prst="snip2Diag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936405" y="639130"/>
            <a:ext cx="776523" cy="738664"/>
          </a:xfrm>
          <a:prstGeom prst="rect">
            <a:avLst/>
          </a:prstGeom>
        </p:spPr>
        <p:txBody>
          <a:bodyPr>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آثار</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6414447" y="1323202"/>
            <a:ext cx="5298481"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۶۰۰ اثر به وی نسبت داده شده است که ۲۱۵ کتاب از او موجود است و بقیه پیدا </a:t>
            </a:r>
            <a:r>
              <a:rPr lang="fa-IR" dirty="0" smtClean="0">
                <a:solidFill>
                  <a:srgbClr val="202122"/>
                </a:solidFill>
                <a:latin typeface="Vazir" panose="020B0603030804020204" pitchFamily="34" charset="-78"/>
                <a:cs typeface="Vazir" panose="020B0603030804020204" pitchFamily="34" charset="-78"/>
              </a:rPr>
              <a:t>نشده‌اند.کتاب‌ها </a:t>
            </a:r>
            <a:r>
              <a:rPr lang="fa-IR" dirty="0">
                <a:solidFill>
                  <a:srgbClr val="202122"/>
                </a:solidFill>
                <a:latin typeface="Vazir" panose="020B0603030804020204" pitchFamily="34" charset="-78"/>
                <a:cs typeface="Vazir" panose="020B0603030804020204" pitchFamily="34" charset="-78"/>
              </a:rPr>
              <a:t>و رسالات متعدد جابر، سال‌ها بعد از او، توجه کیمیاگران اروپایی را به خود جلب کرد و سال‌ها از آن به عنوان منبع معتبری استفاده می‌کردند. به گفتهٔ آن‌ها، این کتاب‌ها تأثیر عمیقی بر تغییر و تصحیح دیدگاه کیمیاگران غربی گذاشته است.</a:t>
            </a:r>
          </a:p>
        </p:txBody>
      </p:sp>
      <p:sp>
        <p:nvSpPr>
          <p:cNvPr id="6" name="Rectangle 5"/>
          <p:cNvSpPr/>
          <p:nvPr/>
        </p:nvSpPr>
        <p:spPr>
          <a:xfrm>
            <a:off x="6414447" y="1078173"/>
            <a:ext cx="4749422"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299350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8366078" y="409433"/>
            <a:ext cx="3630304" cy="43238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366078" y="128601"/>
            <a:ext cx="3684895" cy="830997"/>
          </a:xfrm>
          <a:prstGeom prst="rect">
            <a:avLst/>
          </a:prstGeom>
        </p:spPr>
        <p:txBody>
          <a:bodyPr wrap="square">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اکسیر و عقیده جابر دربارهٔ </a:t>
            </a:r>
            <a:r>
              <a:rPr lang="fa-IR" sz="2400" b="1" dirty="0" smtClean="0">
                <a:solidFill>
                  <a:srgbClr val="202122"/>
                </a:solidFill>
                <a:latin typeface="Shabnam" panose="020B0603030804020204" pitchFamily="34" charset="-78"/>
                <a:cs typeface="Shabnam" panose="020B0603030804020204" pitchFamily="34" charset="-78"/>
              </a:rPr>
              <a:t>آن</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150125" y="841822"/>
            <a:ext cx="11846257"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عقیده جابر این بود همچنان که طبیعت می‌تواند اشیاء را به یکدیگر تبدیل کند، مانند تبدیل خاک و آب به گیاه و تبدیل گیاه به موم و </a:t>
            </a:r>
            <a:r>
              <a:rPr lang="fa-IR" dirty="0" smtClean="0">
                <a:solidFill>
                  <a:srgbClr val="202122"/>
                </a:solidFill>
                <a:latin typeface="Vazir" panose="020B0603030804020204" pitchFamily="34" charset="-78"/>
                <a:cs typeface="Vazir" panose="020B0603030804020204" pitchFamily="34" charset="-78"/>
              </a:rPr>
              <a:t>عسل به‌وسیله زنبور عسل</a:t>
            </a:r>
            <a:r>
              <a:rPr lang="fa-IR" dirty="0">
                <a:solidFill>
                  <a:srgbClr val="202122"/>
                </a:solidFill>
                <a:latin typeface="Vazir" panose="020B0603030804020204" pitchFamily="34" charset="-78"/>
                <a:cs typeface="Vazir" panose="020B0603030804020204" pitchFamily="34" charset="-78"/>
              </a:rPr>
              <a:t> و تبدیل قلع به نقره در زیر زمین و … کیمیاگر نیز می‌تواند با تقلید از طبیعت و استفاده از تجربه‌ها و آزمایش‌ها همان کار طبیعت را در مدت زمانی کوتاه‌تر انجام دهد. اما کیمیاگر برای این‌که بتواند یک شیء را به شیء دیگر تبدیل کند، به‌وسیله‌ای نیازمند است که اصطلاحاً آن را اکسیر می‌نامند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636185" y="2743200"/>
            <a:ext cx="5924550" cy="4114800"/>
          </a:xfrm>
          <a:prstGeom prst="rect">
            <a:avLst/>
          </a:prstGeom>
        </p:spPr>
      </p:pic>
      <p:sp>
        <p:nvSpPr>
          <p:cNvPr id="9" name="Rectangle 8"/>
          <p:cNvSpPr/>
          <p:nvPr/>
        </p:nvSpPr>
        <p:spPr>
          <a:xfrm>
            <a:off x="6560735" y="4773767"/>
            <a:ext cx="4180053" cy="15353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560735" y="6296697"/>
            <a:ext cx="4180053" cy="15353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8011945" y="3968569"/>
            <a:ext cx="4180053" cy="1535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8011945" y="5464666"/>
            <a:ext cx="4180053" cy="15353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0" y="602767"/>
            <a:ext cx="8366078"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26721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821138"/>
            <a:ext cx="1219200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Off-page Connector 10"/>
          <p:cNvSpPr/>
          <p:nvPr/>
        </p:nvSpPr>
        <p:spPr>
          <a:xfrm>
            <a:off x="10263116" y="526493"/>
            <a:ext cx="1332934" cy="533481"/>
          </a:xfrm>
          <a:prstGeom prst="flowChartOffpageConnecto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3"/>
          <a:stretch>
            <a:fillRect/>
          </a:stretch>
        </p:blipFill>
        <p:spPr>
          <a:xfrm>
            <a:off x="0" y="1059974"/>
            <a:ext cx="11596050" cy="5798026"/>
          </a:xfrm>
          <a:prstGeom prst="rect">
            <a:avLst/>
          </a:prstGeom>
        </p:spPr>
      </p:pic>
      <p:sp>
        <p:nvSpPr>
          <p:cNvPr id="2" name="Rectangle 1"/>
          <p:cNvSpPr/>
          <p:nvPr/>
        </p:nvSpPr>
        <p:spPr>
          <a:xfrm>
            <a:off x="250208" y="1059974"/>
            <a:ext cx="6096000" cy="223907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اکسیر در علم کیمیا، به منزله دارو در علم پزشکی است. جابر اکسیر را که از آن در کارهای کیمیایی خود استفاده می‌کرد، از انواع موجودات سه‌گانه (فلزات، حیوانات و گیاهان) به دست می‌آورد. </a:t>
            </a:r>
            <a:br>
              <a:rPr lang="fa-IR" dirty="0">
                <a:solidFill>
                  <a:srgbClr val="202122"/>
                </a:solidFill>
                <a:latin typeface="Vazir" panose="020B0603030804020204" pitchFamily="34" charset="-78"/>
                <a:cs typeface="Vazir" panose="020B0603030804020204" pitchFamily="34" charset="-78"/>
              </a:rPr>
            </a:b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9944671" y="289338"/>
            <a:ext cx="1651379" cy="830997"/>
          </a:xfrm>
          <a:prstGeom prst="rect">
            <a:avLst/>
          </a:prstGeom>
        </p:spPr>
        <p:txBody>
          <a:bodyPr wrap="square">
            <a:spAutoFit/>
          </a:bodyPr>
          <a:lstStyle/>
          <a:p>
            <a:pPr algn="just">
              <a:lnSpc>
                <a:spcPct val="200000"/>
              </a:lnSpc>
            </a:pPr>
            <a:r>
              <a:rPr lang="fa-IR" sz="2400" b="1" dirty="0" smtClean="0">
                <a:solidFill>
                  <a:srgbClr val="202122"/>
                </a:solidFill>
                <a:latin typeface="Shabnam" panose="020B0603030804020204" pitchFamily="34" charset="-78"/>
                <a:cs typeface="Shabnam" panose="020B0603030804020204" pitchFamily="34" charset="-78"/>
              </a:rPr>
              <a:t>زندگی‌نامه</a:t>
            </a:r>
            <a:endParaRPr lang="fa-IR" sz="2400" b="1" dirty="0">
              <a:solidFill>
                <a:srgbClr val="202122"/>
              </a:solidFill>
              <a:latin typeface="Shabnam" panose="020B0603030804020204" pitchFamily="34" charset="-78"/>
              <a:cs typeface="Shabnam" panose="020B0603030804020204" pitchFamily="34" charset="-78"/>
            </a:endParaRPr>
          </a:p>
        </p:txBody>
      </p:sp>
      <p:sp>
        <p:nvSpPr>
          <p:cNvPr id="8" name="Rectangle 7"/>
          <p:cNvSpPr/>
          <p:nvPr/>
        </p:nvSpPr>
        <p:spPr>
          <a:xfrm>
            <a:off x="0" y="6537278"/>
            <a:ext cx="5895833" cy="818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5895833" y="6233615"/>
            <a:ext cx="6296167" cy="6482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06545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457542" cy="6858000"/>
          </a:xfrm>
          <a:prstGeom prst="rect">
            <a:avLst/>
          </a:prstGeom>
        </p:spPr>
      </p:pic>
      <p:sp>
        <p:nvSpPr>
          <p:cNvPr id="13" name="Pentagon 12"/>
          <p:cNvSpPr/>
          <p:nvPr/>
        </p:nvSpPr>
        <p:spPr>
          <a:xfrm rot="10800000">
            <a:off x="4721661" y="491319"/>
            <a:ext cx="7170553" cy="409433"/>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Alternate Process 4"/>
          <p:cNvSpPr/>
          <p:nvPr/>
        </p:nvSpPr>
        <p:spPr>
          <a:xfrm>
            <a:off x="7847463" y="1214651"/>
            <a:ext cx="3944203"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Alternate Process 5"/>
          <p:cNvSpPr/>
          <p:nvPr/>
        </p:nvSpPr>
        <p:spPr>
          <a:xfrm>
            <a:off x="7576782" y="1689290"/>
            <a:ext cx="4214884"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Alternate Process 6"/>
          <p:cNvSpPr/>
          <p:nvPr/>
        </p:nvSpPr>
        <p:spPr>
          <a:xfrm>
            <a:off x="7576782" y="2247501"/>
            <a:ext cx="4214884"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Alternate Process 7"/>
          <p:cNvSpPr/>
          <p:nvPr/>
        </p:nvSpPr>
        <p:spPr>
          <a:xfrm>
            <a:off x="5117910" y="2813125"/>
            <a:ext cx="6673756"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Alternate Process 8"/>
          <p:cNvSpPr/>
          <p:nvPr/>
        </p:nvSpPr>
        <p:spPr>
          <a:xfrm>
            <a:off x="5445457" y="3378749"/>
            <a:ext cx="6346209"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Alternate Process 9"/>
          <p:cNvSpPr/>
          <p:nvPr/>
        </p:nvSpPr>
        <p:spPr>
          <a:xfrm>
            <a:off x="5322627" y="3916402"/>
            <a:ext cx="6469039"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Alternate Process 10"/>
          <p:cNvSpPr/>
          <p:nvPr/>
        </p:nvSpPr>
        <p:spPr>
          <a:xfrm>
            <a:off x="3821373" y="4482026"/>
            <a:ext cx="7970293" cy="382137"/>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506174" y="1019034"/>
            <a:ext cx="9285492" cy="3970318"/>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1.اکسیر </a:t>
            </a:r>
            <a:r>
              <a:rPr lang="fa-IR" dirty="0">
                <a:solidFill>
                  <a:srgbClr val="202122"/>
                </a:solidFill>
                <a:latin typeface="Vazir" panose="020B0603030804020204" pitchFamily="34" charset="-78"/>
                <a:cs typeface="Vazir" panose="020B0603030804020204" pitchFamily="34" charset="-78"/>
              </a:rPr>
              <a:t>فلزی: اکسیر به‌دست آمده از </a:t>
            </a:r>
            <a:r>
              <a:rPr lang="fa-IR" dirty="0" smtClean="0">
                <a:solidFill>
                  <a:srgbClr val="202122"/>
                </a:solidFill>
                <a:latin typeface="Vazir" panose="020B0603030804020204" pitchFamily="34" charset="-78"/>
                <a:cs typeface="Vazir" panose="020B0603030804020204" pitchFamily="34" charset="-78"/>
              </a:rPr>
              <a:t>فلزات </a:t>
            </a:r>
            <a:endParaRPr lang="fa-IR" dirty="0">
              <a:solidFill>
                <a:srgbClr val="202122"/>
              </a:solidFill>
              <a:latin typeface="Vazir" panose="020B0603030804020204" pitchFamily="34" charset="-78"/>
              <a:cs typeface="Vazir" panose="020B0603030804020204" pitchFamily="34" charset="-78"/>
            </a:endParaRP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2.اکسیر </a:t>
            </a:r>
            <a:r>
              <a:rPr lang="fa-IR" dirty="0">
                <a:solidFill>
                  <a:srgbClr val="202122"/>
                </a:solidFill>
                <a:latin typeface="Vazir" panose="020B0603030804020204" pitchFamily="34" charset="-78"/>
                <a:cs typeface="Vazir" panose="020B0603030804020204" pitchFamily="34" charset="-78"/>
              </a:rPr>
              <a:t>حیوانی: اکسیر به‌دست آمده از حیوانات</a:t>
            </a: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3.اکسیر </a:t>
            </a:r>
            <a:r>
              <a:rPr lang="fa-IR" dirty="0">
                <a:solidFill>
                  <a:srgbClr val="202122"/>
                </a:solidFill>
                <a:latin typeface="Vazir" panose="020B0603030804020204" pitchFamily="34" charset="-78"/>
                <a:cs typeface="Vazir" panose="020B0603030804020204" pitchFamily="34" charset="-78"/>
              </a:rPr>
              <a:t>گیاهی: اکسیر به‌دست آمده از گیاهان</a:t>
            </a: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4.اکسیر </a:t>
            </a:r>
            <a:r>
              <a:rPr lang="fa-IR" dirty="0">
                <a:solidFill>
                  <a:srgbClr val="202122"/>
                </a:solidFill>
                <a:latin typeface="Vazir" panose="020B0603030804020204" pitchFamily="34" charset="-78"/>
                <a:cs typeface="Vazir" panose="020B0603030804020204" pitchFamily="34" charset="-78"/>
              </a:rPr>
              <a:t>حیوانی - گیاهی: اکسیر به‌دست آمده از امتزاج مواد حیوانی و گیاهی</a:t>
            </a: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5.اکسیر </a:t>
            </a:r>
            <a:r>
              <a:rPr lang="fa-IR" dirty="0">
                <a:solidFill>
                  <a:srgbClr val="202122"/>
                </a:solidFill>
                <a:latin typeface="Vazir" panose="020B0603030804020204" pitchFamily="34" charset="-78"/>
                <a:cs typeface="Vazir" panose="020B0603030804020204" pitchFamily="34" charset="-78"/>
              </a:rPr>
              <a:t>فلزی - گیاهی: اکسیر به‌دست آمده از امتزاج مواد فلزی و گیاهی</a:t>
            </a: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6.اکسیر </a:t>
            </a:r>
            <a:r>
              <a:rPr lang="fa-IR" dirty="0">
                <a:solidFill>
                  <a:srgbClr val="202122"/>
                </a:solidFill>
                <a:latin typeface="Vazir" panose="020B0603030804020204" pitchFamily="34" charset="-78"/>
                <a:cs typeface="Vazir" panose="020B0603030804020204" pitchFamily="34" charset="-78"/>
              </a:rPr>
              <a:t>فلزی - حیوانی: اکسیر به‌دست آمده از امتزاج مواد فلزی و حیوانی</a:t>
            </a:r>
          </a:p>
          <a:p>
            <a:pPr algn="just">
              <a:lnSpc>
                <a:spcPct val="200000"/>
              </a:lnSpc>
            </a:pPr>
            <a:r>
              <a:rPr lang="fa-IR" dirty="0" smtClean="0">
                <a:solidFill>
                  <a:srgbClr val="202122"/>
                </a:solidFill>
                <a:latin typeface="Vazir" panose="020B0603030804020204" pitchFamily="34" charset="-78"/>
                <a:cs typeface="Vazir" panose="020B0603030804020204" pitchFamily="34" charset="-78"/>
              </a:rPr>
              <a:t>7.اکسیر </a:t>
            </a:r>
            <a:r>
              <a:rPr lang="fa-IR" dirty="0">
                <a:solidFill>
                  <a:srgbClr val="202122"/>
                </a:solidFill>
                <a:latin typeface="Vazir" panose="020B0603030804020204" pitchFamily="34" charset="-78"/>
                <a:cs typeface="Vazir" panose="020B0603030804020204" pitchFamily="34" charset="-78"/>
              </a:rPr>
              <a:t>فلزی - حیوانی - گیاهی: اکسیر به‌دست آمده از امتزاج مواد فلزی و گیاهی و حیوانی</a:t>
            </a:r>
          </a:p>
        </p:txBody>
      </p:sp>
      <p:sp>
        <p:nvSpPr>
          <p:cNvPr id="3" name="Rectangle 2"/>
          <p:cNvSpPr/>
          <p:nvPr/>
        </p:nvSpPr>
        <p:spPr>
          <a:xfrm>
            <a:off x="4721661" y="218365"/>
            <a:ext cx="7170553" cy="738664"/>
          </a:xfrm>
          <a:prstGeom prst="rect">
            <a:avLst/>
          </a:prstGeom>
        </p:spPr>
        <p:txBody>
          <a:bodyPr wrap="square">
            <a:spAutoFit/>
          </a:bodyPr>
          <a:lstStyle/>
          <a:p>
            <a:pPr algn="just">
              <a:lnSpc>
                <a:spcPct val="200000"/>
              </a:lnSpc>
            </a:pPr>
            <a:r>
              <a:rPr lang="fa-IR" sz="2400" b="1" dirty="0">
                <a:solidFill>
                  <a:schemeClr val="bg1"/>
                </a:solidFill>
                <a:latin typeface="Shabnam" panose="020B0603030804020204" pitchFamily="34" charset="-78"/>
                <a:cs typeface="Shabnam" panose="020B0603030804020204" pitchFamily="34" charset="-78"/>
              </a:rPr>
              <a:t>او خود، در این زمینه می‌گوید: هفت نوع اکسیر وجود دارد:</a:t>
            </a:r>
          </a:p>
        </p:txBody>
      </p:sp>
    </p:spTree>
    <p:extLst>
      <p:ext uri="{BB962C8B-B14F-4D97-AF65-F5344CB8AC3E}">
        <p14:creationId xmlns:p14="http://schemas.microsoft.com/office/powerpoint/2010/main" val="29781983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40000"/>
                <a:lumOff val="60000"/>
              </a:schemeClr>
            </a:gs>
            <a:gs pos="56000">
              <a:schemeClr val="accent4">
                <a:lumMod val="20000"/>
                <a:lumOff val="80000"/>
              </a:schemeClr>
            </a:gs>
            <a:gs pos="83000">
              <a:schemeClr val="bg2"/>
            </a:gs>
            <a:gs pos="100000">
              <a:schemeClr val="bg1">
                <a:lumMod val="75000"/>
              </a:schemeClr>
            </a:gs>
          </a:gsLst>
          <a:lin ang="5400000" scaled="1"/>
        </a:gradFill>
        <a:effectLst/>
      </p:bgPr>
    </p:bg>
    <p:spTree>
      <p:nvGrpSpPr>
        <p:cNvPr id="1" name=""/>
        <p:cNvGrpSpPr/>
        <p:nvPr/>
      </p:nvGrpSpPr>
      <p:grpSpPr>
        <a:xfrm>
          <a:off x="0" y="0"/>
          <a:ext cx="0" cy="0"/>
          <a:chOff x="0" y="0"/>
          <a:chExt cx="0" cy="0"/>
        </a:xfrm>
      </p:grpSpPr>
      <p:sp>
        <p:nvSpPr>
          <p:cNvPr id="12" name="Flowchart: Process 11"/>
          <p:cNvSpPr/>
          <p:nvPr/>
        </p:nvSpPr>
        <p:spPr>
          <a:xfrm>
            <a:off x="0" y="1059751"/>
            <a:ext cx="9010934"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Alternate Process 12"/>
          <p:cNvSpPr/>
          <p:nvPr/>
        </p:nvSpPr>
        <p:spPr>
          <a:xfrm>
            <a:off x="2388358" y="859809"/>
            <a:ext cx="4162131" cy="467899"/>
          </a:xfrm>
          <a:prstGeom prst="flowChartAlternate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9010934" y="0"/>
            <a:ext cx="525438"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Oval 8"/>
          <p:cNvSpPr/>
          <p:nvPr/>
        </p:nvSpPr>
        <p:spPr>
          <a:xfrm>
            <a:off x="6578221" y="1705970"/>
            <a:ext cx="5390865" cy="369854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rotWithShape="1">
          <a:blip r:embed="rId2"/>
          <a:srcRect b="6657"/>
          <a:stretch/>
        </p:blipFill>
        <p:spPr>
          <a:xfrm>
            <a:off x="6578221" y="1948642"/>
            <a:ext cx="5393008" cy="3213198"/>
          </a:xfrm>
          <a:prstGeom prst="ellipse">
            <a:avLst/>
          </a:prstGeom>
        </p:spPr>
      </p:pic>
      <p:sp>
        <p:nvSpPr>
          <p:cNvPr id="2" name="Rectangle 1"/>
          <p:cNvSpPr/>
          <p:nvPr/>
        </p:nvSpPr>
        <p:spPr>
          <a:xfrm>
            <a:off x="480078" y="589044"/>
            <a:ext cx="6096000" cy="738664"/>
          </a:xfrm>
          <a:prstGeom prst="rect">
            <a:avLst/>
          </a:prstGeom>
        </p:spPr>
        <p:txBody>
          <a:bodyPr>
            <a:spAutoFit/>
          </a:bodyPr>
          <a:lstStyle/>
          <a:p>
            <a:pPr algn="just">
              <a:lnSpc>
                <a:spcPct val="200000"/>
              </a:lnSpc>
            </a:pPr>
            <a:r>
              <a:rPr lang="fa-IR" sz="2400" b="1" dirty="0">
                <a:solidFill>
                  <a:srgbClr val="202122"/>
                </a:solidFill>
                <a:latin typeface="Shabnam" panose="020B0603030804020204" pitchFamily="34" charset="-78"/>
                <a:cs typeface="Shabnam" panose="020B0603030804020204" pitchFamily="34" charset="-78"/>
              </a:rPr>
              <a:t>عقیدهٔ جابر بن حیان دربارهٔ </a:t>
            </a:r>
            <a:r>
              <a:rPr lang="fa-IR" sz="2400" b="1" dirty="0" smtClean="0">
                <a:solidFill>
                  <a:srgbClr val="202122"/>
                </a:solidFill>
                <a:latin typeface="Shabnam" panose="020B0603030804020204" pitchFamily="34" charset="-78"/>
                <a:cs typeface="Shabnam" panose="020B0603030804020204" pitchFamily="34" charset="-78"/>
              </a:rPr>
              <a:t>فلزات</a:t>
            </a:r>
            <a:endParaRPr lang="fa-IR" sz="2400" b="1" dirty="0">
              <a:solidFill>
                <a:srgbClr val="202122"/>
              </a:solidFill>
              <a:latin typeface="Shabnam" panose="020B0603030804020204" pitchFamily="34" charset="-78"/>
              <a:cs typeface="Shabnam" panose="020B0603030804020204" pitchFamily="34" charset="-78"/>
            </a:endParaRPr>
          </a:p>
        </p:txBody>
      </p:sp>
      <p:sp>
        <p:nvSpPr>
          <p:cNvPr id="3" name="Rectangle 2"/>
          <p:cNvSpPr/>
          <p:nvPr/>
        </p:nvSpPr>
        <p:spPr>
          <a:xfrm>
            <a:off x="480078" y="1327708"/>
            <a:ext cx="6096000" cy="4455066"/>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جابر هفت فلز: طلا، نقره، مس، آهن، سرب، جیوه و قلع را «فلزات اصلی» می‌دانست. این فلزات به تعبیر جابر اساس صنعت کیمیا را تشکیل می‌دهند. به عبارت دیگر قوانین علم کیمیا بر این هفت فلز استوار است. با این حال، خود این کانی‌ها از ترکیب دو کانی اساسی، یعنی گوگرد و جیوه به‌وجود می‌آیند که به نسبتهای مختلف، در دل زمین، باهم ترکیب می‌شوند؛ بنابراین، تفاوت میان فلزات هفتگانه تنها یک تفاوت عرضی وجود دارد نه جوهری که محصول تفاوت نسبت ترکیب گوگرد و جیوه در آن </a:t>
            </a:r>
            <a:r>
              <a:rPr lang="fa-IR" dirty="0" smtClean="0">
                <a:solidFill>
                  <a:srgbClr val="202122"/>
                </a:solidFill>
                <a:latin typeface="Vazir" panose="020B0603030804020204" pitchFamily="34" charset="-78"/>
                <a:cs typeface="Vazir" panose="020B0603030804020204" pitchFamily="34" charset="-78"/>
              </a:rPr>
              <a:t>است</a:t>
            </a:r>
            <a:endParaRPr lang="fa-IR" dirty="0">
              <a:solidFill>
                <a:srgbClr val="202122"/>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94570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905</Words>
  <Application>Microsoft Office PowerPoint</Application>
  <PresentationFormat>Widescreen</PresentationFormat>
  <Paragraphs>63</Paragraphs>
  <Slides>23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paytakht</cp:lastModifiedBy>
  <cp:revision>27</cp:revision>
  <dcterms:created xsi:type="dcterms:W3CDTF">2025-02-06T10:17:47Z</dcterms:created>
  <dcterms:modified xsi:type="dcterms:W3CDTF">2025-02-08T07:19:46Z</dcterms:modified>
</cp:coreProperties>
</file>