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1" r:id="rId2"/>
    <p:sldId id="256" r:id="rId3"/>
    <p:sldId id="277" r:id="rId4"/>
    <p:sldId id="257" r:id="rId5"/>
    <p:sldId id="258" r:id="rId6"/>
    <p:sldId id="276" r:id="rId7"/>
    <p:sldId id="259" r:id="rId8"/>
    <p:sldId id="260" r:id="rId9"/>
    <p:sldId id="261" r:id="rId10"/>
    <p:sldId id="262" r:id="rId11"/>
    <p:sldId id="263" r:id="rId12"/>
    <p:sldId id="264" r:id="rId13"/>
    <p:sldId id="265" r:id="rId14"/>
    <p:sldId id="266" r:id="rId15"/>
    <p:sldId id="267" r:id="rId16"/>
    <p:sldId id="268" r:id="rId17"/>
    <p:sldId id="270" r:id="rId18"/>
    <p:sldId id="271" r:id="rId19"/>
    <p:sldId id="273" r:id="rId20"/>
    <p:sldId id="278" r:id="rId21"/>
    <p:sldId id="279" r:id="rId22"/>
    <p:sldId id="275" r:id="rId23"/>
    <p:sldId id="269" r:id="rId24"/>
    <p:sldId id="280" r:id="rId25"/>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178177"/>
    <a:srgbClr val="8259FE"/>
    <a:srgbClr val="64DCF0"/>
    <a:srgbClr val="FF5E78"/>
    <a:srgbClr val="FFA541"/>
    <a:srgbClr val="FFD2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0031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3052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CB487902-0AE8-AF30-591F-AAF429FE5E0B}"/>
              </a:ext>
            </a:extLst>
          </p:cNvPr>
          <p:cNvSpPr>
            <a:spLocks noGrp="1"/>
          </p:cNvSpPr>
          <p:nvPr>
            <p:ph type="pic" sz="quarter" idx="10"/>
          </p:nvPr>
        </p:nvSpPr>
        <p:spPr>
          <a:xfrm>
            <a:off x="11289" y="2"/>
            <a:ext cx="7955279" cy="6857996"/>
          </a:xfrm>
          <a:custGeom>
            <a:avLst/>
            <a:gdLst>
              <a:gd name="connsiteX0" fmla="*/ 1714500 w 7955279"/>
              <a:gd name="connsiteY0" fmla="*/ 0 h 6857996"/>
              <a:gd name="connsiteX1" fmla="*/ 6240780 w 7955279"/>
              <a:gd name="connsiteY1" fmla="*/ 0 h 6857996"/>
              <a:gd name="connsiteX2" fmla="*/ 7955279 w 7955279"/>
              <a:gd name="connsiteY2" fmla="*/ 3428996 h 6857996"/>
              <a:gd name="connsiteX3" fmla="*/ 7955279 w 7955279"/>
              <a:gd name="connsiteY3" fmla="*/ 3429000 h 6857996"/>
              <a:gd name="connsiteX4" fmla="*/ 6240780 w 7955279"/>
              <a:gd name="connsiteY4" fmla="*/ 6857996 h 6857996"/>
              <a:gd name="connsiteX5" fmla="*/ 1714500 w 7955279"/>
              <a:gd name="connsiteY5" fmla="*/ 6857996 h 6857996"/>
              <a:gd name="connsiteX6" fmla="*/ 0 w 7955279"/>
              <a:gd name="connsiteY6" fmla="*/ 3428998 h 685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55279" h="6857996">
                <a:moveTo>
                  <a:pt x="1714500" y="0"/>
                </a:moveTo>
                <a:lnTo>
                  <a:pt x="6240780" y="0"/>
                </a:lnTo>
                <a:lnTo>
                  <a:pt x="7955279" y="3428996"/>
                </a:lnTo>
                <a:lnTo>
                  <a:pt x="7955279" y="3429000"/>
                </a:lnTo>
                <a:lnTo>
                  <a:pt x="6240780" y="6857996"/>
                </a:lnTo>
                <a:lnTo>
                  <a:pt x="1714500" y="6857996"/>
                </a:lnTo>
                <a:lnTo>
                  <a:pt x="0" y="3428998"/>
                </a:lnTo>
                <a:close/>
              </a:path>
            </a:pathLst>
          </a:custGeom>
        </p:spPr>
        <p:txBody>
          <a:bodyPr wrap="square">
            <a:noAutofit/>
          </a:bodyPr>
          <a:lstStyle/>
          <a:p>
            <a:endParaRPr lang="fa-IR"/>
          </a:p>
        </p:txBody>
      </p:sp>
    </p:spTree>
    <p:extLst>
      <p:ext uri="{BB962C8B-B14F-4D97-AF65-F5344CB8AC3E}">
        <p14:creationId xmlns:p14="http://schemas.microsoft.com/office/powerpoint/2010/main" val="7693055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7790508"/>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setare.com/"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E27CA09-246B-D6A0-E043-83A0FE02FA4F}"/>
              </a:ext>
            </a:extLst>
          </p:cNvPr>
          <p:cNvSpPr/>
          <p:nvPr/>
        </p:nvSpPr>
        <p:spPr>
          <a:xfrm>
            <a:off x="523239" y="350544"/>
            <a:ext cx="6931378" cy="6156911"/>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Placeholder 3">
            <a:extLst>
              <a:ext uri="{FF2B5EF4-FFF2-40B4-BE49-F238E27FC236}">
                <a16:creationId xmlns:a16="http://schemas.microsoft.com/office/drawing/2014/main" id="{B4ECD7F4-4959-061C-F5E6-623B054289C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6723" b="16723"/>
          <a:stretch>
            <a:fillRect/>
          </a:stretch>
        </p:blipFill>
        <p:spPr/>
      </p:pic>
      <p:pic>
        <p:nvPicPr>
          <p:cNvPr id="7" name="Picture 2" descr="لوگو دانشگاه تهران - لوگویاب">
            <a:extLst>
              <a:ext uri="{FF2B5EF4-FFF2-40B4-BE49-F238E27FC236}">
                <a16:creationId xmlns:a16="http://schemas.microsoft.com/office/drawing/2014/main" id="{021250EE-AB84-5053-DE07-082FAA834D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6955" y="-104655"/>
            <a:ext cx="2521696" cy="252169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C27FEF17-BA02-41A8-CF4D-40BA55059797}"/>
              </a:ext>
            </a:extLst>
          </p:cNvPr>
          <p:cNvSpPr/>
          <p:nvPr/>
        </p:nvSpPr>
        <p:spPr>
          <a:xfrm>
            <a:off x="7381612" y="3516823"/>
            <a:ext cx="4451841" cy="637310"/>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ectangle 10">
            <a:extLst>
              <a:ext uri="{FF2B5EF4-FFF2-40B4-BE49-F238E27FC236}">
                <a16:creationId xmlns:a16="http://schemas.microsoft.com/office/drawing/2014/main" id="{F7019A66-5F2D-706A-943E-B9B318C85334}"/>
              </a:ext>
            </a:extLst>
          </p:cNvPr>
          <p:cNvSpPr/>
          <p:nvPr/>
        </p:nvSpPr>
        <p:spPr>
          <a:xfrm>
            <a:off x="7709507" y="4566090"/>
            <a:ext cx="3796053" cy="637310"/>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Rectangle 11">
            <a:extLst>
              <a:ext uri="{FF2B5EF4-FFF2-40B4-BE49-F238E27FC236}">
                <a16:creationId xmlns:a16="http://schemas.microsoft.com/office/drawing/2014/main" id="{2FF647AB-35BF-6891-75F9-2D60E4FBF5CE}"/>
              </a:ext>
            </a:extLst>
          </p:cNvPr>
          <p:cNvSpPr/>
          <p:nvPr/>
        </p:nvSpPr>
        <p:spPr>
          <a:xfrm>
            <a:off x="8113915" y="5597388"/>
            <a:ext cx="2987236" cy="637310"/>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20A3CBE1-A90C-6237-C6B4-0BE5DE6AB714}"/>
              </a:ext>
            </a:extLst>
          </p:cNvPr>
          <p:cNvSpPr/>
          <p:nvPr/>
        </p:nvSpPr>
        <p:spPr>
          <a:xfrm>
            <a:off x="7071717" y="2417041"/>
            <a:ext cx="5071630" cy="637310"/>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TextBox 13">
            <a:extLst>
              <a:ext uri="{FF2B5EF4-FFF2-40B4-BE49-F238E27FC236}">
                <a16:creationId xmlns:a16="http://schemas.microsoft.com/office/drawing/2014/main" id="{502B6F9D-7B34-1814-4141-A8735C873CA0}"/>
              </a:ext>
            </a:extLst>
          </p:cNvPr>
          <p:cNvSpPr txBox="1"/>
          <p:nvPr/>
        </p:nvSpPr>
        <p:spPr>
          <a:xfrm>
            <a:off x="7658798" y="4659183"/>
            <a:ext cx="3638010" cy="461665"/>
          </a:xfrm>
          <a:prstGeom prst="rect">
            <a:avLst/>
          </a:prstGeom>
          <a:grpFill/>
          <a:ln>
            <a:noFill/>
          </a:ln>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پژوهشگر:فاطمه عباسی</a:t>
            </a:r>
          </a:p>
        </p:txBody>
      </p:sp>
      <p:sp>
        <p:nvSpPr>
          <p:cNvPr id="15" name="TextBox 14">
            <a:extLst>
              <a:ext uri="{FF2B5EF4-FFF2-40B4-BE49-F238E27FC236}">
                <a16:creationId xmlns:a16="http://schemas.microsoft.com/office/drawing/2014/main" id="{48B8E352-0FB6-CB9B-7488-1FDA67F0893F}"/>
              </a:ext>
            </a:extLst>
          </p:cNvPr>
          <p:cNvSpPr txBox="1"/>
          <p:nvPr/>
        </p:nvSpPr>
        <p:spPr>
          <a:xfrm>
            <a:off x="7196352" y="5685210"/>
            <a:ext cx="3638010" cy="461665"/>
          </a:xfrm>
          <a:prstGeom prst="rect">
            <a:avLst/>
          </a:prstGeom>
          <a:grpFill/>
          <a:ln>
            <a:noFill/>
          </a:ln>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تاریخ ارائه: ......</a:t>
            </a:r>
          </a:p>
        </p:txBody>
      </p:sp>
      <p:sp>
        <p:nvSpPr>
          <p:cNvPr id="16" name="TextBox 15">
            <a:extLst>
              <a:ext uri="{FF2B5EF4-FFF2-40B4-BE49-F238E27FC236}">
                <a16:creationId xmlns:a16="http://schemas.microsoft.com/office/drawing/2014/main" id="{E13BD741-6ED8-4EB7-27E1-96DD35434985}"/>
              </a:ext>
            </a:extLst>
          </p:cNvPr>
          <p:cNvSpPr txBox="1"/>
          <p:nvPr/>
        </p:nvSpPr>
        <p:spPr>
          <a:xfrm>
            <a:off x="7296911" y="2503221"/>
            <a:ext cx="4621241" cy="461665"/>
          </a:xfrm>
          <a:prstGeom prst="rect">
            <a:avLst/>
          </a:prstGeom>
          <a:grpFill/>
          <a:ln>
            <a:noFill/>
          </a:ln>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موضوع: پاورپوینت افلاطون کیست؟</a:t>
            </a:r>
          </a:p>
        </p:txBody>
      </p:sp>
      <p:sp>
        <p:nvSpPr>
          <p:cNvPr id="17" name="TextBox 16">
            <a:extLst>
              <a:ext uri="{FF2B5EF4-FFF2-40B4-BE49-F238E27FC236}">
                <a16:creationId xmlns:a16="http://schemas.microsoft.com/office/drawing/2014/main" id="{A28D6DF9-33E1-96A7-DFAE-B18D553E95D7}"/>
              </a:ext>
            </a:extLst>
          </p:cNvPr>
          <p:cNvSpPr txBox="1"/>
          <p:nvPr/>
        </p:nvSpPr>
        <p:spPr>
          <a:xfrm>
            <a:off x="7788527" y="3612927"/>
            <a:ext cx="3638010" cy="461665"/>
          </a:xfrm>
          <a:prstGeom prst="rect">
            <a:avLst/>
          </a:prstGeom>
          <a:grpFill/>
          <a:ln>
            <a:noFill/>
          </a:ln>
        </p:spPr>
        <p:txBody>
          <a:bodyPr wrap="square">
            <a:spAutoFit/>
          </a:bodyPr>
          <a:lstStyle>
            <a:defPPr>
              <a:defRPr lang="fa-IR"/>
            </a:defPPr>
            <a:lvl1pPr algn="just"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استاد راهنما:علیرضا عزیزی</a:t>
            </a:r>
          </a:p>
        </p:txBody>
      </p:sp>
    </p:spTree>
    <p:extLst>
      <p:ext uri="{BB962C8B-B14F-4D97-AF65-F5344CB8AC3E}">
        <p14:creationId xmlns:p14="http://schemas.microsoft.com/office/powerpoint/2010/main" val="33089894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Wave 7">
            <a:extLst>
              <a:ext uri="{FF2B5EF4-FFF2-40B4-BE49-F238E27FC236}">
                <a16:creationId xmlns:a16="http://schemas.microsoft.com/office/drawing/2014/main" id="{36164E9F-C9C8-93F2-7F50-9B0A9753BA37}"/>
              </a:ext>
            </a:extLst>
          </p:cNvPr>
          <p:cNvSpPr/>
          <p:nvPr/>
        </p:nvSpPr>
        <p:spPr>
          <a:xfrm>
            <a:off x="50800" y="4605866"/>
            <a:ext cx="12090400" cy="654756"/>
          </a:xfrm>
          <a:prstGeom prst="wav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3EA3124-F47E-18A8-1F0F-52D43B2E5D31}"/>
              </a:ext>
            </a:extLst>
          </p:cNvPr>
          <p:cNvSpPr txBox="1"/>
          <p:nvPr/>
        </p:nvSpPr>
        <p:spPr>
          <a:xfrm>
            <a:off x="5104899" y="262968"/>
            <a:ext cx="1982202" cy="461665"/>
          </a:xfrm>
          <a:prstGeom prst="rect">
            <a:avLst/>
          </a:prstGeom>
          <a:noFill/>
        </p:spPr>
        <p:txBody>
          <a:bodyPr wrap="square">
            <a:spAutoFit/>
          </a:bodyPr>
          <a:lstStyle>
            <a:defPPr>
              <a:defRPr lang="fa-IR"/>
            </a:defPPr>
            <a:lvl1pPr algn="r">
              <a:spcBef>
                <a:spcPts val="1500"/>
              </a:spcBef>
              <a:spcAft>
                <a:spcPts val="750"/>
              </a:spcAft>
              <a:defRPr sz="2400" b="1" i="0">
                <a:solidFill>
                  <a:srgbClr val="333333"/>
                </a:solidFill>
                <a:latin typeface="Shabnam" panose="020B0603030804020204" pitchFamily="34" charset="-78"/>
                <a:cs typeface="Shabnam" panose="020B0603030804020204" pitchFamily="34" charset="-78"/>
              </a:defRPr>
            </a:lvl1pPr>
          </a:lstStyle>
          <a:p>
            <a:r>
              <a:rPr lang="fa-IR" dirty="0"/>
              <a:t>افلاطون و هنر</a:t>
            </a:r>
          </a:p>
        </p:txBody>
      </p:sp>
      <p:sp>
        <p:nvSpPr>
          <p:cNvPr id="5" name="TextBox 4">
            <a:extLst>
              <a:ext uri="{FF2B5EF4-FFF2-40B4-BE49-F238E27FC236}">
                <a16:creationId xmlns:a16="http://schemas.microsoft.com/office/drawing/2014/main" id="{2BCE54B5-8458-166F-CBA4-E8ED08ED3131}"/>
              </a:ext>
            </a:extLst>
          </p:cNvPr>
          <p:cNvSpPr txBox="1"/>
          <p:nvPr/>
        </p:nvSpPr>
        <p:spPr>
          <a:xfrm>
            <a:off x="207001" y="974425"/>
            <a:ext cx="11777998" cy="1685077"/>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دیوگنس لائرتیوس، زندگینامه نویس یونانی گفته افلاطون در ابتدا به مطالعه‌ی نقاشی و سرودن شعر مشغول بوده، ولی پس از آشنایی با سقراط عاطفه را به نفع خرد کنار می‌گذارد و تمام اشعار خود را از بین می‌برد. علی‌رغم تلفیق شعر و فلسفه در رساله‌ی ضیافت افلاطون، افلاطون تنها فیلسوفی بوده که در طول تاریخ شعر و هنر را این گونه طرد کرده است. </a:t>
            </a:r>
          </a:p>
        </p:txBody>
      </p:sp>
      <p:pic>
        <p:nvPicPr>
          <p:cNvPr id="4" name="Picture 3">
            <a:extLst>
              <a:ext uri="{FF2B5EF4-FFF2-40B4-BE49-F238E27FC236}">
                <a16:creationId xmlns:a16="http://schemas.microsoft.com/office/drawing/2014/main" id="{A4980C01-0474-4F43-6B4B-F036591DB4B6}"/>
              </a:ext>
            </a:extLst>
          </p:cNvPr>
          <p:cNvPicPr>
            <a:picLocks noChangeAspect="1"/>
          </p:cNvPicPr>
          <p:nvPr/>
        </p:nvPicPr>
        <p:blipFill>
          <a:blip r:embed="rId2"/>
          <a:stretch>
            <a:fillRect/>
          </a:stretch>
        </p:blipFill>
        <p:spPr>
          <a:xfrm>
            <a:off x="873751" y="2888781"/>
            <a:ext cx="2850865" cy="3560038"/>
          </a:xfrm>
          <a:prstGeom prst="rect">
            <a:avLst/>
          </a:prstGeom>
          <a:ln w="38100">
            <a:solidFill>
              <a:schemeClr val="bg1"/>
            </a:solidFill>
          </a:ln>
        </p:spPr>
      </p:pic>
      <p:pic>
        <p:nvPicPr>
          <p:cNvPr id="6" name="Picture 5">
            <a:extLst>
              <a:ext uri="{FF2B5EF4-FFF2-40B4-BE49-F238E27FC236}">
                <a16:creationId xmlns:a16="http://schemas.microsoft.com/office/drawing/2014/main" id="{8DA9C41E-E38B-E0DA-7557-CD93D53757BA}"/>
              </a:ext>
            </a:extLst>
          </p:cNvPr>
          <p:cNvPicPr>
            <a:picLocks noChangeAspect="1"/>
          </p:cNvPicPr>
          <p:nvPr/>
        </p:nvPicPr>
        <p:blipFill>
          <a:blip r:embed="rId3"/>
          <a:stretch>
            <a:fillRect/>
          </a:stretch>
        </p:blipFill>
        <p:spPr>
          <a:xfrm>
            <a:off x="8948167" y="2888781"/>
            <a:ext cx="2154045" cy="3187987"/>
          </a:xfrm>
          <a:prstGeom prst="rect">
            <a:avLst/>
          </a:prstGeom>
          <a:ln w="38100">
            <a:solidFill>
              <a:schemeClr val="bg1"/>
            </a:solidFill>
          </a:ln>
        </p:spPr>
      </p:pic>
      <p:pic>
        <p:nvPicPr>
          <p:cNvPr id="7" name="Picture 6">
            <a:extLst>
              <a:ext uri="{FF2B5EF4-FFF2-40B4-BE49-F238E27FC236}">
                <a16:creationId xmlns:a16="http://schemas.microsoft.com/office/drawing/2014/main" id="{6D535C18-1353-4FBF-86F1-A2B8264B983F}"/>
              </a:ext>
            </a:extLst>
          </p:cNvPr>
          <p:cNvPicPr>
            <a:picLocks noChangeAspect="1"/>
          </p:cNvPicPr>
          <p:nvPr/>
        </p:nvPicPr>
        <p:blipFill>
          <a:blip r:embed="rId4"/>
          <a:stretch>
            <a:fillRect/>
          </a:stretch>
        </p:blipFill>
        <p:spPr>
          <a:xfrm>
            <a:off x="5104899" y="3239725"/>
            <a:ext cx="2462985" cy="3387038"/>
          </a:xfrm>
          <a:prstGeom prst="rect">
            <a:avLst/>
          </a:prstGeom>
          <a:ln w="38100">
            <a:solidFill>
              <a:schemeClr val="bg1"/>
            </a:solidFill>
          </a:ln>
        </p:spPr>
      </p:pic>
    </p:spTree>
    <p:extLst>
      <p:ext uri="{BB962C8B-B14F-4D97-AF65-F5344CB8AC3E}">
        <p14:creationId xmlns:p14="http://schemas.microsoft.com/office/powerpoint/2010/main" val="2747225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فلسفه | صفحه 3">
            <a:extLst>
              <a:ext uri="{FF2B5EF4-FFF2-40B4-BE49-F238E27FC236}">
                <a16:creationId xmlns:a16="http://schemas.microsoft.com/office/drawing/2014/main" id="{1A3B2E5A-6C26-9453-DA72-7823CE2CBE6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049" r="2411" b="2518"/>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9E15EC6D-3766-7675-7CE6-6FF6B8DCB9CE}"/>
              </a:ext>
            </a:extLst>
          </p:cNvPr>
          <p:cNvSpPr/>
          <p:nvPr/>
        </p:nvSpPr>
        <p:spPr>
          <a:xfrm>
            <a:off x="7465119" y="1730629"/>
            <a:ext cx="4614413" cy="5009063"/>
          </a:xfrm>
          <a:prstGeom prst="rect">
            <a:avLst/>
          </a:prstGeom>
          <a:solidFill>
            <a:srgbClr val="178177">
              <a:alpha val="5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D68EF56-B2B0-29A9-8411-512CB6D35DD0}"/>
              </a:ext>
            </a:extLst>
          </p:cNvPr>
          <p:cNvSpPr txBox="1"/>
          <p:nvPr/>
        </p:nvSpPr>
        <p:spPr>
          <a:xfrm>
            <a:off x="7544142" y="1725211"/>
            <a:ext cx="4445500" cy="5009064"/>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solidFill>
                  <a:schemeClr val="bg1"/>
                </a:solidFill>
              </a:rPr>
              <a:t> او شاعر را بی اطلاع از خویشتن و شعر را بیهوده گویی می‌داند. وی همچنین در کتاب دهم رساله‌ی جمهور در مورد عدم سازگاری شعر و فلسفه صحبت کرده است. از دیدگاه افلاطون، فلسفه با داده‌های حسی و ذهنی و نیز با حس تجربی و استدلال، تعقل و خردورزی سر و کار دارد. همچنین اساساً فلسفه کاری با مسائل و احساسات درونی انسان‌ها و جنبه‌های رمانتیک، خیال‌پردازانه یا عاطفه انسان‌ها ندارد.</a:t>
            </a:r>
          </a:p>
        </p:txBody>
      </p:sp>
      <p:sp>
        <p:nvSpPr>
          <p:cNvPr id="4" name="TextBox 3">
            <a:extLst>
              <a:ext uri="{FF2B5EF4-FFF2-40B4-BE49-F238E27FC236}">
                <a16:creationId xmlns:a16="http://schemas.microsoft.com/office/drawing/2014/main" id="{0204FBF2-CDCC-5BC1-F8A9-9BC4DA82AAD1}"/>
              </a:ext>
            </a:extLst>
          </p:cNvPr>
          <p:cNvSpPr txBox="1"/>
          <p:nvPr/>
        </p:nvSpPr>
        <p:spPr>
          <a:xfrm>
            <a:off x="9484668" y="925136"/>
            <a:ext cx="1937046" cy="461665"/>
          </a:xfrm>
          <a:prstGeom prst="rect">
            <a:avLst/>
          </a:prstGeom>
          <a:noFill/>
        </p:spPr>
        <p:txBody>
          <a:bodyPr wrap="square">
            <a:spAutoFit/>
          </a:bodyPr>
          <a:lstStyle>
            <a:defPPr>
              <a:defRPr lang="fa-IR"/>
            </a:defPPr>
            <a:lvl1pPr algn="r">
              <a:spcBef>
                <a:spcPts val="1500"/>
              </a:spcBef>
              <a:spcAft>
                <a:spcPts val="750"/>
              </a:spcAft>
              <a:defRPr sz="2400" b="1" i="0">
                <a:solidFill>
                  <a:srgbClr val="333333"/>
                </a:solidFill>
                <a:latin typeface="Shabnam" panose="020B0603030804020204" pitchFamily="34" charset="-78"/>
                <a:cs typeface="Shabnam" panose="020B0603030804020204" pitchFamily="34" charset="-78"/>
              </a:defRPr>
            </a:lvl1pPr>
          </a:lstStyle>
          <a:p>
            <a:r>
              <a:rPr lang="fa-IR" dirty="0">
                <a:solidFill>
                  <a:schemeClr val="bg1"/>
                </a:solidFill>
              </a:rPr>
              <a:t>افلاطون و هنر</a:t>
            </a:r>
          </a:p>
        </p:txBody>
      </p:sp>
      <p:sp>
        <p:nvSpPr>
          <p:cNvPr id="2" name="Rectangle 1">
            <a:extLst>
              <a:ext uri="{FF2B5EF4-FFF2-40B4-BE49-F238E27FC236}">
                <a16:creationId xmlns:a16="http://schemas.microsoft.com/office/drawing/2014/main" id="{F388028B-F564-04EB-02FD-6F13B6C97B48}"/>
              </a:ext>
            </a:extLst>
          </p:cNvPr>
          <p:cNvSpPr/>
          <p:nvPr/>
        </p:nvSpPr>
        <p:spPr>
          <a:xfrm>
            <a:off x="11510444" y="873747"/>
            <a:ext cx="681556" cy="564444"/>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13260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670DA25-91E7-C321-13D5-09EDCA7A2924}"/>
              </a:ext>
            </a:extLst>
          </p:cNvPr>
          <p:cNvSpPr txBox="1"/>
          <p:nvPr/>
        </p:nvSpPr>
        <p:spPr>
          <a:xfrm>
            <a:off x="0" y="1179730"/>
            <a:ext cx="3929672" cy="461665"/>
          </a:xfrm>
          <a:prstGeom prst="rect">
            <a:avLst/>
          </a:prstGeom>
          <a:noFill/>
        </p:spPr>
        <p:txBody>
          <a:bodyPr wrap="square">
            <a:spAutoFit/>
          </a:bodyPr>
          <a:lstStyle>
            <a:defPPr>
              <a:defRPr lang="fa-IR"/>
            </a:defPPr>
            <a:lvl1pPr algn="r">
              <a:spcBef>
                <a:spcPts val="1500"/>
              </a:spcBef>
              <a:spcAft>
                <a:spcPts val="750"/>
              </a:spcAft>
              <a:defRPr sz="2400" b="1" i="0">
                <a:solidFill>
                  <a:srgbClr val="333333"/>
                </a:solidFill>
                <a:latin typeface="Shabnam" panose="020B0603030804020204" pitchFamily="34" charset="-78"/>
                <a:cs typeface="Shabnam" panose="020B0603030804020204" pitchFamily="34" charset="-78"/>
              </a:defRPr>
            </a:lvl1pPr>
          </a:lstStyle>
          <a:p>
            <a:r>
              <a:rPr lang="fa-IR" dirty="0"/>
              <a:t>نظر افلاطون در مورد دموکراسی</a:t>
            </a:r>
          </a:p>
        </p:txBody>
      </p:sp>
      <p:sp>
        <p:nvSpPr>
          <p:cNvPr id="5" name="TextBox 4">
            <a:extLst>
              <a:ext uri="{FF2B5EF4-FFF2-40B4-BE49-F238E27FC236}">
                <a16:creationId xmlns:a16="http://schemas.microsoft.com/office/drawing/2014/main" id="{24B13A6B-9209-4A05-AAB7-3008DF7AFCF4}"/>
              </a:ext>
            </a:extLst>
          </p:cNvPr>
          <p:cNvSpPr txBox="1"/>
          <p:nvPr/>
        </p:nvSpPr>
        <p:spPr>
          <a:xfrm>
            <a:off x="93133" y="1814817"/>
            <a:ext cx="4357407" cy="279307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از نظر افلاطون دموکراسی حاکمیت مردم نادان است و او معتقد بود که گروه‌های دموکراسی را مردم فاقد اعتدال و عدالت و دارای هوس تشکیل می‌دهند. او همیشه می‌گفت اعدام و مرگ سقراط حاصل حکومت دموکراسی بود.</a:t>
            </a:r>
          </a:p>
        </p:txBody>
      </p:sp>
      <p:sp>
        <p:nvSpPr>
          <p:cNvPr id="2" name="Rectangle 1">
            <a:extLst>
              <a:ext uri="{FF2B5EF4-FFF2-40B4-BE49-F238E27FC236}">
                <a16:creationId xmlns:a16="http://schemas.microsoft.com/office/drawing/2014/main" id="{8E046398-2377-614A-4CE2-5C0B117FD652}"/>
              </a:ext>
            </a:extLst>
          </p:cNvPr>
          <p:cNvSpPr/>
          <p:nvPr/>
        </p:nvSpPr>
        <p:spPr>
          <a:xfrm>
            <a:off x="400650" y="5133577"/>
            <a:ext cx="4176889" cy="282268"/>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B8DF029E-5F61-D30D-C86C-26830BEAE749}"/>
              </a:ext>
            </a:extLst>
          </p:cNvPr>
          <p:cNvSpPr/>
          <p:nvPr/>
        </p:nvSpPr>
        <p:spPr>
          <a:xfrm>
            <a:off x="0" y="5800399"/>
            <a:ext cx="4176889" cy="282268"/>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0C061DB6-230D-C758-3832-FE5F034FDEFB}"/>
              </a:ext>
            </a:extLst>
          </p:cNvPr>
          <p:cNvSpPr/>
          <p:nvPr/>
        </p:nvSpPr>
        <p:spPr>
          <a:xfrm>
            <a:off x="3959472" y="1269429"/>
            <a:ext cx="747995" cy="282268"/>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55119E43-FA92-574E-D4B3-18F3B08FFACB}"/>
              </a:ext>
            </a:extLst>
          </p:cNvPr>
          <p:cNvPicPr>
            <a:picLocks noChangeAspect="1"/>
          </p:cNvPicPr>
          <p:nvPr/>
        </p:nvPicPr>
        <p:blipFill>
          <a:blip r:embed="rId2"/>
          <a:stretch>
            <a:fillRect/>
          </a:stretch>
        </p:blipFill>
        <p:spPr>
          <a:xfrm>
            <a:off x="4562184" y="-11289"/>
            <a:ext cx="7648327" cy="6942666"/>
          </a:xfrm>
          <a:prstGeom prst="rect">
            <a:avLst/>
          </a:prstGeom>
        </p:spPr>
      </p:pic>
    </p:spTree>
    <p:extLst>
      <p:ext uri="{BB962C8B-B14F-4D97-AF65-F5344CB8AC3E}">
        <p14:creationId xmlns:p14="http://schemas.microsoft.com/office/powerpoint/2010/main" val="14358759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282CCEE-76E3-2BDD-E224-4874EC2026B6}"/>
              </a:ext>
            </a:extLst>
          </p:cNvPr>
          <p:cNvSpPr txBox="1"/>
          <p:nvPr/>
        </p:nvSpPr>
        <p:spPr>
          <a:xfrm>
            <a:off x="7540978" y="5059138"/>
            <a:ext cx="4505405" cy="461665"/>
          </a:xfrm>
          <a:prstGeom prst="rect">
            <a:avLst/>
          </a:prstGeom>
          <a:noFill/>
        </p:spPr>
        <p:txBody>
          <a:bodyPr wrap="square">
            <a:spAutoFit/>
          </a:bodyPr>
          <a:lstStyle>
            <a:defPPr>
              <a:defRPr lang="fa-IR"/>
            </a:defPPr>
            <a:lvl1pPr algn="r">
              <a:spcBef>
                <a:spcPts val="1500"/>
              </a:spcBef>
              <a:spcAft>
                <a:spcPts val="750"/>
              </a:spcAft>
              <a:defRPr sz="2400" b="1" i="0">
                <a:solidFill>
                  <a:srgbClr val="333333"/>
                </a:solidFill>
                <a:latin typeface="Shabnam" panose="020B0603030804020204" pitchFamily="34" charset="-78"/>
                <a:cs typeface="Shabnam" panose="020B0603030804020204" pitchFamily="34" charset="-78"/>
              </a:defRPr>
            </a:lvl1pPr>
          </a:lstStyle>
          <a:p>
            <a:r>
              <a:rPr lang="fa-IR" dirty="0"/>
              <a:t>نظر افلاطون در مورد دموکراسی</a:t>
            </a:r>
          </a:p>
        </p:txBody>
      </p:sp>
      <p:sp>
        <p:nvSpPr>
          <p:cNvPr id="4" name="TextBox 3">
            <a:extLst>
              <a:ext uri="{FF2B5EF4-FFF2-40B4-BE49-F238E27FC236}">
                <a16:creationId xmlns:a16="http://schemas.microsoft.com/office/drawing/2014/main" id="{5E3E81E4-A422-E35B-D426-9147C5CF7FE3}"/>
              </a:ext>
            </a:extLst>
          </p:cNvPr>
          <p:cNvSpPr txBox="1"/>
          <p:nvPr/>
        </p:nvSpPr>
        <p:spPr>
          <a:xfrm>
            <a:off x="248356" y="5538513"/>
            <a:ext cx="11798027" cy="1131079"/>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این فیلسوف یونانی بر این باور بود که حکومت را باید به دست واجدین شرایط سپرد و نه نظر اکثریت. بر این اساس او قانون‌گذاری و حاکمیت را حق فیلسوفان می‌دانسته که باور داشته به حقایق عقلانی آگاهند.</a:t>
            </a:r>
          </a:p>
        </p:txBody>
      </p:sp>
      <p:sp>
        <p:nvSpPr>
          <p:cNvPr id="3" name="Rectangle 2">
            <a:extLst>
              <a:ext uri="{FF2B5EF4-FFF2-40B4-BE49-F238E27FC236}">
                <a16:creationId xmlns:a16="http://schemas.microsoft.com/office/drawing/2014/main" id="{EF7E4F2C-C9CD-6C4D-3E43-75C500150CBD}"/>
              </a:ext>
            </a:extLst>
          </p:cNvPr>
          <p:cNvSpPr/>
          <p:nvPr/>
        </p:nvSpPr>
        <p:spPr>
          <a:xfrm>
            <a:off x="0" y="5216324"/>
            <a:ext cx="8195733" cy="182712"/>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a:extLst>
              <a:ext uri="{FF2B5EF4-FFF2-40B4-BE49-F238E27FC236}">
                <a16:creationId xmlns:a16="http://schemas.microsoft.com/office/drawing/2014/main" id="{87C27061-3186-8802-F415-43A318A02A1D}"/>
              </a:ext>
            </a:extLst>
          </p:cNvPr>
          <p:cNvPicPr>
            <a:picLocks noChangeAspect="1"/>
          </p:cNvPicPr>
          <p:nvPr/>
        </p:nvPicPr>
        <p:blipFill>
          <a:blip r:embed="rId2"/>
          <a:srcRect b="16718"/>
          <a:stretch/>
        </p:blipFill>
        <p:spPr>
          <a:xfrm>
            <a:off x="0" y="0"/>
            <a:ext cx="12192000" cy="5076848"/>
          </a:xfrm>
          <a:prstGeom prst="flowChartOffpageConnector">
            <a:avLst/>
          </a:prstGeom>
        </p:spPr>
      </p:pic>
    </p:spTree>
    <p:extLst>
      <p:ext uri="{BB962C8B-B14F-4D97-AF65-F5344CB8AC3E}">
        <p14:creationId xmlns:p14="http://schemas.microsoft.com/office/powerpoint/2010/main" val="25192762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2C750BB-A625-5CF3-CB1D-D4FF0D15B0BD}"/>
              </a:ext>
            </a:extLst>
          </p:cNvPr>
          <p:cNvSpPr/>
          <p:nvPr/>
        </p:nvSpPr>
        <p:spPr>
          <a:xfrm>
            <a:off x="0" y="0"/>
            <a:ext cx="12192000" cy="6858000"/>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ACE151E6-4C1A-F8F6-ECDE-D2034F8C2056}"/>
              </a:ext>
            </a:extLst>
          </p:cNvPr>
          <p:cNvSpPr txBox="1"/>
          <p:nvPr/>
        </p:nvSpPr>
        <p:spPr>
          <a:xfrm>
            <a:off x="3318934" y="648469"/>
            <a:ext cx="4453329" cy="461665"/>
          </a:xfrm>
          <a:prstGeom prst="rect">
            <a:avLst/>
          </a:prstGeom>
          <a:noFill/>
        </p:spPr>
        <p:txBody>
          <a:bodyPr wrap="square">
            <a:spAutoFit/>
          </a:bodyPr>
          <a:lstStyle>
            <a:defPPr>
              <a:defRPr lang="fa-IR"/>
            </a:defPPr>
            <a:lvl1pPr algn="r">
              <a:spcBef>
                <a:spcPts val="1500"/>
              </a:spcBef>
              <a:spcAft>
                <a:spcPts val="750"/>
              </a:spcAft>
              <a:defRPr sz="2400" b="1" i="0">
                <a:solidFill>
                  <a:srgbClr val="333333"/>
                </a:solidFill>
                <a:latin typeface="Shabnam" panose="020B0603030804020204" pitchFamily="34" charset="-78"/>
                <a:cs typeface="Shabnam" panose="020B0603030804020204" pitchFamily="34" charset="-78"/>
              </a:defRPr>
            </a:lvl1pPr>
          </a:lstStyle>
          <a:p>
            <a:r>
              <a:rPr lang="fa-IR" dirty="0">
                <a:solidFill>
                  <a:schemeClr val="bg1"/>
                </a:solidFill>
              </a:rPr>
              <a:t>آثار و فعالیت‌های افلاطون</a:t>
            </a:r>
          </a:p>
        </p:txBody>
      </p:sp>
      <p:sp>
        <p:nvSpPr>
          <p:cNvPr id="5" name="TextBox 4">
            <a:extLst>
              <a:ext uri="{FF2B5EF4-FFF2-40B4-BE49-F238E27FC236}">
                <a16:creationId xmlns:a16="http://schemas.microsoft.com/office/drawing/2014/main" id="{E8496586-4FB5-7FC0-6DED-77838903FEB4}"/>
              </a:ext>
            </a:extLst>
          </p:cNvPr>
          <p:cNvSpPr txBox="1"/>
          <p:nvPr/>
        </p:nvSpPr>
        <p:spPr>
          <a:xfrm>
            <a:off x="221963" y="1895112"/>
            <a:ext cx="5106393" cy="3901068"/>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solidFill>
                  <a:schemeClr val="bg1"/>
                </a:solidFill>
              </a:rPr>
              <a:t>در زندگینامه افلاطون آمده که وی در موضوعات مختلفی مطلب می‌نوشت، اما بیشترین موضوعی که به آن پرداخته اصول اخلاق و فلسفه بوده است. آثاری که از افلاطون به جا مانده همه به صورت مناظره و گفت و شنود است و در تمام آثار گفتگو‌های سقراط با اشخاص گوناگون به طور دقیق و با ذکر نام دیده می‌شود. در ادامه با آثار به جا مانده از افلاطون آشنا می‌شویم.</a:t>
            </a:r>
          </a:p>
        </p:txBody>
      </p:sp>
      <p:pic>
        <p:nvPicPr>
          <p:cNvPr id="2" name="Picture 1">
            <a:extLst>
              <a:ext uri="{FF2B5EF4-FFF2-40B4-BE49-F238E27FC236}">
                <a16:creationId xmlns:a16="http://schemas.microsoft.com/office/drawing/2014/main" id="{7331CF9C-FCBA-E9CB-6C02-C7596FB6D331}"/>
              </a:ext>
            </a:extLst>
          </p:cNvPr>
          <p:cNvPicPr>
            <a:picLocks noChangeAspect="1"/>
          </p:cNvPicPr>
          <p:nvPr/>
        </p:nvPicPr>
        <p:blipFill>
          <a:blip r:embed="rId2"/>
          <a:stretch>
            <a:fillRect/>
          </a:stretch>
        </p:blipFill>
        <p:spPr>
          <a:xfrm>
            <a:off x="4980988" y="2278744"/>
            <a:ext cx="7211012" cy="4579256"/>
          </a:xfrm>
          <a:prstGeom prst="trapezoid">
            <a:avLst/>
          </a:prstGeom>
        </p:spPr>
      </p:pic>
      <p:sp>
        <p:nvSpPr>
          <p:cNvPr id="6" name="Rectangle 5">
            <a:extLst>
              <a:ext uri="{FF2B5EF4-FFF2-40B4-BE49-F238E27FC236}">
                <a16:creationId xmlns:a16="http://schemas.microsoft.com/office/drawing/2014/main" id="{DFA2B779-4F41-FB47-1307-E6FA504F2BC9}"/>
              </a:ext>
            </a:extLst>
          </p:cNvPr>
          <p:cNvSpPr/>
          <p:nvPr/>
        </p:nvSpPr>
        <p:spPr>
          <a:xfrm>
            <a:off x="2133600" y="1487667"/>
            <a:ext cx="8195733" cy="182712"/>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899586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740D89B-1FE9-F0D3-C7EE-5DE23D2E3E51}"/>
              </a:ext>
            </a:extLst>
          </p:cNvPr>
          <p:cNvSpPr txBox="1"/>
          <p:nvPr/>
        </p:nvSpPr>
        <p:spPr>
          <a:xfrm>
            <a:off x="173138" y="1908883"/>
            <a:ext cx="7446984" cy="279307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1. رساله‌ی جمهور؛ مهم‌ترین کتاب افلاطون است که دارای ۱۰ محاوره یا جلد است. در این رساله مکالمات سقراط با گلاوکن (برادر افلاطون)، سیمیاس، هیپوکراتس و چند فرد دیگر به چشم می‌خورد و پیرامون موضوعاتی مانند عدالت، مرگ، تقلید، مستبد و… صحبت شده است. این کتاب از بهترین و مشهورترین آثار افلاطون است که جزء ۱۰ کتاب برتر تاریخ نیز محسوب می‌شود.</a:t>
            </a:r>
          </a:p>
        </p:txBody>
      </p:sp>
      <p:pic>
        <p:nvPicPr>
          <p:cNvPr id="5" name="Picture 4">
            <a:extLst>
              <a:ext uri="{FF2B5EF4-FFF2-40B4-BE49-F238E27FC236}">
                <a16:creationId xmlns:a16="http://schemas.microsoft.com/office/drawing/2014/main" id="{20705609-8130-77F1-8F20-F08C0C1DAD31}"/>
              </a:ext>
            </a:extLst>
          </p:cNvPr>
          <p:cNvPicPr>
            <a:picLocks noChangeAspect="1"/>
          </p:cNvPicPr>
          <p:nvPr/>
        </p:nvPicPr>
        <p:blipFill>
          <a:blip r:embed="rId2"/>
          <a:stretch>
            <a:fillRect/>
          </a:stretch>
        </p:blipFill>
        <p:spPr>
          <a:xfrm>
            <a:off x="7785652" y="0"/>
            <a:ext cx="4406348" cy="6858000"/>
          </a:xfrm>
          <a:prstGeom prst="rect">
            <a:avLst/>
          </a:prstGeom>
        </p:spPr>
      </p:pic>
      <p:sp>
        <p:nvSpPr>
          <p:cNvPr id="7" name="TextBox 6">
            <a:extLst>
              <a:ext uri="{FF2B5EF4-FFF2-40B4-BE49-F238E27FC236}">
                <a16:creationId xmlns:a16="http://schemas.microsoft.com/office/drawing/2014/main" id="{6DC15951-AC48-C184-09A0-0153AA2FC3C5}"/>
              </a:ext>
            </a:extLst>
          </p:cNvPr>
          <p:cNvSpPr txBox="1"/>
          <p:nvPr/>
        </p:nvSpPr>
        <p:spPr>
          <a:xfrm>
            <a:off x="2107340" y="995440"/>
            <a:ext cx="3443112" cy="461665"/>
          </a:xfrm>
          <a:prstGeom prst="rect">
            <a:avLst/>
          </a:prstGeom>
          <a:noFill/>
        </p:spPr>
        <p:txBody>
          <a:bodyPr wrap="square">
            <a:spAutoFit/>
          </a:bodyPr>
          <a:lstStyle>
            <a:defPPr>
              <a:defRPr lang="fa-IR"/>
            </a:defPPr>
            <a:lvl1pPr algn="r">
              <a:spcBef>
                <a:spcPts val="1500"/>
              </a:spcBef>
              <a:spcAft>
                <a:spcPts val="750"/>
              </a:spcAft>
              <a:defRPr sz="2400" b="1" i="0">
                <a:solidFill>
                  <a:schemeClr val="bg1"/>
                </a:solidFill>
                <a:latin typeface="Shabnam" panose="020B0603030804020204" pitchFamily="34" charset="-78"/>
                <a:cs typeface="Shabnam" panose="020B0603030804020204" pitchFamily="34" charset="-78"/>
              </a:defRPr>
            </a:lvl1pPr>
          </a:lstStyle>
          <a:p>
            <a:r>
              <a:rPr lang="fa-IR" dirty="0">
                <a:solidFill>
                  <a:schemeClr val="tx1"/>
                </a:solidFill>
              </a:rPr>
              <a:t>آثار و فعالیت‌های افلاطون</a:t>
            </a:r>
          </a:p>
        </p:txBody>
      </p:sp>
      <p:sp>
        <p:nvSpPr>
          <p:cNvPr id="8" name="Rectangle 7">
            <a:extLst>
              <a:ext uri="{FF2B5EF4-FFF2-40B4-BE49-F238E27FC236}">
                <a16:creationId xmlns:a16="http://schemas.microsoft.com/office/drawing/2014/main" id="{4A364662-EFB2-A1B4-67D7-C649328E2EF9}"/>
              </a:ext>
            </a:extLst>
          </p:cNvPr>
          <p:cNvSpPr/>
          <p:nvPr/>
        </p:nvSpPr>
        <p:spPr>
          <a:xfrm>
            <a:off x="0" y="1174044"/>
            <a:ext cx="2235200" cy="180623"/>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6335ACEB-5492-DFA0-3E46-484250C6D5FE}"/>
              </a:ext>
            </a:extLst>
          </p:cNvPr>
          <p:cNvSpPr/>
          <p:nvPr/>
        </p:nvSpPr>
        <p:spPr>
          <a:xfrm>
            <a:off x="5550452" y="1124673"/>
            <a:ext cx="2235200" cy="180623"/>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ight Triangle 9">
            <a:extLst>
              <a:ext uri="{FF2B5EF4-FFF2-40B4-BE49-F238E27FC236}">
                <a16:creationId xmlns:a16="http://schemas.microsoft.com/office/drawing/2014/main" id="{0D91E349-EB6C-BE92-6C4D-351FC489A088}"/>
              </a:ext>
            </a:extLst>
          </p:cNvPr>
          <p:cNvSpPr/>
          <p:nvPr/>
        </p:nvSpPr>
        <p:spPr>
          <a:xfrm>
            <a:off x="0" y="4752386"/>
            <a:ext cx="4500585" cy="1128889"/>
          </a:xfrm>
          <a:prstGeom prst="rtTriangle">
            <a:avLst/>
          </a:prstGeom>
          <a:gradFill flip="none" rotWithShape="1">
            <a:gsLst>
              <a:gs pos="0">
                <a:srgbClr val="178177">
                  <a:shade val="30000"/>
                  <a:satMod val="115000"/>
                </a:srgbClr>
              </a:gs>
              <a:gs pos="50000">
                <a:srgbClr val="178177">
                  <a:shade val="67500"/>
                  <a:satMod val="115000"/>
                </a:srgbClr>
              </a:gs>
              <a:gs pos="100000">
                <a:srgbClr val="178177">
                  <a:shade val="100000"/>
                  <a:satMod val="115000"/>
                </a:srgbClr>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ight Triangle 10">
            <a:extLst>
              <a:ext uri="{FF2B5EF4-FFF2-40B4-BE49-F238E27FC236}">
                <a16:creationId xmlns:a16="http://schemas.microsoft.com/office/drawing/2014/main" id="{404C0676-5E9A-FDB1-1724-957B4B37644D}"/>
              </a:ext>
            </a:extLst>
          </p:cNvPr>
          <p:cNvSpPr/>
          <p:nvPr/>
        </p:nvSpPr>
        <p:spPr>
          <a:xfrm flipH="1">
            <a:off x="3285067" y="4752386"/>
            <a:ext cx="4500585" cy="1128889"/>
          </a:xfrm>
          <a:prstGeom prst="rtTriangle">
            <a:avLst/>
          </a:prstGeom>
          <a:gradFill flip="none" rotWithShape="1">
            <a:gsLst>
              <a:gs pos="0">
                <a:schemeClr val="accent4">
                  <a:lumMod val="75000"/>
                  <a:shade val="30000"/>
                  <a:satMod val="115000"/>
                </a:schemeClr>
              </a:gs>
              <a:gs pos="50000">
                <a:schemeClr val="accent4">
                  <a:lumMod val="75000"/>
                  <a:shade val="67500"/>
                  <a:satMod val="115000"/>
                </a:schemeClr>
              </a:gs>
              <a:gs pos="100000">
                <a:schemeClr val="accent4">
                  <a:lumMod val="75000"/>
                  <a:shade val="100000"/>
                  <a:satMod val="115000"/>
                </a:schemeClr>
              </a:gs>
            </a:gsLst>
            <a:lin ang="81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2826996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5BBF8D0-8EB3-0AB3-E6FD-7B11C24F8311}"/>
              </a:ext>
            </a:extLst>
          </p:cNvPr>
          <p:cNvSpPr/>
          <p:nvPr/>
        </p:nvSpPr>
        <p:spPr>
          <a:xfrm>
            <a:off x="4018844" y="0"/>
            <a:ext cx="8173156" cy="689751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8256897-8BBD-4D2B-BFC4-B7AC7FF07E30}"/>
              </a:ext>
            </a:extLst>
          </p:cNvPr>
          <p:cNvSpPr txBox="1"/>
          <p:nvPr/>
        </p:nvSpPr>
        <p:spPr>
          <a:xfrm>
            <a:off x="5690945" y="1928883"/>
            <a:ext cx="6154494" cy="1685077"/>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2. رساله ضیافت (یا مهمانی)؛ دیگر رساله‌ی افلاطون رساله‌ی ضیافت در موضوع عشق است. داستان این رساله داستان اشخاصی است که در یکی از مهمانی‌های آتن با سقراط در ارتباط هستند.</a:t>
            </a:r>
          </a:p>
        </p:txBody>
      </p:sp>
      <p:sp>
        <p:nvSpPr>
          <p:cNvPr id="2" name="TextBox 1">
            <a:extLst>
              <a:ext uri="{FF2B5EF4-FFF2-40B4-BE49-F238E27FC236}">
                <a16:creationId xmlns:a16="http://schemas.microsoft.com/office/drawing/2014/main" id="{4AFF2A51-448F-7A25-EC4A-7F57730E55EA}"/>
              </a:ext>
            </a:extLst>
          </p:cNvPr>
          <p:cNvSpPr txBox="1"/>
          <p:nvPr/>
        </p:nvSpPr>
        <p:spPr>
          <a:xfrm>
            <a:off x="8320730" y="748561"/>
            <a:ext cx="3443112" cy="461665"/>
          </a:xfrm>
          <a:prstGeom prst="rect">
            <a:avLst/>
          </a:prstGeom>
          <a:noFill/>
        </p:spPr>
        <p:txBody>
          <a:bodyPr wrap="square">
            <a:spAutoFit/>
          </a:bodyPr>
          <a:lstStyle>
            <a:defPPr>
              <a:defRPr lang="fa-IR"/>
            </a:defPPr>
            <a:lvl1pPr algn="r">
              <a:spcBef>
                <a:spcPts val="1500"/>
              </a:spcBef>
              <a:spcAft>
                <a:spcPts val="750"/>
              </a:spcAft>
              <a:defRPr sz="2400" b="1" i="0">
                <a:solidFill>
                  <a:schemeClr val="bg1"/>
                </a:solidFill>
                <a:latin typeface="Shabnam" panose="020B0603030804020204" pitchFamily="34" charset="-78"/>
                <a:cs typeface="Shabnam" panose="020B0603030804020204" pitchFamily="34" charset="-78"/>
              </a:defRPr>
            </a:lvl1pPr>
          </a:lstStyle>
          <a:p>
            <a:r>
              <a:rPr lang="fa-IR" dirty="0">
                <a:solidFill>
                  <a:schemeClr val="tx1"/>
                </a:solidFill>
              </a:rPr>
              <a:t>آثار و فعالیت‌های افلاطون</a:t>
            </a:r>
          </a:p>
        </p:txBody>
      </p:sp>
      <p:pic>
        <p:nvPicPr>
          <p:cNvPr id="4" name="Picture 3">
            <a:extLst>
              <a:ext uri="{FF2B5EF4-FFF2-40B4-BE49-F238E27FC236}">
                <a16:creationId xmlns:a16="http://schemas.microsoft.com/office/drawing/2014/main" id="{7A271441-F564-4710-8091-BC9234CA9305}"/>
              </a:ext>
            </a:extLst>
          </p:cNvPr>
          <p:cNvPicPr>
            <a:picLocks noChangeAspect="1"/>
          </p:cNvPicPr>
          <p:nvPr/>
        </p:nvPicPr>
        <p:blipFill>
          <a:blip r:embed="rId2"/>
          <a:srcRect t="5942" b="8148"/>
          <a:stretch/>
        </p:blipFill>
        <p:spPr>
          <a:xfrm>
            <a:off x="0" y="0"/>
            <a:ext cx="5383162" cy="6937022"/>
          </a:xfrm>
          <a:prstGeom prst="rect">
            <a:avLst/>
          </a:prstGeom>
        </p:spPr>
      </p:pic>
      <p:sp>
        <p:nvSpPr>
          <p:cNvPr id="5" name="Frame 4">
            <a:extLst>
              <a:ext uri="{FF2B5EF4-FFF2-40B4-BE49-F238E27FC236}">
                <a16:creationId xmlns:a16="http://schemas.microsoft.com/office/drawing/2014/main" id="{CB5C971F-6086-11FF-5E54-10A9F5D41683}"/>
              </a:ext>
            </a:extLst>
          </p:cNvPr>
          <p:cNvSpPr/>
          <p:nvPr/>
        </p:nvSpPr>
        <p:spPr>
          <a:xfrm>
            <a:off x="5508978" y="1659467"/>
            <a:ext cx="6524978" cy="2223911"/>
          </a:xfrm>
          <a:prstGeom prst="frame">
            <a:avLst>
              <a:gd name="adj1" fmla="val 4415"/>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rame 5">
            <a:extLst>
              <a:ext uri="{FF2B5EF4-FFF2-40B4-BE49-F238E27FC236}">
                <a16:creationId xmlns:a16="http://schemas.microsoft.com/office/drawing/2014/main" id="{47883468-6788-27F9-1FD2-2EBA64A83BF8}"/>
              </a:ext>
            </a:extLst>
          </p:cNvPr>
          <p:cNvSpPr/>
          <p:nvPr/>
        </p:nvSpPr>
        <p:spPr>
          <a:xfrm>
            <a:off x="8060267" y="493972"/>
            <a:ext cx="3964038" cy="970845"/>
          </a:xfrm>
          <a:prstGeom prst="frame">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566181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BE3E53C5-A48B-4AC7-558F-82E4C9AFFD70}"/>
              </a:ext>
            </a:extLst>
          </p:cNvPr>
          <p:cNvSpPr/>
          <p:nvPr/>
        </p:nvSpPr>
        <p:spPr>
          <a:xfrm>
            <a:off x="5034516" y="4447063"/>
            <a:ext cx="5825395" cy="1577793"/>
          </a:xfrm>
          <a:prstGeom prst="roundRect">
            <a:avLst>
              <a:gd name="adj" fmla="val 23768"/>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Rounded Corners 6">
            <a:extLst>
              <a:ext uri="{FF2B5EF4-FFF2-40B4-BE49-F238E27FC236}">
                <a16:creationId xmlns:a16="http://schemas.microsoft.com/office/drawing/2014/main" id="{0DF973AC-7C46-CF00-1E0C-4F003263274C}"/>
              </a:ext>
            </a:extLst>
          </p:cNvPr>
          <p:cNvSpPr/>
          <p:nvPr/>
        </p:nvSpPr>
        <p:spPr>
          <a:xfrm>
            <a:off x="5302726" y="1607485"/>
            <a:ext cx="6211941" cy="1577793"/>
          </a:xfrm>
          <a:prstGeom prst="roundRect">
            <a:avLst>
              <a:gd name="adj" fmla="val 23768"/>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5" name="Picture 4">
            <a:extLst>
              <a:ext uri="{FF2B5EF4-FFF2-40B4-BE49-F238E27FC236}">
                <a16:creationId xmlns:a16="http://schemas.microsoft.com/office/drawing/2014/main" id="{33C1C239-32A0-9275-4395-F00A3A8AF926}"/>
              </a:ext>
            </a:extLst>
          </p:cNvPr>
          <p:cNvPicPr>
            <a:picLocks noChangeAspect="1"/>
          </p:cNvPicPr>
          <p:nvPr/>
        </p:nvPicPr>
        <p:blipFill>
          <a:blip r:embed="rId2"/>
          <a:srcRect l="11049" r="15435"/>
          <a:stretch/>
        </p:blipFill>
        <p:spPr>
          <a:xfrm>
            <a:off x="0" y="0"/>
            <a:ext cx="5633155" cy="6928556"/>
          </a:xfrm>
          <a:prstGeom prst="rect">
            <a:avLst/>
          </a:prstGeom>
        </p:spPr>
      </p:pic>
      <p:sp>
        <p:nvSpPr>
          <p:cNvPr id="3" name="TextBox 2">
            <a:extLst>
              <a:ext uri="{FF2B5EF4-FFF2-40B4-BE49-F238E27FC236}">
                <a16:creationId xmlns:a16="http://schemas.microsoft.com/office/drawing/2014/main" id="{E5DA01F1-4CF4-C9F8-ED61-7ED5FA6B11E2}"/>
              </a:ext>
            </a:extLst>
          </p:cNvPr>
          <p:cNvSpPr txBox="1"/>
          <p:nvPr/>
        </p:nvSpPr>
        <p:spPr>
          <a:xfrm>
            <a:off x="4752358" y="4670419"/>
            <a:ext cx="5915313" cy="1131079"/>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pPr algn="r"/>
            <a:r>
              <a:rPr lang="fa-IR" dirty="0">
                <a:solidFill>
                  <a:schemeClr val="bg1"/>
                </a:solidFill>
              </a:rPr>
              <a:t>4. ایون؛ کتابی بر ضد شاعران و شعرخوانان دوره گرد. شخصیّت‌های این مکالمه، سقراط و ایون هستند.</a:t>
            </a:r>
          </a:p>
        </p:txBody>
      </p:sp>
      <p:sp>
        <p:nvSpPr>
          <p:cNvPr id="4" name="TextBox 3">
            <a:extLst>
              <a:ext uri="{FF2B5EF4-FFF2-40B4-BE49-F238E27FC236}">
                <a16:creationId xmlns:a16="http://schemas.microsoft.com/office/drawing/2014/main" id="{E671A0A8-EA2E-5C22-524D-7F9677C3F000}"/>
              </a:ext>
            </a:extLst>
          </p:cNvPr>
          <p:cNvSpPr txBox="1"/>
          <p:nvPr/>
        </p:nvSpPr>
        <p:spPr>
          <a:xfrm>
            <a:off x="5723467" y="1830841"/>
            <a:ext cx="5497655" cy="1131079"/>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pPr algn="r"/>
            <a:r>
              <a:rPr lang="fa-IR" dirty="0">
                <a:solidFill>
                  <a:schemeClr val="bg1"/>
                </a:solidFill>
              </a:rPr>
              <a:t>3. رساله لاخس؛ یکی دیگر از آثار افلاطون رساله لاخس، درباره شجاعت است.</a:t>
            </a:r>
          </a:p>
        </p:txBody>
      </p:sp>
      <p:sp>
        <p:nvSpPr>
          <p:cNvPr id="9" name="TextBox 8">
            <a:extLst>
              <a:ext uri="{FF2B5EF4-FFF2-40B4-BE49-F238E27FC236}">
                <a16:creationId xmlns:a16="http://schemas.microsoft.com/office/drawing/2014/main" id="{1C565823-A067-2ED4-3FEE-CA8359824F18}"/>
              </a:ext>
            </a:extLst>
          </p:cNvPr>
          <p:cNvSpPr txBox="1"/>
          <p:nvPr/>
        </p:nvSpPr>
        <p:spPr>
          <a:xfrm>
            <a:off x="7710014" y="572910"/>
            <a:ext cx="3443112" cy="461665"/>
          </a:xfrm>
          <a:prstGeom prst="rect">
            <a:avLst/>
          </a:prstGeom>
          <a:noFill/>
        </p:spPr>
        <p:txBody>
          <a:bodyPr wrap="square">
            <a:spAutoFit/>
          </a:bodyPr>
          <a:lstStyle>
            <a:defPPr>
              <a:defRPr lang="fa-IR"/>
            </a:defPPr>
            <a:lvl1pPr algn="r">
              <a:spcBef>
                <a:spcPts val="1500"/>
              </a:spcBef>
              <a:spcAft>
                <a:spcPts val="750"/>
              </a:spcAft>
              <a:defRPr sz="2400" b="1" i="0">
                <a:solidFill>
                  <a:schemeClr val="bg1"/>
                </a:solidFill>
                <a:latin typeface="Shabnam" panose="020B0603030804020204" pitchFamily="34" charset="-78"/>
                <a:cs typeface="Shabnam" panose="020B0603030804020204" pitchFamily="34" charset="-78"/>
              </a:defRPr>
            </a:lvl1pPr>
          </a:lstStyle>
          <a:p>
            <a:r>
              <a:rPr lang="fa-IR" dirty="0">
                <a:solidFill>
                  <a:schemeClr val="tx1"/>
                </a:solidFill>
              </a:rPr>
              <a:t>آثار و فعالیت‌های افلاطون</a:t>
            </a:r>
          </a:p>
        </p:txBody>
      </p:sp>
      <p:sp>
        <p:nvSpPr>
          <p:cNvPr id="10" name="Rectangle 9">
            <a:extLst>
              <a:ext uri="{FF2B5EF4-FFF2-40B4-BE49-F238E27FC236}">
                <a16:creationId xmlns:a16="http://schemas.microsoft.com/office/drawing/2014/main" id="{FB09F153-3A78-1DEE-B6BF-5BD1D2008B85}"/>
              </a:ext>
            </a:extLst>
          </p:cNvPr>
          <p:cNvSpPr/>
          <p:nvPr/>
        </p:nvSpPr>
        <p:spPr>
          <a:xfrm>
            <a:off x="11221122" y="489506"/>
            <a:ext cx="970878" cy="461665"/>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38675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مجموعه آثار افلاطون (سه جلدی) مترجم شرف خراسانی- یار مهربان - کتابفروشی در  اروپا">
            <a:extLst>
              <a:ext uri="{FF2B5EF4-FFF2-40B4-BE49-F238E27FC236}">
                <a16:creationId xmlns:a16="http://schemas.microsoft.com/office/drawing/2014/main" id="{CCAC0E62-13B5-028C-A3B9-5D50486DB08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630" t="18272" r="13772" b="7490"/>
          <a:stretch/>
        </p:blipFill>
        <p:spPr bwMode="auto">
          <a:xfrm>
            <a:off x="319892" y="807104"/>
            <a:ext cx="5776108" cy="4168040"/>
          </a:xfrm>
          <a:prstGeom prst="rect">
            <a:avLst/>
          </a:prstGeom>
          <a:noFill/>
          <a:ln w="57150">
            <a:solidFill>
              <a:srgbClr val="178177"/>
            </a:solidFill>
          </a:ln>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00C12A2-B818-6948-4F86-77E804005737}"/>
              </a:ext>
            </a:extLst>
          </p:cNvPr>
          <p:cNvSpPr/>
          <p:nvPr/>
        </p:nvSpPr>
        <p:spPr>
          <a:xfrm>
            <a:off x="0" y="5453164"/>
            <a:ext cx="12192000" cy="1131079"/>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48C2037-FD07-5A49-3DE3-6F175843BF07}"/>
              </a:ext>
            </a:extLst>
          </p:cNvPr>
          <p:cNvSpPr txBox="1"/>
          <p:nvPr/>
        </p:nvSpPr>
        <p:spPr>
          <a:xfrm>
            <a:off x="1166556" y="5338001"/>
            <a:ext cx="10863598" cy="1131079"/>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solidFill>
                  <a:schemeClr val="bg1"/>
                </a:solidFill>
              </a:rPr>
              <a:t>5. کراتولس؛ کتابی در مورد نظریه زبان</a:t>
            </a:r>
          </a:p>
          <a:p>
            <a:r>
              <a:rPr lang="fa-IR" dirty="0">
                <a:solidFill>
                  <a:schemeClr val="bg1"/>
                </a:solidFill>
              </a:rPr>
              <a:t>6. فدروس؛ کتابی که به ماهیت عشق دلالت دارد. افلاطون این کتاب را بین سفر اول و دوم خود به سیسیل نوشت.</a:t>
            </a:r>
          </a:p>
        </p:txBody>
      </p:sp>
      <p:pic>
        <p:nvPicPr>
          <p:cNvPr id="3074" name="Picture 2" descr="مجموعه آثار افلاطون (سه جلدی) مترجم شرف خراسانی- یار مهربان - کتابفروشی در  اروپا">
            <a:extLst>
              <a:ext uri="{FF2B5EF4-FFF2-40B4-BE49-F238E27FC236}">
                <a16:creationId xmlns:a16="http://schemas.microsoft.com/office/drawing/2014/main" id="{10AA5924-A6CA-60CC-1AA3-9FCE78B41CF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987" b="8774"/>
          <a:stretch/>
        </p:blipFill>
        <p:spPr bwMode="auto">
          <a:xfrm>
            <a:off x="6598355" y="1346938"/>
            <a:ext cx="5117550" cy="4106226"/>
          </a:xfrm>
          <a:prstGeom prst="rect">
            <a:avLst/>
          </a:prstGeom>
          <a:noFill/>
          <a:ln w="57150">
            <a:solidFill>
              <a:schemeClr val="accent4">
                <a:lumMod val="75000"/>
              </a:schemeClr>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ED8AA38-0ED0-1F41-0582-F973F3D1DE1A}"/>
              </a:ext>
            </a:extLst>
          </p:cNvPr>
          <p:cNvSpPr txBox="1"/>
          <p:nvPr/>
        </p:nvSpPr>
        <p:spPr>
          <a:xfrm>
            <a:off x="8522815" y="401884"/>
            <a:ext cx="3443112" cy="461665"/>
          </a:xfrm>
          <a:prstGeom prst="rect">
            <a:avLst/>
          </a:prstGeom>
          <a:noFill/>
        </p:spPr>
        <p:txBody>
          <a:bodyPr wrap="square">
            <a:spAutoFit/>
          </a:bodyPr>
          <a:lstStyle>
            <a:defPPr>
              <a:defRPr lang="fa-IR"/>
            </a:defPPr>
            <a:lvl1pPr algn="r">
              <a:spcBef>
                <a:spcPts val="1500"/>
              </a:spcBef>
              <a:spcAft>
                <a:spcPts val="750"/>
              </a:spcAft>
              <a:defRPr sz="2400" b="1" i="0">
                <a:solidFill>
                  <a:schemeClr val="bg1"/>
                </a:solidFill>
                <a:latin typeface="Shabnam" panose="020B0603030804020204" pitchFamily="34" charset="-78"/>
                <a:cs typeface="Shabnam" panose="020B0603030804020204" pitchFamily="34" charset="-78"/>
              </a:defRPr>
            </a:lvl1pPr>
          </a:lstStyle>
          <a:p>
            <a:r>
              <a:rPr lang="fa-IR" dirty="0">
                <a:solidFill>
                  <a:schemeClr val="tx1"/>
                </a:solidFill>
              </a:rPr>
              <a:t>آثار و فعالیت‌های افلاطون</a:t>
            </a:r>
          </a:p>
        </p:txBody>
      </p:sp>
      <p:sp>
        <p:nvSpPr>
          <p:cNvPr id="6" name="Rectangle 5">
            <a:extLst>
              <a:ext uri="{FF2B5EF4-FFF2-40B4-BE49-F238E27FC236}">
                <a16:creationId xmlns:a16="http://schemas.microsoft.com/office/drawing/2014/main" id="{F8752716-1095-F62C-C5B2-13AB3794EE35}"/>
              </a:ext>
            </a:extLst>
          </p:cNvPr>
          <p:cNvSpPr/>
          <p:nvPr/>
        </p:nvSpPr>
        <p:spPr>
          <a:xfrm>
            <a:off x="0" y="516538"/>
            <a:ext cx="8632319" cy="290566"/>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062705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86FE3F-A4B8-12B0-1B71-CEBB5854F512}"/>
              </a:ext>
            </a:extLst>
          </p:cNvPr>
          <p:cNvSpPr txBox="1"/>
          <p:nvPr/>
        </p:nvSpPr>
        <p:spPr>
          <a:xfrm>
            <a:off x="8858089" y="1031742"/>
            <a:ext cx="2532399" cy="279307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solidFill>
                  <a:schemeClr val="tx1"/>
                </a:solidFill>
              </a:rPr>
              <a:t>7.گرگیاس</a:t>
            </a:r>
          </a:p>
          <a:p>
            <a:r>
              <a:rPr lang="fa-IR" dirty="0">
                <a:solidFill>
                  <a:schemeClr val="tx1"/>
                </a:solidFill>
              </a:rPr>
              <a:t>8.منون</a:t>
            </a:r>
          </a:p>
          <a:p>
            <a:r>
              <a:rPr lang="fa-IR" dirty="0">
                <a:solidFill>
                  <a:schemeClr val="tx1"/>
                </a:solidFill>
              </a:rPr>
              <a:t>9.اویتیدم</a:t>
            </a:r>
          </a:p>
          <a:p>
            <a:r>
              <a:rPr lang="fa-IR" dirty="0">
                <a:solidFill>
                  <a:schemeClr val="tx1"/>
                </a:solidFill>
              </a:rPr>
              <a:t>10.منکسنوس </a:t>
            </a:r>
          </a:p>
          <a:p>
            <a:r>
              <a:rPr lang="fa-IR" dirty="0">
                <a:solidFill>
                  <a:schemeClr val="tx1"/>
                </a:solidFill>
              </a:rPr>
              <a:t>11.هیپیاس کوچک و بزرگ</a:t>
            </a:r>
          </a:p>
        </p:txBody>
      </p:sp>
      <p:sp>
        <p:nvSpPr>
          <p:cNvPr id="5" name="TextBox 4">
            <a:extLst>
              <a:ext uri="{FF2B5EF4-FFF2-40B4-BE49-F238E27FC236}">
                <a16:creationId xmlns:a16="http://schemas.microsoft.com/office/drawing/2014/main" id="{7E9DFAF0-0892-A00B-70A4-FA9242EC1DC8}"/>
              </a:ext>
            </a:extLst>
          </p:cNvPr>
          <p:cNvSpPr txBox="1"/>
          <p:nvPr/>
        </p:nvSpPr>
        <p:spPr>
          <a:xfrm>
            <a:off x="1646745" y="3429000"/>
            <a:ext cx="1771309" cy="279307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solidFill>
                  <a:schemeClr val="tx1"/>
                </a:solidFill>
              </a:rPr>
              <a:t>12.فایدون</a:t>
            </a:r>
          </a:p>
          <a:p>
            <a:r>
              <a:rPr lang="fa-IR" dirty="0">
                <a:solidFill>
                  <a:schemeClr val="tx1"/>
                </a:solidFill>
              </a:rPr>
              <a:t>13.فایدروس</a:t>
            </a:r>
          </a:p>
          <a:p>
            <a:r>
              <a:rPr lang="fa-IR" dirty="0">
                <a:solidFill>
                  <a:schemeClr val="tx1"/>
                </a:solidFill>
              </a:rPr>
              <a:t>14.ته‌ئه‌تتوس</a:t>
            </a:r>
          </a:p>
          <a:p>
            <a:r>
              <a:rPr lang="fa-IR" dirty="0">
                <a:solidFill>
                  <a:schemeClr val="tx1"/>
                </a:solidFill>
              </a:rPr>
              <a:t>15.پارمنیدس</a:t>
            </a:r>
          </a:p>
          <a:p>
            <a:r>
              <a:rPr lang="fa-IR" dirty="0">
                <a:solidFill>
                  <a:schemeClr val="tx1"/>
                </a:solidFill>
              </a:rPr>
              <a:t>16.سوفیست</a:t>
            </a:r>
          </a:p>
        </p:txBody>
      </p:sp>
      <p:sp>
        <p:nvSpPr>
          <p:cNvPr id="9" name="TextBox 8">
            <a:extLst>
              <a:ext uri="{FF2B5EF4-FFF2-40B4-BE49-F238E27FC236}">
                <a16:creationId xmlns:a16="http://schemas.microsoft.com/office/drawing/2014/main" id="{C7C1182C-F68D-CE54-6D31-DA478F89C2B1}"/>
              </a:ext>
            </a:extLst>
          </p:cNvPr>
          <p:cNvSpPr txBox="1"/>
          <p:nvPr/>
        </p:nvSpPr>
        <p:spPr>
          <a:xfrm>
            <a:off x="4052710" y="541866"/>
            <a:ext cx="3443112" cy="461665"/>
          </a:xfrm>
          <a:prstGeom prst="rect">
            <a:avLst/>
          </a:prstGeom>
          <a:noFill/>
        </p:spPr>
        <p:txBody>
          <a:bodyPr wrap="square">
            <a:spAutoFit/>
          </a:bodyPr>
          <a:lstStyle>
            <a:defPPr>
              <a:defRPr lang="fa-IR"/>
            </a:defPPr>
            <a:lvl1pPr algn="r">
              <a:spcBef>
                <a:spcPts val="1500"/>
              </a:spcBef>
              <a:spcAft>
                <a:spcPts val="750"/>
              </a:spcAft>
              <a:defRPr sz="2400" b="1" i="0">
                <a:solidFill>
                  <a:schemeClr val="bg1"/>
                </a:solidFill>
                <a:latin typeface="Shabnam" panose="020B0603030804020204" pitchFamily="34" charset="-78"/>
                <a:cs typeface="Shabnam" panose="020B0603030804020204" pitchFamily="34" charset="-78"/>
              </a:defRPr>
            </a:lvl1pPr>
          </a:lstStyle>
          <a:p>
            <a:r>
              <a:rPr lang="fa-IR" dirty="0">
                <a:solidFill>
                  <a:schemeClr val="tx1"/>
                </a:solidFill>
              </a:rPr>
              <a:t>آثار و فعالیت‌های افلاطون</a:t>
            </a:r>
          </a:p>
        </p:txBody>
      </p:sp>
      <p:pic>
        <p:nvPicPr>
          <p:cNvPr id="8194" name="Picture 2" descr="دانلود کتاب افلاطون فیلسوف مشهور | زندگینامه افلاطون |کتابها">
            <a:extLst>
              <a:ext uri="{FF2B5EF4-FFF2-40B4-BE49-F238E27FC236}">
                <a16:creationId xmlns:a16="http://schemas.microsoft.com/office/drawing/2014/main" id="{27FF328F-8A10-4F1A-5F66-57B05F7B01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2126" y="1437276"/>
            <a:ext cx="3252572" cy="4878858"/>
          </a:xfrm>
          <a:prstGeom prst="rect">
            <a:avLst/>
          </a:prstGeom>
          <a:noFill/>
          <a:ln>
            <a:solidFill>
              <a:schemeClr val="bg1"/>
            </a:solidFill>
            <a:prstDash val="lgDashDotDot"/>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3255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6E1083-7FDA-D7F3-2339-F190ED42DA9D}"/>
              </a:ext>
            </a:extLst>
          </p:cNvPr>
          <p:cNvPicPr>
            <a:picLocks noChangeAspect="1"/>
          </p:cNvPicPr>
          <p:nvPr/>
        </p:nvPicPr>
        <p:blipFill>
          <a:blip r:embed="rId2"/>
          <a:srcRect l="1" t="3065" r="-1" b="12507"/>
          <a:stretch/>
        </p:blipFill>
        <p:spPr>
          <a:xfrm>
            <a:off x="0" y="0"/>
            <a:ext cx="12192000" cy="6858000"/>
          </a:xfrm>
          <a:prstGeom prst="rect">
            <a:avLst/>
          </a:prstGeom>
        </p:spPr>
      </p:pic>
      <p:sp>
        <p:nvSpPr>
          <p:cNvPr id="5" name="TextBox 4">
            <a:extLst>
              <a:ext uri="{FF2B5EF4-FFF2-40B4-BE49-F238E27FC236}">
                <a16:creationId xmlns:a16="http://schemas.microsoft.com/office/drawing/2014/main" id="{5AD01CBE-431E-865D-A692-435272BCC3F1}"/>
              </a:ext>
            </a:extLst>
          </p:cNvPr>
          <p:cNvSpPr txBox="1"/>
          <p:nvPr/>
        </p:nvSpPr>
        <p:spPr>
          <a:xfrm>
            <a:off x="361245" y="2291518"/>
            <a:ext cx="2339942" cy="461665"/>
          </a:xfrm>
          <a:prstGeom prst="rect">
            <a:avLst/>
          </a:prstGeom>
          <a:noFill/>
        </p:spPr>
        <p:txBody>
          <a:bodyPr wrap="square">
            <a:spAutoFit/>
          </a:bodyPr>
          <a:lstStyle/>
          <a:p>
            <a:pPr algn="r">
              <a:spcBef>
                <a:spcPts val="1500"/>
              </a:spcBef>
              <a:spcAft>
                <a:spcPts val="750"/>
              </a:spcAft>
            </a:pPr>
            <a:r>
              <a:rPr lang="fa-IR" sz="2400" b="1" i="0" dirty="0">
                <a:solidFill>
                  <a:srgbClr val="333333"/>
                </a:solidFill>
                <a:latin typeface="Shabnam" panose="020B0603030804020204" pitchFamily="34" charset="-78"/>
                <a:cs typeface="Shabnam" panose="020B0603030804020204" pitchFamily="34" charset="-78"/>
              </a:rPr>
              <a:t>زندگینامه افلاطون</a:t>
            </a:r>
          </a:p>
        </p:txBody>
      </p:sp>
      <p:sp>
        <p:nvSpPr>
          <p:cNvPr id="7" name="TextBox 6">
            <a:extLst>
              <a:ext uri="{FF2B5EF4-FFF2-40B4-BE49-F238E27FC236}">
                <a16:creationId xmlns:a16="http://schemas.microsoft.com/office/drawing/2014/main" id="{F891CA3D-0928-619C-86A7-5DD869672F03}"/>
              </a:ext>
            </a:extLst>
          </p:cNvPr>
          <p:cNvSpPr txBox="1"/>
          <p:nvPr/>
        </p:nvSpPr>
        <p:spPr>
          <a:xfrm>
            <a:off x="361245" y="2849350"/>
            <a:ext cx="5215466" cy="2239074"/>
          </a:xfrm>
          <a:prstGeom prst="rect">
            <a:avLst/>
          </a:prstGeom>
          <a:noFill/>
        </p:spPr>
        <p:txBody>
          <a:bodyPr wrap="square">
            <a:spAutoFit/>
          </a:bodyPr>
          <a:lstStyle/>
          <a:p>
            <a:pPr algn="just" rtl="1">
              <a:lnSpc>
                <a:spcPct val="200000"/>
              </a:lnSpc>
            </a:pPr>
            <a:r>
              <a:rPr lang="fa-IR" b="0" i="0" dirty="0">
                <a:solidFill>
                  <a:srgbClr val="333333"/>
                </a:solidFill>
                <a:effectLst/>
                <a:latin typeface="Vazir" panose="020B0603030804020204" pitchFamily="34" charset="-78"/>
                <a:cs typeface="Vazir" panose="020B0603030804020204" pitchFamily="34" charset="-78"/>
              </a:rPr>
              <a:t>افلاطون فیلسوف بزرگ، ریاضیدان، دانش‌آموز سقراط، نویسنده‌ی دیالوگ‌های فلسفی و مؤسس یک دانشگاه (در آتن) در عصر کلاسیک یونان است. دیوگنوس لائرتیوسی (زندگینامه نویس فیلسوفان یونانی) می‌گوید.</a:t>
            </a:r>
          </a:p>
        </p:txBody>
      </p:sp>
      <p:sp>
        <p:nvSpPr>
          <p:cNvPr id="3" name="Rectangle 2">
            <a:extLst>
              <a:ext uri="{FF2B5EF4-FFF2-40B4-BE49-F238E27FC236}">
                <a16:creationId xmlns:a16="http://schemas.microsoft.com/office/drawing/2014/main" id="{0D0F420F-174E-C291-A1D8-0FA86222307B}"/>
              </a:ext>
            </a:extLst>
          </p:cNvPr>
          <p:cNvSpPr/>
          <p:nvPr/>
        </p:nvSpPr>
        <p:spPr>
          <a:xfrm>
            <a:off x="0" y="5280714"/>
            <a:ext cx="6096000" cy="321819"/>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598053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49C59813-4054-3E01-9D87-C7D38C98EE91}"/>
              </a:ext>
            </a:extLst>
          </p:cNvPr>
          <p:cNvSpPr/>
          <p:nvPr/>
        </p:nvSpPr>
        <p:spPr>
          <a:xfrm>
            <a:off x="3673577" y="120869"/>
            <a:ext cx="4462359" cy="578636"/>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Freeform 5">
            <a:extLst>
              <a:ext uri="{FF2B5EF4-FFF2-40B4-BE49-F238E27FC236}">
                <a16:creationId xmlns:a16="http://schemas.microsoft.com/office/drawing/2014/main" id="{9F5C4A52-69EC-E72F-4925-E9A094D11BC5}"/>
              </a:ext>
            </a:extLst>
          </p:cNvPr>
          <p:cNvSpPr>
            <a:spLocks/>
          </p:cNvSpPr>
          <p:nvPr/>
        </p:nvSpPr>
        <p:spPr bwMode="auto">
          <a:xfrm>
            <a:off x="2130210" y="3690447"/>
            <a:ext cx="1925854" cy="2225716"/>
          </a:xfrm>
          <a:custGeom>
            <a:avLst/>
            <a:gdLst>
              <a:gd name="T0" fmla="*/ 1201 w 1201"/>
              <a:gd name="T1" fmla="*/ 348 h 1388"/>
              <a:gd name="T2" fmla="*/ 1201 w 1201"/>
              <a:gd name="T3" fmla="*/ 1041 h 1388"/>
              <a:gd name="T4" fmla="*/ 600 w 1201"/>
              <a:gd name="T5" fmla="*/ 1388 h 1388"/>
              <a:gd name="T6" fmla="*/ 0 w 1201"/>
              <a:gd name="T7" fmla="*/ 1041 h 1388"/>
              <a:gd name="T8" fmla="*/ 0 w 1201"/>
              <a:gd name="T9" fmla="*/ 348 h 1388"/>
              <a:gd name="T10" fmla="*/ 600 w 1201"/>
              <a:gd name="T11" fmla="*/ 0 h 1388"/>
              <a:gd name="T12" fmla="*/ 1201 w 1201"/>
              <a:gd name="T13" fmla="*/ 348 h 1388"/>
            </a:gdLst>
            <a:ahLst/>
            <a:cxnLst>
              <a:cxn ang="0">
                <a:pos x="T0" y="T1"/>
              </a:cxn>
              <a:cxn ang="0">
                <a:pos x="T2" y="T3"/>
              </a:cxn>
              <a:cxn ang="0">
                <a:pos x="T4" y="T5"/>
              </a:cxn>
              <a:cxn ang="0">
                <a:pos x="T6" y="T7"/>
              </a:cxn>
              <a:cxn ang="0">
                <a:pos x="T8" y="T9"/>
              </a:cxn>
              <a:cxn ang="0">
                <a:pos x="T10" y="T11"/>
              </a:cxn>
              <a:cxn ang="0">
                <a:pos x="T12" y="T13"/>
              </a:cxn>
            </a:cxnLst>
            <a:rect l="0" t="0" r="r" b="b"/>
            <a:pathLst>
              <a:path w="1201" h="1388">
                <a:moveTo>
                  <a:pt x="1201" y="348"/>
                </a:moveTo>
                <a:lnTo>
                  <a:pt x="1201" y="1041"/>
                </a:lnTo>
                <a:lnTo>
                  <a:pt x="600" y="1388"/>
                </a:lnTo>
                <a:lnTo>
                  <a:pt x="0" y="1041"/>
                </a:lnTo>
                <a:lnTo>
                  <a:pt x="0" y="348"/>
                </a:lnTo>
                <a:lnTo>
                  <a:pt x="600" y="0"/>
                </a:lnTo>
                <a:lnTo>
                  <a:pt x="1201" y="348"/>
                </a:lnTo>
                <a:close/>
              </a:path>
            </a:pathLst>
          </a:custGeom>
          <a:solidFill>
            <a:srgbClr val="FFD232"/>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Freeform 6">
            <a:extLst>
              <a:ext uri="{FF2B5EF4-FFF2-40B4-BE49-F238E27FC236}">
                <a16:creationId xmlns:a16="http://schemas.microsoft.com/office/drawing/2014/main" id="{E034B0CB-89E7-2FC5-5775-62C5FDBF39E0}"/>
              </a:ext>
            </a:extLst>
          </p:cNvPr>
          <p:cNvSpPr>
            <a:spLocks noEditPoints="1"/>
          </p:cNvSpPr>
          <p:nvPr/>
        </p:nvSpPr>
        <p:spPr bwMode="auto">
          <a:xfrm>
            <a:off x="1845933" y="3352807"/>
            <a:ext cx="2483886" cy="2876754"/>
          </a:xfrm>
          <a:custGeom>
            <a:avLst/>
            <a:gdLst>
              <a:gd name="T0" fmla="*/ 774 w 1549"/>
              <a:gd name="T1" fmla="*/ 1794 h 1794"/>
              <a:gd name="T2" fmla="*/ 0 w 1549"/>
              <a:gd name="T3" fmla="*/ 1345 h 1794"/>
              <a:gd name="T4" fmla="*/ 0 w 1549"/>
              <a:gd name="T5" fmla="*/ 450 h 1794"/>
              <a:gd name="T6" fmla="*/ 774 w 1549"/>
              <a:gd name="T7" fmla="*/ 0 h 1794"/>
              <a:gd name="T8" fmla="*/ 1549 w 1549"/>
              <a:gd name="T9" fmla="*/ 450 h 1794"/>
              <a:gd name="T10" fmla="*/ 1549 w 1549"/>
              <a:gd name="T11" fmla="*/ 1345 h 1794"/>
              <a:gd name="T12" fmla="*/ 774 w 1549"/>
              <a:gd name="T13" fmla="*/ 1794 h 1794"/>
              <a:gd name="T14" fmla="*/ 40 w 1549"/>
              <a:gd name="T15" fmla="*/ 1320 h 1794"/>
              <a:gd name="T16" fmla="*/ 774 w 1549"/>
              <a:gd name="T17" fmla="*/ 1744 h 1794"/>
              <a:gd name="T18" fmla="*/ 1505 w 1549"/>
              <a:gd name="T19" fmla="*/ 1320 h 1794"/>
              <a:gd name="T20" fmla="*/ 1505 w 1549"/>
              <a:gd name="T21" fmla="*/ 475 h 1794"/>
              <a:gd name="T22" fmla="*/ 774 w 1549"/>
              <a:gd name="T23" fmla="*/ 51 h 1794"/>
              <a:gd name="T24" fmla="*/ 40 w 1549"/>
              <a:gd name="T25" fmla="*/ 475 h 1794"/>
              <a:gd name="T26" fmla="*/ 40 w 1549"/>
              <a:gd name="T27" fmla="*/ 1320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49" h="1794">
                <a:moveTo>
                  <a:pt x="774" y="1794"/>
                </a:moveTo>
                <a:lnTo>
                  <a:pt x="0" y="1345"/>
                </a:lnTo>
                <a:lnTo>
                  <a:pt x="0" y="450"/>
                </a:lnTo>
                <a:lnTo>
                  <a:pt x="774" y="0"/>
                </a:lnTo>
                <a:lnTo>
                  <a:pt x="1549" y="450"/>
                </a:lnTo>
                <a:lnTo>
                  <a:pt x="1549" y="1345"/>
                </a:lnTo>
                <a:lnTo>
                  <a:pt x="774" y="1794"/>
                </a:lnTo>
                <a:close/>
                <a:moveTo>
                  <a:pt x="40" y="1320"/>
                </a:moveTo>
                <a:lnTo>
                  <a:pt x="774" y="1744"/>
                </a:lnTo>
                <a:lnTo>
                  <a:pt x="1505" y="1320"/>
                </a:lnTo>
                <a:lnTo>
                  <a:pt x="1505" y="475"/>
                </a:lnTo>
                <a:lnTo>
                  <a:pt x="774" y="51"/>
                </a:lnTo>
                <a:lnTo>
                  <a:pt x="40" y="475"/>
                </a:lnTo>
                <a:lnTo>
                  <a:pt x="40" y="132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 name="Freeform 7">
            <a:extLst>
              <a:ext uri="{FF2B5EF4-FFF2-40B4-BE49-F238E27FC236}">
                <a16:creationId xmlns:a16="http://schemas.microsoft.com/office/drawing/2014/main" id="{D88B2DE7-D600-644E-EDC7-0DDD771B3265}"/>
              </a:ext>
            </a:extLst>
          </p:cNvPr>
          <p:cNvSpPr>
            <a:spLocks/>
          </p:cNvSpPr>
          <p:nvPr/>
        </p:nvSpPr>
        <p:spPr bwMode="auto">
          <a:xfrm>
            <a:off x="3610636" y="1436221"/>
            <a:ext cx="1919440" cy="2225716"/>
          </a:xfrm>
          <a:custGeom>
            <a:avLst/>
            <a:gdLst>
              <a:gd name="T0" fmla="*/ 1197 w 1197"/>
              <a:gd name="T1" fmla="*/ 348 h 1388"/>
              <a:gd name="T2" fmla="*/ 1197 w 1197"/>
              <a:gd name="T3" fmla="*/ 1040 h 1388"/>
              <a:gd name="T4" fmla="*/ 597 w 1197"/>
              <a:gd name="T5" fmla="*/ 1388 h 1388"/>
              <a:gd name="T6" fmla="*/ 0 w 1197"/>
              <a:gd name="T7" fmla="*/ 1040 h 1388"/>
              <a:gd name="T8" fmla="*/ 0 w 1197"/>
              <a:gd name="T9" fmla="*/ 348 h 1388"/>
              <a:gd name="T10" fmla="*/ 597 w 1197"/>
              <a:gd name="T11" fmla="*/ 0 h 1388"/>
              <a:gd name="T12" fmla="*/ 1197 w 1197"/>
              <a:gd name="T13" fmla="*/ 348 h 1388"/>
            </a:gdLst>
            <a:ahLst/>
            <a:cxnLst>
              <a:cxn ang="0">
                <a:pos x="T0" y="T1"/>
              </a:cxn>
              <a:cxn ang="0">
                <a:pos x="T2" y="T3"/>
              </a:cxn>
              <a:cxn ang="0">
                <a:pos x="T4" y="T5"/>
              </a:cxn>
              <a:cxn ang="0">
                <a:pos x="T6" y="T7"/>
              </a:cxn>
              <a:cxn ang="0">
                <a:pos x="T8" y="T9"/>
              </a:cxn>
              <a:cxn ang="0">
                <a:pos x="T10" y="T11"/>
              </a:cxn>
              <a:cxn ang="0">
                <a:pos x="T12" y="T13"/>
              </a:cxn>
            </a:cxnLst>
            <a:rect l="0" t="0" r="r" b="b"/>
            <a:pathLst>
              <a:path w="1197" h="1388">
                <a:moveTo>
                  <a:pt x="1197" y="348"/>
                </a:moveTo>
                <a:lnTo>
                  <a:pt x="1197" y="1040"/>
                </a:lnTo>
                <a:lnTo>
                  <a:pt x="597" y="1388"/>
                </a:lnTo>
                <a:lnTo>
                  <a:pt x="0" y="1040"/>
                </a:lnTo>
                <a:lnTo>
                  <a:pt x="0" y="348"/>
                </a:lnTo>
                <a:lnTo>
                  <a:pt x="597" y="0"/>
                </a:lnTo>
                <a:lnTo>
                  <a:pt x="1197" y="348"/>
                </a:lnTo>
                <a:close/>
              </a:path>
            </a:pathLst>
          </a:custGeom>
          <a:solidFill>
            <a:srgbClr val="FFA541"/>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8">
            <a:extLst>
              <a:ext uri="{FF2B5EF4-FFF2-40B4-BE49-F238E27FC236}">
                <a16:creationId xmlns:a16="http://schemas.microsoft.com/office/drawing/2014/main" id="{B1D02C47-5EB0-2621-FE70-4C1647FBA83E}"/>
              </a:ext>
            </a:extLst>
          </p:cNvPr>
          <p:cNvSpPr>
            <a:spLocks noEditPoints="1"/>
          </p:cNvSpPr>
          <p:nvPr/>
        </p:nvSpPr>
        <p:spPr bwMode="auto">
          <a:xfrm>
            <a:off x="3314104" y="1074051"/>
            <a:ext cx="2483886" cy="2870342"/>
          </a:xfrm>
          <a:custGeom>
            <a:avLst/>
            <a:gdLst>
              <a:gd name="T0" fmla="*/ 775 w 1549"/>
              <a:gd name="T1" fmla="*/ 1790 h 1790"/>
              <a:gd name="T2" fmla="*/ 0 w 1549"/>
              <a:gd name="T3" fmla="*/ 1344 h 1790"/>
              <a:gd name="T4" fmla="*/ 0 w 1549"/>
              <a:gd name="T5" fmla="*/ 449 h 1790"/>
              <a:gd name="T6" fmla="*/ 775 w 1549"/>
              <a:gd name="T7" fmla="*/ 0 h 1790"/>
              <a:gd name="T8" fmla="*/ 1549 w 1549"/>
              <a:gd name="T9" fmla="*/ 449 h 1790"/>
              <a:gd name="T10" fmla="*/ 1549 w 1549"/>
              <a:gd name="T11" fmla="*/ 1344 h 1790"/>
              <a:gd name="T12" fmla="*/ 775 w 1549"/>
              <a:gd name="T13" fmla="*/ 1790 h 1790"/>
              <a:gd name="T14" fmla="*/ 44 w 1549"/>
              <a:gd name="T15" fmla="*/ 1319 h 1790"/>
              <a:gd name="T16" fmla="*/ 775 w 1549"/>
              <a:gd name="T17" fmla="*/ 1743 h 1790"/>
              <a:gd name="T18" fmla="*/ 1509 w 1549"/>
              <a:gd name="T19" fmla="*/ 1319 h 1790"/>
              <a:gd name="T20" fmla="*/ 1509 w 1549"/>
              <a:gd name="T21" fmla="*/ 471 h 1790"/>
              <a:gd name="T22" fmla="*/ 775 w 1549"/>
              <a:gd name="T23" fmla="*/ 47 h 1790"/>
              <a:gd name="T24" fmla="*/ 44 w 1549"/>
              <a:gd name="T25" fmla="*/ 471 h 1790"/>
              <a:gd name="T26" fmla="*/ 44 w 1549"/>
              <a:gd name="T27" fmla="*/ 1319 h 1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49" h="1790">
                <a:moveTo>
                  <a:pt x="775" y="1790"/>
                </a:moveTo>
                <a:lnTo>
                  <a:pt x="0" y="1344"/>
                </a:lnTo>
                <a:lnTo>
                  <a:pt x="0" y="449"/>
                </a:lnTo>
                <a:lnTo>
                  <a:pt x="775" y="0"/>
                </a:lnTo>
                <a:lnTo>
                  <a:pt x="1549" y="449"/>
                </a:lnTo>
                <a:lnTo>
                  <a:pt x="1549" y="1344"/>
                </a:lnTo>
                <a:lnTo>
                  <a:pt x="775" y="1790"/>
                </a:lnTo>
                <a:close/>
                <a:moveTo>
                  <a:pt x="44" y="1319"/>
                </a:moveTo>
                <a:lnTo>
                  <a:pt x="775" y="1743"/>
                </a:lnTo>
                <a:lnTo>
                  <a:pt x="1509" y="1319"/>
                </a:lnTo>
                <a:lnTo>
                  <a:pt x="1509" y="471"/>
                </a:lnTo>
                <a:lnTo>
                  <a:pt x="775" y="47"/>
                </a:lnTo>
                <a:lnTo>
                  <a:pt x="44" y="471"/>
                </a:lnTo>
                <a:lnTo>
                  <a:pt x="44" y="1319"/>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9">
            <a:extLst>
              <a:ext uri="{FF2B5EF4-FFF2-40B4-BE49-F238E27FC236}">
                <a16:creationId xmlns:a16="http://schemas.microsoft.com/office/drawing/2014/main" id="{4DB6511A-B001-498C-60B6-6C66E1002E0D}"/>
              </a:ext>
            </a:extLst>
          </p:cNvPr>
          <p:cNvSpPr>
            <a:spLocks/>
          </p:cNvSpPr>
          <p:nvPr/>
        </p:nvSpPr>
        <p:spPr bwMode="auto">
          <a:xfrm>
            <a:off x="5040961" y="3765521"/>
            <a:ext cx="1927456" cy="2225716"/>
          </a:xfrm>
          <a:custGeom>
            <a:avLst/>
            <a:gdLst>
              <a:gd name="T0" fmla="*/ 1202 w 1202"/>
              <a:gd name="T1" fmla="*/ 348 h 1388"/>
              <a:gd name="T2" fmla="*/ 1202 w 1202"/>
              <a:gd name="T3" fmla="*/ 1041 h 1388"/>
              <a:gd name="T4" fmla="*/ 601 w 1202"/>
              <a:gd name="T5" fmla="*/ 1388 h 1388"/>
              <a:gd name="T6" fmla="*/ 0 w 1202"/>
              <a:gd name="T7" fmla="*/ 1041 h 1388"/>
              <a:gd name="T8" fmla="*/ 0 w 1202"/>
              <a:gd name="T9" fmla="*/ 348 h 1388"/>
              <a:gd name="T10" fmla="*/ 601 w 1202"/>
              <a:gd name="T11" fmla="*/ 0 h 1388"/>
              <a:gd name="T12" fmla="*/ 1202 w 1202"/>
              <a:gd name="T13" fmla="*/ 348 h 1388"/>
            </a:gdLst>
            <a:ahLst/>
            <a:cxnLst>
              <a:cxn ang="0">
                <a:pos x="T0" y="T1"/>
              </a:cxn>
              <a:cxn ang="0">
                <a:pos x="T2" y="T3"/>
              </a:cxn>
              <a:cxn ang="0">
                <a:pos x="T4" y="T5"/>
              </a:cxn>
              <a:cxn ang="0">
                <a:pos x="T6" y="T7"/>
              </a:cxn>
              <a:cxn ang="0">
                <a:pos x="T8" y="T9"/>
              </a:cxn>
              <a:cxn ang="0">
                <a:pos x="T10" y="T11"/>
              </a:cxn>
              <a:cxn ang="0">
                <a:pos x="T12" y="T13"/>
              </a:cxn>
            </a:cxnLst>
            <a:rect l="0" t="0" r="r" b="b"/>
            <a:pathLst>
              <a:path w="1202" h="1388">
                <a:moveTo>
                  <a:pt x="1202" y="348"/>
                </a:moveTo>
                <a:lnTo>
                  <a:pt x="1202" y="1041"/>
                </a:lnTo>
                <a:lnTo>
                  <a:pt x="601" y="1388"/>
                </a:lnTo>
                <a:lnTo>
                  <a:pt x="0" y="1041"/>
                </a:lnTo>
                <a:lnTo>
                  <a:pt x="0" y="348"/>
                </a:lnTo>
                <a:lnTo>
                  <a:pt x="601" y="0"/>
                </a:lnTo>
                <a:lnTo>
                  <a:pt x="1202" y="348"/>
                </a:lnTo>
                <a:close/>
              </a:path>
            </a:pathLst>
          </a:custGeom>
          <a:solidFill>
            <a:srgbClr val="FF5E78"/>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10">
            <a:extLst>
              <a:ext uri="{FF2B5EF4-FFF2-40B4-BE49-F238E27FC236}">
                <a16:creationId xmlns:a16="http://schemas.microsoft.com/office/drawing/2014/main" id="{1AD45643-F8A5-C60F-CA24-16453C882A51}"/>
              </a:ext>
            </a:extLst>
          </p:cNvPr>
          <p:cNvSpPr>
            <a:spLocks noEditPoints="1"/>
          </p:cNvSpPr>
          <p:nvPr/>
        </p:nvSpPr>
        <p:spPr bwMode="auto">
          <a:xfrm>
            <a:off x="4763548" y="3429000"/>
            <a:ext cx="2482282" cy="2876754"/>
          </a:xfrm>
          <a:custGeom>
            <a:avLst/>
            <a:gdLst>
              <a:gd name="T0" fmla="*/ 774 w 1548"/>
              <a:gd name="T1" fmla="*/ 1794 h 1794"/>
              <a:gd name="T2" fmla="*/ 0 w 1548"/>
              <a:gd name="T3" fmla="*/ 1345 h 1794"/>
              <a:gd name="T4" fmla="*/ 0 w 1548"/>
              <a:gd name="T5" fmla="*/ 450 h 1794"/>
              <a:gd name="T6" fmla="*/ 774 w 1548"/>
              <a:gd name="T7" fmla="*/ 0 h 1794"/>
              <a:gd name="T8" fmla="*/ 1548 w 1548"/>
              <a:gd name="T9" fmla="*/ 450 h 1794"/>
              <a:gd name="T10" fmla="*/ 1548 w 1548"/>
              <a:gd name="T11" fmla="*/ 1345 h 1794"/>
              <a:gd name="T12" fmla="*/ 774 w 1548"/>
              <a:gd name="T13" fmla="*/ 1794 h 1794"/>
              <a:gd name="T14" fmla="*/ 43 w 1548"/>
              <a:gd name="T15" fmla="*/ 1320 h 1794"/>
              <a:gd name="T16" fmla="*/ 774 w 1548"/>
              <a:gd name="T17" fmla="*/ 1744 h 1794"/>
              <a:gd name="T18" fmla="*/ 1508 w 1548"/>
              <a:gd name="T19" fmla="*/ 1320 h 1794"/>
              <a:gd name="T20" fmla="*/ 1508 w 1548"/>
              <a:gd name="T21" fmla="*/ 475 h 1794"/>
              <a:gd name="T22" fmla="*/ 774 w 1548"/>
              <a:gd name="T23" fmla="*/ 51 h 1794"/>
              <a:gd name="T24" fmla="*/ 43 w 1548"/>
              <a:gd name="T25" fmla="*/ 475 h 1794"/>
              <a:gd name="T26" fmla="*/ 43 w 1548"/>
              <a:gd name="T27" fmla="*/ 1320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48" h="1794">
                <a:moveTo>
                  <a:pt x="774" y="1794"/>
                </a:moveTo>
                <a:lnTo>
                  <a:pt x="0" y="1345"/>
                </a:lnTo>
                <a:lnTo>
                  <a:pt x="0" y="450"/>
                </a:lnTo>
                <a:lnTo>
                  <a:pt x="774" y="0"/>
                </a:lnTo>
                <a:lnTo>
                  <a:pt x="1548" y="450"/>
                </a:lnTo>
                <a:lnTo>
                  <a:pt x="1548" y="1345"/>
                </a:lnTo>
                <a:lnTo>
                  <a:pt x="774" y="1794"/>
                </a:lnTo>
                <a:close/>
                <a:moveTo>
                  <a:pt x="43" y="1320"/>
                </a:moveTo>
                <a:lnTo>
                  <a:pt x="774" y="1744"/>
                </a:lnTo>
                <a:lnTo>
                  <a:pt x="1508" y="1320"/>
                </a:lnTo>
                <a:lnTo>
                  <a:pt x="1508" y="475"/>
                </a:lnTo>
                <a:lnTo>
                  <a:pt x="774" y="51"/>
                </a:lnTo>
                <a:lnTo>
                  <a:pt x="43" y="475"/>
                </a:lnTo>
                <a:lnTo>
                  <a:pt x="43" y="132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11">
            <a:extLst>
              <a:ext uri="{FF2B5EF4-FFF2-40B4-BE49-F238E27FC236}">
                <a16:creationId xmlns:a16="http://schemas.microsoft.com/office/drawing/2014/main" id="{D1150BAF-448A-CC85-4B3F-DF5A8A5D25BC}"/>
              </a:ext>
            </a:extLst>
          </p:cNvPr>
          <p:cNvSpPr>
            <a:spLocks/>
          </p:cNvSpPr>
          <p:nvPr/>
        </p:nvSpPr>
        <p:spPr bwMode="auto">
          <a:xfrm>
            <a:off x="6638538" y="1336197"/>
            <a:ext cx="1921044" cy="2225716"/>
          </a:xfrm>
          <a:custGeom>
            <a:avLst/>
            <a:gdLst>
              <a:gd name="T0" fmla="*/ 1198 w 1198"/>
              <a:gd name="T1" fmla="*/ 348 h 1388"/>
              <a:gd name="T2" fmla="*/ 1198 w 1198"/>
              <a:gd name="T3" fmla="*/ 1040 h 1388"/>
              <a:gd name="T4" fmla="*/ 601 w 1198"/>
              <a:gd name="T5" fmla="*/ 1388 h 1388"/>
              <a:gd name="T6" fmla="*/ 0 w 1198"/>
              <a:gd name="T7" fmla="*/ 1040 h 1388"/>
              <a:gd name="T8" fmla="*/ 0 w 1198"/>
              <a:gd name="T9" fmla="*/ 348 h 1388"/>
              <a:gd name="T10" fmla="*/ 601 w 1198"/>
              <a:gd name="T11" fmla="*/ 0 h 1388"/>
              <a:gd name="T12" fmla="*/ 1198 w 1198"/>
              <a:gd name="T13" fmla="*/ 348 h 1388"/>
            </a:gdLst>
            <a:ahLst/>
            <a:cxnLst>
              <a:cxn ang="0">
                <a:pos x="T0" y="T1"/>
              </a:cxn>
              <a:cxn ang="0">
                <a:pos x="T2" y="T3"/>
              </a:cxn>
              <a:cxn ang="0">
                <a:pos x="T4" y="T5"/>
              </a:cxn>
              <a:cxn ang="0">
                <a:pos x="T6" y="T7"/>
              </a:cxn>
              <a:cxn ang="0">
                <a:pos x="T8" y="T9"/>
              </a:cxn>
              <a:cxn ang="0">
                <a:pos x="T10" y="T11"/>
              </a:cxn>
              <a:cxn ang="0">
                <a:pos x="T12" y="T13"/>
              </a:cxn>
            </a:cxnLst>
            <a:rect l="0" t="0" r="r" b="b"/>
            <a:pathLst>
              <a:path w="1198" h="1388">
                <a:moveTo>
                  <a:pt x="1198" y="348"/>
                </a:moveTo>
                <a:lnTo>
                  <a:pt x="1198" y="1040"/>
                </a:lnTo>
                <a:lnTo>
                  <a:pt x="601" y="1388"/>
                </a:lnTo>
                <a:lnTo>
                  <a:pt x="0" y="1040"/>
                </a:lnTo>
                <a:lnTo>
                  <a:pt x="0" y="348"/>
                </a:lnTo>
                <a:lnTo>
                  <a:pt x="601" y="0"/>
                </a:lnTo>
                <a:lnTo>
                  <a:pt x="1198" y="348"/>
                </a:lnTo>
                <a:close/>
              </a:path>
            </a:pathLst>
          </a:custGeom>
          <a:solidFill>
            <a:srgbClr val="64DCF0"/>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12">
            <a:extLst>
              <a:ext uri="{FF2B5EF4-FFF2-40B4-BE49-F238E27FC236}">
                <a16:creationId xmlns:a16="http://schemas.microsoft.com/office/drawing/2014/main" id="{C7A3B091-168A-FB72-74AC-71F661997871}"/>
              </a:ext>
            </a:extLst>
          </p:cNvPr>
          <p:cNvSpPr>
            <a:spLocks noEditPoints="1"/>
          </p:cNvSpPr>
          <p:nvPr/>
        </p:nvSpPr>
        <p:spPr bwMode="auto">
          <a:xfrm>
            <a:off x="6372399" y="995711"/>
            <a:ext cx="2482282" cy="2870342"/>
          </a:xfrm>
          <a:custGeom>
            <a:avLst/>
            <a:gdLst>
              <a:gd name="T0" fmla="*/ 774 w 1548"/>
              <a:gd name="T1" fmla="*/ 1790 h 1790"/>
              <a:gd name="T2" fmla="*/ 0 w 1548"/>
              <a:gd name="T3" fmla="*/ 1344 h 1790"/>
              <a:gd name="T4" fmla="*/ 0 w 1548"/>
              <a:gd name="T5" fmla="*/ 449 h 1790"/>
              <a:gd name="T6" fmla="*/ 774 w 1548"/>
              <a:gd name="T7" fmla="*/ 0 h 1790"/>
              <a:gd name="T8" fmla="*/ 1548 w 1548"/>
              <a:gd name="T9" fmla="*/ 449 h 1790"/>
              <a:gd name="T10" fmla="*/ 1548 w 1548"/>
              <a:gd name="T11" fmla="*/ 1344 h 1790"/>
              <a:gd name="T12" fmla="*/ 774 w 1548"/>
              <a:gd name="T13" fmla="*/ 1790 h 1790"/>
              <a:gd name="T14" fmla="*/ 39 w 1548"/>
              <a:gd name="T15" fmla="*/ 1319 h 1790"/>
              <a:gd name="T16" fmla="*/ 774 w 1548"/>
              <a:gd name="T17" fmla="*/ 1743 h 1790"/>
              <a:gd name="T18" fmla="*/ 1505 w 1548"/>
              <a:gd name="T19" fmla="*/ 1319 h 1790"/>
              <a:gd name="T20" fmla="*/ 1505 w 1548"/>
              <a:gd name="T21" fmla="*/ 471 h 1790"/>
              <a:gd name="T22" fmla="*/ 774 w 1548"/>
              <a:gd name="T23" fmla="*/ 47 h 1790"/>
              <a:gd name="T24" fmla="*/ 39 w 1548"/>
              <a:gd name="T25" fmla="*/ 471 h 1790"/>
              <a:gd name="T26" fmla="*/ 39 w 1548"/>
              <a:gd name="T27" fmla="*/ 1319 h 1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48" h="1790">
                <a:moveTo>
                  <a:pt x="774" y="1790"/>
                </a:moveTo>
                <a:lnTo>
                  <a:pt x="0" y="1344"/>
                </a:lnTo>
                <a:lnTo>
                  <a:pt x="0" y="449"/>
                </a:lnTo>
                <a:lnTo>
                  <a:pt x="774" y="0"/>
                </a:lnTo>
                <a:lnTo>
                  <a:pt x="1548" y="449"/>
                </a:lnTo>
                <a:lnTo>
                  <a:pt x="1548" y="1344"/>
                </a:lnTo>
                <a:lnTo>
                  <a:pt x="774" y="1790"/>
                </a:lnTo>
                <a:close/>
                <a:moveTo>
                  <a:pt x="39" y="1319"/>
                </a:moveTo>
                <a:lnTo>
                  <a:pt x="774" y="1743"/>
                </a:lnTo>
                <a:lnTo>
                  <a:pt x="1505" y="1319"/>
                </a:lnTo>
                <a:lnTo>
                  <a:pt x="1505" y="471"/>
                </a:lnTo>
                <a:lnTo>
                  <a:pt x="774" y="47"/>
                </a:lnTo>
                <a:lnTo>
                  <a:pt x="39" y="471"/>
                </a:lnTo>
                <a:lnTo>
                  <a:pt x="39" y="1319"/>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3">
            <a:extLst>
              <a:ext uri="{FF2B5EF4-FFF2-40B4-BE49-F238E27FC236}">
                <a16:creationId xmlns:a16="http://schemas.microsoft.com/office/drawing/2014/main" id="{6C43BD80-CE51-4C0A-DC93-30A2E145D994}"/>
              </a:ext>
            </a:extLst>
          </p:cNvPr>
          <p:cNvSpPr>
            <a:spLocks/>
          </p:cNvSpPr>
          <p:nvPr/>
        </p:nvSpPr>
        <p:spPr bwMode="auto">
          <a:xfrm>
            <a:off x="8135936" y="3739080"/>
            <a:ext cx="1925854" cy="2225716"/>
          </a:xfrm>
          <a:custGeom>
            <a:avLst/>
            <a:gdLst>
              <a:gd name="T0" fmla="*/ 1201 w 1201"/>
              <a:gd name="T1" fmla="*/ 348 h 1388"/>
              <a:gd name="T2" fmla="*/ 1201 w 1201"/>
              <a:gd name="T3" fmla="*/ 1041 h 1388"/>
              <a:gd name="T4" fmla="*/ 600 w 1201"/>
              <a:gd name="T5" fmla="*/ 1388 h 1388"/>
              <a:gd name="T6" fmla="*/ 0 w 1201"/>
              <a:gd name="T7" fmla="*/ 1041 h 1388"/>
              <a:gd name="T8" fmla="*/ 0 w 1201"/>
              <a:gd name="T9" fmla="*/ 348 h 1388"/>
              <a:gd name="T10" fmla="*/ 600 w 1201"/>
              <a:gd name="T11" fmla="*/ 0 h 1388"/>
              <a:gd name="T12" fmla="*/ 1201 w 1201"/>
              <a:gd name="T13" fmla="*/ 348 h 1388"/>
            </a:gdLst>
            <a:ahLst/>
            <a:cxnLst>
              <a:cxn ang="0">
                <a:pos x="T0" y="T1"/>
              </a:cxn>
              <a:cxn ang="0">
                <a:pos x="T2" y="T3"/>
              </a:cxn>
              <a:cxn ang="0">
                <a:pos x="T4" y="T5"/>
              </a:cxn>
              <a:cxn ang="0">
                <a:pos x="T6" y="T7"/>
              </a:cxn>
              <a:cxn ang="0">
                <a:pos x="T8" y="T9"/>
              </a:cxn>
              <a:cxn ang="0">
                <a:pos x="T10" y="T11"/>
              </a:cxn>
              <a:cxn ang="0">
                <a:pos x="T12" y="T13"/>
              </a:cxn>
            </a:cxnLst>
            <a:rect l="0" t="0" r="r" b="b"/>
            <a:pathLst>
              <a:path w="1201" h="1388">
                <a:moveTo>
                  <a:pt x="1201" y="348"/>
                </a:moveTo>
                <a:lnTo>
                  <a:pt x="1201" y="1041"/>
                </a:lnTo>
                <a:lnTo>
                  <a:pt x="600" y="1388"/>
                </a:lnTo>
                <a:lnTo>
                  <a:pt x="0" y="1041"/>
                </a:lnTo>
                <a:lnTo>
                  <a:pt x="0" y="348"/>
                </a:lnTo>
                <a:lnTo>
                  <a:pt x="600" y="0"/>
                </a:lnTo>
                <a:lnTo>
                  <a:pt x="1201" y="348"/>
                </a:lnTo>
                <a:close/>
              </a:path>
            </a:pathLst>
          </a:custGeom>
          <a:solidFill>
            <a:srgbClr val="8259FE"/>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4">
            <a:extLst>
              <a:ext uri="{FF2B5EF4-FFF2-40B4-BE49-F238E27FC236}">
                <a16:creationId xmlns:a16="http://schemas.microsoft.com/office/drawing/2014/main" id="{9005B1C8-8C80-33C7-C524-62D167E75B01}"/>
              </a:ext>
            </a:extLst>
          </p:cNvPr>
          <p:cNvSpPr>
            <a:spLocks noEditPoints="1"/>
          </p:cNvSpPr>
          <p:nvPr/>
        </p:nvSpPr>
        <p:spPr bwMode="auto">
          <a:xfrm>
            <a:off x="7820239" y="3435276"/>
            <a:ext cx="2483886" cy="2876754"/>
          </a:xfrm>
          <a:custGeom>
            <a:avLst/>
            <a:gdLst>
              <a:gd name="T0" fmla="*/ 774 w 1549"/>
              <a:gd name="T1" fmla="*/ 1794 h 1794"/>
              <a:gd name="T2" fmla="*/ 0 w 1549"/>
              <a:gd name="T3" fmla="*/ 1345 h 1794"/>
              <a:gd name="T4" fmla="*/ 0 w 1549"/>
              <a:gd name="T5" fmla="*/ 450 h 1794"/>
              <a:gd name="T6" fmla="*/ 774 w 1549"/>
              <a:gd name="T7" fmla="*/ 0 h 1794"/>
              <a:gd name="T8" fmla="*/ 1549 w 1549"/>
              <a:gd name="T9" fmla="*/ 450 h 1794"/>
              <a:gd name="T10" fmla="*/ 1549 w 1549"/>
              <a:gd name="T11" fmla="*/ 1345 h 1794"/>
              <a:gd name="T12" fmla="*/ 774 w 1549"/>
              <a:gd name="T13" fmla="*/ 1794 h 1794"/>
              <a:gd name="T14" fmla="*/ 44 w 1549"/>
              <a:gd name="T15" fmla="*/ 1320 h 1794"/>
              <a:gd name="T16" fmla="*/ 774 w 1549"/>
              <a:gd name="T17" fmla="*/ 1744 h 1794"/>
              <a:gd name="T18" fmla="*/ 1509 w 1549"/>
              <a:gd name="T19" fmla="*/ 1320 h 1794"/>
              <a:gd name="T20" fmla="*/ 1509 w 1549"/>
              <a:gd name="T21" fmla="*/ 475 h 1794"/>
              <a:gd name="T22" fmla="*/ 774 w 1549"/>
              <a:gd name="T23" fmla="*/ 51 h 1794"/>
              <a:gd name="T24" fmla="*/ 44 w 1549"/>
              <a:gd name="T25" fmla="*/ 475 h 1794"/>
              <a:gd name="T26" fmla="*/ 44 w 1549"/>
              <a:gd name="T27" fmla="*/ 1320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49" h="1794">
                <a:moveTo>
                  <a:pt x="774" y="1794"/>
                </a:moveTo>
                <a:lnTo>
                  <a:pt x="0" y="1345"/>
                </a:lnTo>
                <a:lnTo>
                  <a:pt x="0" y="450"/>
                </a:lnTo>
                <a:lnTo>
                  <a:pt x="774" y="0"/>
                </a:lnTo>
                <a:lnTo>
                  <a:pt x="1549" y="450"/>
                </a:lnTo>
                <a:lnTo>
                  <a:pt x="1549" y="1345"/>
                </a:lnTo>
                <a:lnTo>
                  <a:pt x="774" y="1794"/>
                </a:lnTo>
                <a:close/>
                <a:moveTo>
                  <a:pt x="44" y="1320"/>
                </a:moveTo>
                <a:lnTo>
                  <a:pt x="774" y="1744"/>
                </a:lnTo>
                <a:lnTo>
                  <a:pt x="1509" y="1320"/>
                </a:lnTo>
                <a:lnTo>
                  <a:pt x="1509" y="475"/>
                </a:lnTo>
                <a:lnTo>
                  <a:pt x="774" y="51"/>
                </a:lnTo>
                <a:lnTo>
                  <a:pt x="44" y="475"/>
                </a:lnTo>
                <a:lnTo>
                  <a:pt x="44" y="132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Arrow: Right 11">
            <a:extLst>
              <a:ext uri="{FF2B5EF4-FFF2-40B4-BE49-F238E27FC236}">
                <a16:creationId xmlns:a16="http://schemas.microsoft.com/office/drawing/2014/main" id="{B1F6A56F-3F04-B628-75B7-FD8A4201F120}"/>
              </a:ext>
            </a:extLst>
          </p:cNvPr>
          <p:cNvSpPr/>
          <p:nvPr/>
        </p:nvSpPr>
        <p:spPr>
          <a:xfrm rot="18008723">
            <a:off x="3695179" y="3433853"/>
            <a:ext cx="519846" cy="456168"/>
          </a:xfrm>
          <a:prstGeom prst="rightArrow">
            <a:avLst/>
          </a:prstGeom>
          <a:solidFill>
            <a:srgbClr val="FFD232"/>
          </a:solidFill>
          <a:ln>
            <a:noFill/>
          </a:ln>
        </p:spPr>
        <p:txBody>
          <a:bodyPr vert="horz" wrap="square" lIns="91440" tIns="45720" rIns="91440" bIns="45720" numCol="1" anchor="t" anchorCtr="0" compatLnSpc="1">
            <a:prstTxWarp prst="textNoShape">
              <a:avLst/>
            </a:prstTxWarp>
          </a:bodyPr>
          <a:lstStyle/>
          <a:p>
            <a:endParaRPr lang="en-US">
              <a:solidFill>
                <a:schemeClr val="tx1"/>
              </a:solidFill>
            </a:endParaRPr>
          </a:p>
        </p:txBody>
      </p:sp>
      <p:sp>
        <p:nvSpPr>
          <p:cNvPr id="13" name="Arrow: Right 12">
            <a:extLst>
              <a:ext uri="{FF2B5EF4-FFF2-40B4-BE49-F238E27FC236}">
                <a16:creationId xmlns:a16="http://schemas.microsoft.com/office/drawing/2014/main" id="{CDC2DBEC-270C-6CBA-EF01-CBD07CB05896}"/>
              </a:ext>
            </a:extLst>
          </p:cNvPr>
          <p:cNvSpPr/>
          <p:nvPr/>
        </p:nvSpPr>
        <p:spPr>
          <a:xfrm rot="3561518">
            <a:off x="5160440" y="3414303"/>
            <a:ext cx="519848" cy="456170"/>
          </a:xfrm>
          <a:prstGeom prst="rightArrow">
            <a:avLst/>
          </a:prstGeom>
          <a:solidFill>
            <a:srgbClr val="FFA541"/>
          </a:solidFill>
          <a:ln>
            <a:noFill/>
          </a:ln>
        </p:spPr>
        <p:txBody>
          <a:bodyPr vert="horz" wrap="square" lIns="91440" tIns="45720" rIns="91440" bIns="45720" numCol="1" anchor="t" anchorCtr="0" compatLnSpc="1">
            <a:prstTxWarp prst="textNoShape">
              <a:avLst/>
            </a:prstTxWarp>
          </a:bodyPr>
          <a:lstStyle/>
          <a:p>
            <a:endParaRPr lang="en-US">
              <a:solidFill>
                <a:schemeClr val="tx1"/>
              </a:solidFill>
            </a:endParaRPr>
          </a:p>
        </p:txBody>
      </p:sp>
      <p:sp>
        <p:nvSpPr>
          <p:cNvPr id="14" name="Arrow: Right 13">
            <a:extLst>
              <a:ext uri="{FF2B5EF4-FFF2-40B4-BE49-F238E27FC236}">
                <a16:creationId xmlns:a16="http://schemas.microsoft.com/office/drawing/2014/main" id="{73984D85-4F04-8CAF-A0F6-CF9E5E0FBBF7}"/>
              </a:ext>
            </a:extLst>
          </p:cNvPr>
          <p:cNvSpPr/>
          <p:nvPr/>
        </p:nvSpPr>
        <p:spPr>
          <a:xfrm rot="18008723">
            <a:off x="6542649" y="3431061"/>
            <a:ext cx="519846" cy="456168"/>
          </a:xfrm>
          <a:prstGeom prst="rightArrow">
            <a:avLst/>
          </a:prstGeom>
          <a:solidFill>
            <a:srgbClr val="FF5E78"/>
          </a:solidFill>
          <a:ln>
            <a:noFill/>
          </a:ln>
        </p:spPr>
        <p:txBody>
          <a:bodyPr vert="horz" wrap="square" lIns="91440" tIns="45720" rIns="91440" bIns="45720" numCol="1" anchor="t" anchorCtr="0" compatLnSpc="1">
            <a:prstTxWarp prst="textNoShape">
              <a:avLst/>
            </a:prstTxWarp>
          </a:bodyPr>
          <a:lstStyle/>
          <a:p>
            <a:endParaRPr lang="en-US">
              <a:solidFill>
                <a:schemeClr val="tx1"/>
              </a:solidFill>
            </a:endParaRPr>
          </a:p>
        </p:txBody>
      </p:sp>
      <p:sp>
        <p:nvSpPr>
          <p:cNvPr id="15" name="Arrow: Right 14">
            <a:extLst>
              <a:ext uri="{FF2B5EF4-FFF2-40B4-BE49-F238E27FC236}">
                <a16:creationId xmlns:a16="http://schemas.microsoft.com/office/drawing/2014/main" id="{5ADBE685-D9AF-6C6B-9E09-C8AA758BEB7C}"/>
              </a:ext>
            </a:extLst>
          </p:cNvPr>
          <p:cNvSpPr/>
          <p:nvPr/>
        </p:nvSpPr>
        <p:spPr>
          <a:xfrm rot="3561518">
            <a:off x="8061483" y="3414302"/>
            <a:ext cx="519848" cy="456170"/>
          </a:xfrm>
          <a:prstGeom prst="rightArrow">
            <a:avLst/>
          </a:prstGeom>
          <a:solidFill>
            <a:srgbClr val="64DCF0"/>
          </a:solidFill>
          <a:ln>
            <a:noFill/>
          </a:ln>
        </p:spPr>
        <p:txBody>
          <a:bodyPr vert="horz" wrap="square" lIns="91440" tIns="45720" rIns="91440" bIns="45720" numCol="1" anchor="t" anchorCtr="0" compatLnSpc="1">
            <a:prstTxWarp prst="textNoShape">
              <a:avLst/>
            </a:prstTxWarp>
          </a:bodyPr>
          <a:lstStyle/>
          <a:p>
            <a:endParaRPr lang="en-US">
              <a:solidFill>
                <a:schemeClr val="tx1"/>
              </a:solidFill>
            </a:endParaRPr>
          </a:p>
        </p:txBody>
      </p:sp>
      <p:sp>
        <p:nvSpPr>
          <p:cNvPr id="17" name="TextBox 16">
            <a:extLst>
              <a:ext uri="{FF2B5EF4-FFF2-40B4-BE49-F238E27FC236}">
                <a16:creationId xmlns:a16="http://schemas.microsoft.com/office/drawing/2014/main" id="{57250FE4-7F97-0902-6F09-F6552A06B06F}"/>
              </a:ext>
            </a:extLst>
          </p:cNvPr>
          <p:cNvSpPr txBox="1"/>
          <p:nvPr/>
        </p:nvSpPr>
        <p:spPr>
          <a:xfrm>
            <a:off x="6866621" y="2141598"/>
            <a:ext cx="1423740" cy="63094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sz="2000" dirty="0"/>
              <a:t>1.خارمیدس</a:t>
            </a:r>
          </a:p>
        </p:txBody>
      </p:sp>
      <p:sp>
        <p:nvSpPr>
          <p:cNvPr id="19" name="TextBox 18">
            <a:extLst>
              <a:ext uri="{FF2B5EF4-FFF2-40B4-BE49-F238E27FC236}">
                <a16:creationId xmlns:a16="http://schemas.microsoft.com/office/drawing/2014/main" id="{72D9A5FE-6C46-1E91-1C79-163E5F083CFF}"/>
              </a:ext>
            </a:extLst>
          </p:cNvPr>
          <p:cNvSpPr txBox="1"/>
          <p:nvPr/>
        </p:nvSpPr>
        <p:spPr>
          <a:xfrm>
            <a:off x="3673577" y="2129839"/>
            <a:ext cx="1710502" cy="630942"/>
          </a:xfrm>
          <a:prstGeom prst="rect">
            <a:avLst/>
          </a:prstGeom>
          <a:noFill/>
        </p:spPr>
        <p:txBody>
          <a:bodyPr wrap="square">
            <a:spAutoFit/>
          </a:bodyPr>
          <a:lstStyle>
            <a:defPPr>
              <a:defRPr lang="fa-IR"/>
            </a:defPPr>
            <a:lvl1pPr algn="just" rtl="1">
              <a:lnSpc>
                <a:spcPct val="200000"/>
              </a:lnSpc>
              <a:defRPr sz="2000" b="0" i="0">
                <a:solidFill>
                  <a:srgbClr val="333333"/>
                </a:solidFill>
                <a:effectLst/>
                <a:latin typeface="Vazir" panose="020B0603030804020204" pitchFamily="34" charset="-78"/>
                <a:cs typeface="Vazir" panose="020B0603030804020204" pitchFamily="34" charset="-78"/>
              </a:defRPr>
            </a:lvl1pPr>
          </a:lstStyle>
          <a:p>
            <a:r>
              <a:rPr lang="fa-IR" dirty="0"/>
              <a:t>18.پروتاگوراس</a:t>
            </a:r>
          </a:p>
        </p:txBody>
      </p:sp>
      <p:sp>
        <p:nvSpPr>
          <p:cNvPr id="21" name="TextBox 20">
            <a:extLst>
              <a:ext uri="{FF2B5EF4-FFF2-40B4-BE49-F238E27FC236}">
                <a16:creationId xmlns:a16="http://schemas.microsoft.com/office/drawing/2014/main" id="{8F4F1C45-B1FD-C1FA-4039-53265010E2DB}"/>
              </a:ext>
            </a:extLst>
          </p:cNvPr>
          <p:cNvSpPr txBox="1"/>
          <p:nvPr/>
        </p:nvSpPr>
        <p:spPr>
          <a:xfrm>
            <a:off x="5306748" y="4555067"/>
            <a:ext cx="1454739" cy="630942"/>
          </a:xfrm>
          <a:prstGeom prst="rect">
            <a:avLst/>
          </a:prstGeom>
          <a:noFill/>
        </p:spPr>
        <p:txBody>
          <a:bodyPr wrap="square">
            <a:spAutoFit/>
          </a:bodyPr>
          <a:lstStyle>
            <a:defPPr>
              <a:defRPr lang="fa-IR"/>
            </a:defPPr>
            <a:lvl1pPr algn="just" rtl="1">
              <a:lnSpc>
                <a:spcPct val="200000"/>
              </a:lnSpc>
              <a:defRPr sz="2000" b="0" i="0">
                <a:solidFill>
                  <a:srgbClr val="333333"/>
                </a:solidFill>
                <a:effectLst/>
                <a:latin typeface="Vazir" panose="020B0603030804020204" pitchFamily="34" charset="-78"/>
                <a:cs typeface="Vazir" panose="020B0603030804020204" pitchFamily="34" charset="-78"/>
              </a:defRPr>
            </a:lvl1pPr>
          </a:lstStyle>
          <a:p>
            <a:r>
              <a:rPr lang="fa-IR" dirty="0"/>
              <a:t>20.اوتیفرون</a:t>
            </a:r>
          </a:p>
        </p:txBody>
      </p:sp>
      <p:sp>
        <p:nvSpPr>
          <p:cNvPr id="23" name="TextBox 22">
            <a:extLst>
              <a:ext uri="{FF2B5EF4-FFF2-40B4-BE49-F238E27FC236}">
                <a16:creationId xmlns:a16="http://schemas.microsoft.com/office/drawing/2014/main" id="{2575E592-33A2-3139-6FED-BEFA9A01E2A6}"/>
              </a:ext>
            </a:extLst>
          </p:cNvPr>
          <p:cNvSpPr txBox="1"/>
          <p:nvPr/>
        </p:nvSpPr>
        <p:spPr>
          <a:xfrm>
            <a:off x="2297640" y="4468833"/>
            <a:ext cx="1375937" cy="630942"/>
          </a:xfrm>
          <a:prstGeom prst="rect">
            <a:avLst/>
          </a:prstGeom>
          <a:noFill/>
        </p:spPr>
        <p:txBody>
          <a:bodyPr wrap="square">
            <a:spAutoFit/>
          </a:bodyPr>
          <a:lstStyle>
            <a:defPPr>
              <a:defRPr lang="fa-IR"/>
            </a:defPPr>
            <a:lvl1pPr algn="just" rtl="1">
              <a:lnSpc>
                <a:spcPct val="200000"/>
              </a:lnSpc>
              <a:defRPr sz="2000" b="0" i="0">
                <a:solidFill>
                  <a:srgbClr val="333333"/>
                </a:solidFill>
                <a:effectLst/>
                <a:latin typeface="Vazir" panose="020B0603030804020204" pitchFamily="34" charset="-78"/>
                <a:cs typeface="Vazir" panose="020B0603030804020204" pitchFamily="34" charset="-78"/>
              </a:defRPr>
            </a:lvl1pPr>
          </a:lstStyle>
          <a:p>
            <a:r>
              <a:rPr lang="fa-IR" dirty="0"/>
              <a:t>21.آپولوژی</a:t>
            </a:r>
          </a:p>
        </p:txBody>
      </p:sp>
      <p:sp>
        <p:nvSpPr>
          <p:cNvPr id="25" name="TextBox 24">
            <a:extLst>
              <a:ext uri="{FF2B5EF4-FFF2-40B4-BE49-F238E27FC236}">
                <a16:creationId xmlns:a16="http://schemas.microsoft.com/office/drawing/2014/main" id="{B9152245-DBEE-CC8D-9DE5-7B118EB0D80D}"/>
              </a:ext>
            </a:extLst>
          </p:cNvPr>
          <p:cNvSpPr txBox="1"/>
          <p:nvPr/>
        </p:nvSpPr>
        <p:spPr>
          <a:xfrm>
            <a:off x="8459877" y="4475713"/>
            <a:ext cx="1277972" cy="630942"/>
          </a:xfrm>
          <a:prstGeom prst="rect">
            <a:avLst/>
          </a:prstGeom>
          <a:noFill/>
        </p:spPr>
        <p:txBody>
          <a:bodyPr wrap="square">
            <a:spAutoFit/>
          </a:bodyPr>
          <a:lstStyle>
            <a:defPPr>
              <a:defRPr lang="fa-IR"/>
            </a:defPPr>
            <a:lvl1pPr algn="just" rtl="1">
              <a:lnSpc>
                <a:spcPct val="200000"/>
              </a:lnSpc>
              <a:defRPr sz="2000" b="0" i="0">
                <a:solidFill>
                  <a:srgbClr val="333333"/>
                </a:solidFill>
                <a:effectLst/>
                <a:latin typeface="Vazir" panose="020B0603030804020204" pitchFamily="34" charset="-78"/>
                <a:cs typeface="Vazir" panose="020B0603030804020204" pitchFamily="34" charset="-78"/>
              </a:defRPr>
            </a:lvl1pPr>
          </a:lstStyle>
          <a:p>
            <a:r>
              <a:rPr lang="fa-IR" dirty="0"/>
              <a:t>19.لیزیس</a:t>
            </a:r>
          </a:p>
        </p:txBody>
      </p:sp>
      <p:sp>
        <p:nvSpPr>
          <p:cNvPr id="26" name="TextBox 25">
            <a:extLst>
              <a:ext uri="{FF2B5EF4-FFF2-40B4-BE49-F238E27FC236}">
                <a16:creationId xmlns:a16="http://schemas.microsoft.com/office/drawing/2014/main" id="{02A6D42D-9D1C-2C9E-33FB-EF04A494EF1D}"/>
              </a:ext>
            </a:extLst>
          </p:cNvPr>
          <p:cNvSpPr txBox="1"/>
          <p:nvPr/>
        </p:nvSpPr>
        <p:spPr>
          <a:xfrm>
            <a:off x="4213847" y="178470"/>
            <a:ext cx="3443112" cy="461665"/>
          </a:xfrm>
          <a:prstGeom prst="rect">
            <a:avLst/>
          </a:prstGeom>
          <a:noFill/>
        </p:spPr>
        <p:txBody>
          <a:bodyPr wrap="square">
            <a:spAutoFit/>
          </a:bodyPr>
          <a:lstStyle>
            <a:defPPr>
              <a:defRPr lang="fa-IR"/>
            </a:defPPr>
            <a:lvl1pPr algn="r">
              <a:spcBef>
                <a:spcPts val="1500"/>
              </a:spcBef>
              <a:spcAft>
                <a:spcPts val="750"/>
              </a:spcAft>
              <a:defRPr sz="2400" b="1" i="0">
                <a:solidFill>
                  <a:schemeClr val="bg1"/>
                </a:solidFill>
                <a:latin typeface="Shabnam" panose="020B0603030804020204" pitchFamily="34" charset="-78"/>
                <a:cs typeface="Shabnam" panose="020B0603030804020204" pitchFamily="34" charset="-78"/>
              </a:defRPr>
            </a:lvl1pPr>
          </a:lstStyle>
          <a:p>
            <a:r>
              <a:rPr lang="fa-IR" dirty="0"/>
              <a:t>آثار و فعالیت‌های افلاطون</a:t>
            </a:r>
          </a:p>
        </p:txBody>
      </p:sp>
      <p:sp>
        <p:nvSpPr>
          <p:cNvPr id="29" name="Arrow: Pentagon 28">
            <a:extLst>
              <a:ext uri="{FF2B5EF4-FFF2-40B4-BE49-F238E27FC236}">
                <a16:creationId xmlns:a16="http://schemas.microsoft.com/office/drawing/2014/main" id="{A63F1A2A-2648-8FCD-187D-31E6B78F81B0}"/>
              </a:ext>
            </a:extLst>
          </p:cNvPr>
          <p:cNvSpPr/>
          <p:nvPr/>
        </p:nvSpPr>
        <p:spPr>
          <a:xfrm flipH="1">
            <a:off x="10735601" y="759756"/>
            <a:ext cx="1456399" cy="5338488"/>
          </a:xfrm>
          <a:prstGeom prst="homePlate">
            <a:avLst>
              <a:gd name="adj" fmla="val 82947"/>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Arrow: Pentagon 29">
            <a:extLst>
              <a:ext uri="{FF2B5EF4-FFF2-40B4-BE49-F238E27FC236}">
                <a16:creationId xmlns:a16="http://schemas.microsoft.com/office/drawing/2014/main" id="{7EEA2E0D-1AF9-5C8E-F3C5-982F3877EBE6}"/>
              </a:ext>
            </a:extLst>
          </p:cNvPr>
          <p:cNvSpPr/>
          <p:nvPr/>
        </p:nvSpPr>
        <p:spPr>
          <a:xfrm>
            <a:off x="-23935" y="759756"/>
            <a:ext cx="1456399" cy="5338488"/>
          </a:xfrm>
          <a:prstGeom prst="homePlate">
            <a:avLst>
              <a:gd name="adj" fmla="val 82947"/>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541501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lowchart: Process 21">
            <a:extLst>
              <a:ext uri="{FF2B5EF4-FFF2-40B4-BE49-F238E27FC236}">
                <a16:creationId xmlns:a16="http://schemas.microsoft.com/office/drawing/2014/main" id="{10042207-37FD-6298-7000-697E82826D47}"/>
              </a:ext>
            </a:extLst>
          </p:cNvPr>
          <p:cNvSpPr/>
          <p:nvPr/>
        </p:nvSpPr>
        <p:spPr>
          <a:xfrm>
            <a:off x="0" y="0"/>
            <a:ext cx="12192000" cy="6858000"/>
          </a:xfrm>
          <a:prstGeom prst="flowChartProcess">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Freeform: Shape 1">
            <a:extLst>
              <a:ext uri="{FF2B5EF4-FFF2-40B4-BE49-F238E27FC236}">
                <a16:creationId xmlns:a16="http://schemas.microsoft.com/office/drawing/2014/main" id="{DABD7110-7A2B-F001-EEBB-4A48679082D5}"/>
              </a:ext>
            </a:extLst>
          </p:cNvPr>
          <p:cNvSpPr>
            <a:spLocks noChangeArrowheads="1"/>
          </p:cNvSpPr>
          <p:nvPr/>
        </p:nvSpPr>
        <p:spPr bwMode="auto">
          <a:xfrm>
            <a:off x="2026300" y="2045610"/>
            <a:ext cx="2545160" cy="2554763"/>
          </a:xfrm>
          <a:custGeom>
            <a:avLst/>
            <a:gdLst>
              <a:gd name="connsiteX0" fmla="*/ 1050925 w 2103438"/>
              <a:gd name="connsiteY0" fmla="*/ 0 h 2111375"/>
              <a:gd name="connsiteX1" fmla="*/ 2103438 w 2103438"/>
              <a:gd name="connsiteY1" fmla="*/ 1055687 h 2111375"/>
              <a:gd name="connsiteX2" fmla="*/ 1730179 w 2103438"/>
              <a:gd name="connsiteY2" fmla="*/ 1430073 h 2111375"/>
              <a:gd name="connsiteX3" fmla="*/ 1730454 w 2103438"/>
              <a:gd name="connsiteY3" fmla="*/ 1430259 h 2111375"/>
              <a:gd name="connsiteX4" fmla="*/ 1782763 w 2103438"/>
              <a:gd name="connsiteY4" fmla="*/ 1556544 h 2111375"/>
              <a:gd name="connsiteX5" fmla="*/ 1604169 w 2103438"/>
              <a:gd name="connsiteY5" fmla="*/ 1735138 h 2111375"/>
              <a:gd name="connsiteX6" fmla="*/ 1534652 w 2103438"/>
              <a:gd name="connsiteY6" fmla="*/ 1721103 h 2111375"/>
              <a:gd name="connsiteX7" fmla="*/ 1478063 w 2103438"/>
              <a:gd name="connsiteY7" fmla="*/ 1682950 h 2111375"/>
              <a:gd name="connsiteX8" fmla="*/ 1050925 w 2103438"/>
              <a:gd name="connsiteY8" fmla="*/ 2111375 h 2111375"/>
              <a:gd name="connsiteX9" fmla="*/ 0 w 2103438"/>
              <a:gd name="connsiteY9" fmla="*/ 1055687 h 211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03438" h="2111375">
                <a:moveTo>
                  <a:pt x="1050925" y="0"/>
                </a:moveTo>
                <a:lnTo>
                  <a:pt x="2103438" y="1055687"/>
                </a:lnTo>
                <a:lnTo>
                  <a:pt x="1730179" y="1430073"/>
                </a:lnTo>
                <a:lnTo>
                  <a:pt x="1730454" y="1430259"/>
                </a:lnTo>
                <a:cubicBezTo>
                  <a:pt x="1762773" y="1462578"/>
                  <a:pt x="1782763" y="1507227"/>
                  <a:pt x="1782763" y="1556544"/>
                </a:cubicBezTo>
                <a:cubicBezTo>
                  <a:pt x="1782763" y="1655179"/>
                  <a:pt x="1702804" y="1735138"/>
                  <a:pt x="1604169" y="1735138"/>
                </a:cubicBezTo>
                <a:cubicBezTo>
                  <a:pt x="1579510" y="1735138"/>
                  <a:pt x="1556019" y="1730141"/>
                  <a:pt x="1534652" y="1721103"/>
                </a:cubicBezTo>
                <a:lnTo>
                  <a:pt x="1478063" y="1682950"/>
                </a:lnTo>
                <a:lnTo>
                  <a:pt x="1050925" y="2111375"/>
                </a:lnTo>
                <a:lnTo>
                  <a:pt x="0" y="1055687"/>
                </a:lnTo>
                <a:close/>
              </a:path>
            </a:pathLst>
          </a:custGeom>
          <a:solidFill>
            <a:srgbClr val="FF5E78"/>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Freeform: Shape 2">
            <a:extLst>
              <a:ext uri="{FF2B5EF4-FFF2-40B4-BE49-F238E27FC236}">
                <a16:creationId xmlns:a16="http://schemas.microsoft.com/office/drawing/2014/main" id="{02FA6092-941F-D8C4-CC70-C776D118103F}"/>
              </a:ext>
            </a:extLst>
          </p:cNvPr>
          <p:cNvSpPr>
            <a:spLocks noChangeArrowheads="1"/>
          </p:cNvSpPr>
          <p:nvPr/>
        </p:nvSpPr>
        <p:spPr bwMode="auto">
          <a:xfrm>
            <a:off x="3417012" y="3430562"/>
            <a:ext cx="2545160" cy="2556685"/>
          </a:xfrm>
          <a:custGeom>
            <a:avLst/>
            <a:gdLst>
              <a:gd name="connsiteX0" fmla="*/ 1051719 w 2103438"/>
              <a:gd name="connsiteY0" fmla="*/ 0 h 2112963"/>
              <a:gd name="connsiteX1" fmla="*/ 1408206 w 2103438"/>
              <a:gd name="connsiteY1" fmla="*/ 358101 h 2112963"/>
              <a:gd name="connsiteX2" fmla="*/ 1465639 w 2103438"/>
              <a:gd name="connsiteY2" fmla="*/ 319209 h 2112963"/>
              <a:gd name="connsiteX3" fmla="*/ 1536701 w 2103438"/>
              <a:gd name="connsiteY3" fmla="*/ 304800 h 2112963"/>
              <a:gd name="connsiteX4" fmla="*/ 1719264 w 2103438"/>
              <a:gd name="connsiteY4" fmla="*/ 488157 h 2112963"/>
              <a:gd name="connsiteX5" fmla="*/ 1704918 w 2103438"/>
              <a:gd name="connsiteY5" fmla="*/ 559528 h 2112963"/>
              <a:gd name="connsiteX6" fmla="*/ 1666176 w 2103438"/>
              <a:gd name="connsiteY6" fmla="*/ 617239 h 2112963"/>
              <a:gd name="connsiteX7" fmla="*/ 2103438 w 2103438"/>
              <a:gd name="connsiteY7" fmla="*/ 1056482 h 2112963"/>
              <a:gd name="connsiteX8" fmla="*/ 1051719 w 2103438"/>
              <a:gd name="connsiteY8" fmla="*/ 2112963 h 2112963"/>
              <a:gd name="connsiteX9" fmla="*/ 0 w 2103438"/>
              <a:gd name="connsiteY9" fmla="*/ 1056482 h 2112963"/>
              <a:gd name="connsiteX10" fmla="*/ 427818 w 2103438"/>
              <a:gd name="connsiteY10" fmla="*/ 626726 h 2112963"/>
              <a:gd name="connsiteX11" fmla="*/ 454556 w 2103438"/>
              <a:gd name="connsiteY11" fmla="*/ 626726 h 2112963"/>
              <a:gd name="connsiteX12" fmla="*/ 668465 w 2103438"/>
              <a:gd name="connsiteY12" fmla="*/ 411849 h 2112963"/>
              <a:gd name="connsiteX13" fmla="*/ 668465 w 2103438"/>
              <a:gd name="connsiteY13" fmla="*/ 384989 h 2112963"/>
              <a:gd name="connsiteX14" fmla="*/ 1051719 w 2103438"/>
              <a:gd name="connsiteY14" fmla="*/ 0 h 211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03438" h="2112963">
                <a:moveTo>
                  <a:pt x="1051719" y="0"/>
                </a:moveTo>
                <a:lnTo>
                  <a:pt x="1408206" y="358101"/>
                </a:lnTo>
                <a:lnTo>
                  <a:pt x="1465639" y="319209"/>
                </a:lnTo>
                <a:cubicBezTo>
                  <a:pt x="1487481" y="309931"/>
                  <a:pt x="1511495" y="304800"/>
                  <a:pt x="1536701" y="304800"/>
                </a:cubicBezTo>
                <a:cubicBezTo>
                  <a:pt x="1637528" y="304800"/>
                  <a:pt x="1719264" y="386892"/>
                  <a:pt x="1719264" y="488157"/>
                </a:cubicBezTo>
                <a:cubicBezTo>
                  <a:pt x="1719264" y="513473"/>
                  <a:pt x="1714156" y="537591"/>
                  <a:pt x="1704918" y="559528"/>
                </a:cubicBezTo>
                <a:lnTo>
                  <a:pt x="1666176" y="617239"/>
                </a:lnTo>
                <a:lnTo>
                  <a:pt x="2103438" y="1056482"/>
                </a:lnTo>
                <a:cubicBezTo>
                  <a:pt x="2103438" y="1056482"/>
                  <a:pt x="2103438" y="1056482"/>
                  <a:pt x="1051719" y="2112963"/>
                </a:cubicBezTo>
                <a:cubicBezTo>
                  <a:pt x="1051719" y="2112963"/>
                  <a:pt x="1051719" y="2112963"/>
                  <a:pt x="0" y="1056482"/>
                </a:cubicBezTo>
                <a:cubicBezTo>
                  <a:pt x="0" y="1056482"/>
                  <a:pt x="0" y="1056482"/>
                  <a:pt x="427818" y="626726"/>
                </a:cubicBezTo>
                <a:cubicBezTo>
                  <a:pt x="436731" y="626726"/>
                  <a:pt x="445643" y="626726"/>
                  <a:pt x="454556" y="626726"/>
                </a:cubicBezTo>
                <a:cubicBezTo>
                  <a:pt x="570424" y="626726"/>
                  <a:pt x="668465" y="528241"/>
                  <a:pt x="668465" y="411849"/>
                </a:cubicBezTo>
                <a:cubicBezTo>
                  <a:pt x="668465" y="402896"/>
                  <a:pt x="668465" y="393942"/>
                  <a:pt x="668465" y="384989"/>
                </a:cubicBezTo>
                <a:cubicBezTo>
                  <a:pt x="668465" y="384989"/>
                  <a:pt x="668465" y="384989"/>
                  <a:pt x="1051719" y="0"/>
                </a:cubicBezTo>
                <a:close/>
              </a:path>
            </a:pathLst>
          </a:custGeom>
          <a:solidFill>
            <a:srgbClr val="FFD232"/>
          </a:solidFill>
          <a:ln>
            <a:noFill/>
          </a:ln>
        </p:spPr>
        <p:txBody>
          <a:bodyPr vert="horz" wrap="square" lIns="91440" tIns="45720" rIns="91440" bIns="45720" numCol="1" anchor="t" anchorCtr="0" compatLnSpc="1">
            <a:prstTxWarp prst="textNoShape">
              <a:avLst/>
            </a:prstTxWarp>
          </a:bodyPr>
          <a:lstStyle/>
          <a:p>
            <a:endParaRPr lang="en-US"/>
          </a:p>
        </p:txBody>
      </p:sp>
      <p:sp>
        <p:nvSpPr>
          <p:cNvPr id="4" name="Freeform: Shape 3">
            <a:extLst>
              <a:ext uri="{FF2B5EF4-FFF2-40B4-BE49-F238E27FC236}">
                <a16:creationId xmlns:a16="http://schemas.microsoft.com/office/drawing/2014/main" id="{51D98D9D-EA41-FC85-0991-31E0A2F30D09}"/>
              </a:ext>
            </a:extLst>
          </p:cNvPr>
          <p:cNvSpPr>
            <a:spLocks noChangeArrowheads="1"/>
          </p:cNvSpPr>
          <p:nvPr/>
        </p:nvSpPr>
        <p:spPr bwMode="auto">
          <a:xfrm>
            <a:off x="4807726" y="2045610"/>
            <a:ext cx="2554764" cy="2554763"/>
          </a:xfrm>
          <a:custGeom>
            <a:avLst/>
            <a:gdLst>
              <a:gd name="connsiteX0" fmla="*/ 1051233 w 2111375"/>
              <a:gd name="connsiteY0" fmla="*/ 0 h 2111375"/>
              <a:gd name="connsiteX1" fmla="*/ 2111375 w 2111375"/>
              <a:gd name="connsiteY1" fmla="*/ 1055687 h 2111375"/>
              <a:gd name="connsiteX2" fmla="*/ 1739818 w 2111375"/>
              <a:gd name="connsiteY2" fmla="*/ 1425684 h 2111375"/>
              <a:gd name="connsiteX3" fmla="*/ 1746755 w 2111375"/>
              <a:gd name="connsiteY3" fmla="*/ 1430259 h 2111375"/>
              <a:gd name="connsiteX4" fmla="*/ 1800226 w 2111375"/>
              <a:gd name="connsiteY4" fmla="*/ 1556544 h 2111375"/>
              <a:gd name="connsiteX5" fmla="*/ 1617663 w 2111375"/>
              <a:gd name="connsiteY5" fmla="*/ 1735138 h 2111375"/>
              <a:gd name="connsiteX6" fmla="*/ 1488572 w 2111375"/>
              <a:gd name="connsiteY6" fmla="*/ 1682829 h 2111375"/>
              <a:gd name="connsiteX7" fmla="*/ 1485729 w 2111375"/>
              <a:gd name="connsiteY7" fmla="*/ 1678705 h 2111375"/>
              <a:gd name="connsiteX8" fmla="*/ 1051233 w 2111375"/>
              <a:gd name="connsiteY8" fmla="*/ 2111375 h 2111375"/>
              <a:gd name="connsiteX9" fmla="*/ 605795 w 2111375"/>
              <a:gd name="connsiteY9" fmla="*/ 1655103 h 2111375"/>
              <a:gd name="connsiteX10" fmla="*/ 605795 w 2111375"/>
              <a:gd name="connsiteY10" fmla="*/ 1637210 h 2111375"/>
              <a:gd name="connsiteX11" fmla="*/ 391985 w 2111375"/>
              <a:gd name="connsiteY11" fmla="*/ 1422494 h 2111375"/>
              <a:gd name="connsiteX12" fmla="*/ 365259 w 2111375"/>
              <a:gd name="connsiteY12" fmla="*/ 1422494 h 2111375"/>
              <a:gd name="connsiteX13" fmla="*/ 0 w 2111375"/>
              <a:gd name="connsiteY13" fmla="*/ 1055687 h 2111375"/>
              <a:gd name="connsiteX14" fmla="*/ 1051233 w 2111375"/>
              <a:gd name="connsiteY14" fmla="*/ 0 h 211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1375" h="2111375">
                <a:moveTo>
                  <a:pt x="1051233" y="0"/>
                </a:moveTo>
                <a:cubicBezTo>
                  <a:pt x="1051233" y="0"/>
                  <a:pt x="1051233" y="0"/>
                  <a:pt x="2111375" y="1055687"/>
                </a:cubicBezTo>
                <a:lnTo>
                  <a:pt x="1739818" y="1425684"/>
                </a:lnTo>
                <a:lnTo>
                  <a:pt x="1746755" y="1430259"/>
                </a:lnTo>
                <a:cubicBezTo>
                  <a:pt x="1779792" y="1462578"/>
                  <a:pt x="1800226" y="1507227"/>
                  <a:pt x="1800226" y="1556544"/>
                </a:cubicBezTo>
                <a:cubicBezTo>
                  <a:pt x="1800226" y="1655179"/>
                  <a:pt x="1718490" y="1735138"/>
                  <a:pt x="1617663" y="1735138"/>
                </a:cubicBezTo>
                <a:cubicBezTo>
                  <a:pt x="1567250" y="1735138"/>
                  <a:pt x="1521609" y="1715148"/>
                  <a:pt x="1488572" y="1682829"/>
                </a:cubicBezTo>
                <a:lnTo>
                  <a:pt x="1485729" y="1678705"/>
                </a:lnTo>
                <a:lnTo>
                  <a:pt x="1051233" y="2111375"/>
                </a:lnTo>
                <a:cubicBezTo>
                  <a:pt x="1051233" y="2111375"/>
                  <a:pt x="1051233" y="2111375"/>
                  <a:pt x="605795" y="1655103"/>
                </a:cubicBezTo>
                <a:cubicBezTo>
                  <a:pt x="605795" y="1646157"/>
                  <a:pt x="605795" y="1646157"/>
                  <a:pt x="605795" y="1637210"/>
                </a:cubicBezTo>
                <a:cubicBezTo>
                  <a:pt x="605795" y="1511959"/>
                  <a:pt x="507799" y="1422494"/>
                  <a:pt x="391985" y="1422494"/>
                </a:cubicBezTo>
                <a:cubicBezTo>
                  <a:pt x="383076" y="1422494"/>
                  <a:pt x="374167" y="1422494"/>
                  <a:pt x="365259" y="1422494"/>
                </a:cubicBezTo>
                <a:cubicBezTo>
                  <a:pt x="365259" y="1422494"/>
                  <a:pt x="365259" y="1422494"/>
                  <a:pt x="0" y="1055687"/>
                </a:cubicBezTo>
                <a:cubicBezTo>
                  <a:pt x="0" y="1055687"/>
                  <a:pt x="0" y="1055687"/>
                  <a:pt x="1051233" y="0"/>
                </a:cubicBezTo>
                <a:close/>
              </a:path>
            </a:pathLst>
          </a:custGeom>
          <a:solidFill>
            <a:srgbClr val="64DCF0"/>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Freeform: Shape 4">
            <a:extLst>
              <a:ext uri="{FF2B5EF4-FFF2-40B4-BE49-F238E27FC236}">
                <a16:creationId xmlns:a16="http://schemas.microsoft.com/office/drawing/2014/main" id="{C3C6BACF-F636-2067-1F96-057B8919155D}"/>
              </a:ext>
            </a:extLst>
          </p:cNvPr>
          <p:cNvSpPr>
            <a:spLocks noChangeArrowheads="1"/>
          </p:cNvSpPr>
          <p:nvPr/>
        </p:nvSpPr>
        <p:spPr bwMode="auto">
          <a:xfrm>
            <a:off x="6209963" y="3430561"/>
            <a:ext cx="2543238" cy="2556685"/>
          </a:xfrm>
          <a:custGeom>
            <a:avLst/>
            <a:gdLst>
              <a:gd name="connsiteX0" fmla="*/ 1050925 w 2101850"/>
              <a:gd name="connsiteY0" fmla="*/ 0 h 2112963"/>
              <a:gd name="connsiteX1" fmla="*/ 1412322 w 2101850"/>
              <a:gd name="connsiteY1" fmla="*/ 363308 h 2112963"/>
              <a:gd name="connsiteX2" fmla="*/ 1415547 w 2101850"/>
              <a:gd name="connsiteY2" fmla="*/ 358504 h 2112963"/>
              <a:gd name="connsiteX3" fmla="*/ 1544638 w 2101850"/>
              <a:gd name="connsiteY3" fmla="*/ 304800 h 2112963"/>
              <a:gd name="connsiteX4" fmla="*/ 1727201 w 2101850"/>
              <a:gd name="connsiteY4" fmla="*/ 488157 h 2112963"/>
              <a:gd name="connsiteX5" fmla="*/ 1673730 w 2101850"/>
              <a:gd name="connsiteY5" fmla="*/ 617810 h 2112963"/>
              <a:gd name="connsiteX6" fmla="*/ 1668804 w 2101850"/>
              <a:gd name="connsiteY6" fmla="*/ 621146 h 2112963"/>
              <a:gd name="connsiteX7" fmla="*/ 2101850 w 2101850"/>
              <a:gd name="connsiteY7" fmla="*/ 1056482 h 2112963"/>
              <a:gd name="connsiteX8" fmla="*/ 1050925 w 2101850"/>
              <a:gd name="connsiteY8" fmla="*/ 2112963 h 2112963"/>
              <a:gd name="connsiteX9" fmla="*/ 0 w 2101850"/>
              <a:gd name="connsiteY9" fmla="*/ 1056482 h 2112963"/>
              <a:gd name="connsiteX10" fmla="*/ 427495 w 2101850"/>
              <a:gd name="connsiteY10" fmla="*/ 617773 h 2112963"/>
              <a:gd name="connsiteX11" fmla="*/ 463119 w 2101850"/>
              <a:gd name="connsiteY11" fmla="*/ 626726 h 2112963"/>
              <a:gd name="connsiteX12" fmla="*/ 676867 w 2101850"/>
              <a:gd name="connsiteY12" fmla="*/ 411849 h 2112963"/>
              <a:gd name="connsiteX13" fmla="*/ 667961 w 2101850"/>
              <a:gd name="connsiteY13" fmla="*/ 376036 h 2112963"/>
              <a:gd name="connsiteX14" fmla="*/ 1050925 w 2101850"/>
              <a:gd name="connsiteY14" fmla="*/ 0 h 211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01850" h="2112963">
                <a:moveTo>
                  <a:pt x="1050925" y="0"/>
                </a:moveTo>
                <a:lnTo>
                  <a:pt x="1412322" y="363308"/>
                </a:lnTo>
                <a:lnTo>
                  <a:pt x="1415547" y="358504"/>
                </a:lnTo>
                <a:cubicBezTo>
                  <a:pt x="1448584" y="325323"/>
                  <a:pt x="1494225" y="304800"/>
                  <a:pt x="1544638" y="304800"/>
                </a:cubicBezTo>
                <a:cubicBezTo>
                  <a:pt x="1645465" y="304800"/>
                  <a:pt x="1727201" y="386892"/>
                  <a:pt x="1727201" y="488157"/>
                </a:cubicBezTo>
                <a:cubicBezTo>
                  <a:pt x="1727201" y="538790"/>
                  <a:pt x="1706767" y="584629"/>
                  <a:pt x="1673730" y="617810"/>
                </a:cubicBezTo>
                <a:lnTo>
                  <a:pt x="1668804" y="621146"/>
                </a:lnTo>
                <a:lnTo>
                  <a:pt x="2101850" y="1056482"/>
                </a:lnTo>
                <a:cubicBezTo>
                  <a:pt x="2101850" y="1056482"/>
                  <a:pt x="2101850" y="1056482"/>
                  <a:pt x="1050925" y="2112963"/>
                </a:cubicBezTo>
                <a:cubicBezTo>
                  <a:pt x="1050925" y="2112963"/>
                  <a:pt x="1050925" y="2112963"/>
                  <a:pt x="0" y="1056482"/>
                </a:cubicBezTo>
                <a:cubicBezTo>
                  <a:pt x="0" y="1056482"/>
                  <a:pt x="0" y="1056482"/>
                  <a:pt x="427495" y="617773"/>
                </a:cubicBezTo>
                <a:cubicBezTo>
                  <a:pt x="436401" y="626726"/>
                  <a:pt x="454213" y="626726"/>
                  <a:pt x="463119" y="626726"/>
                </a:cubicBezTo>
                <a:cubicBezTo>
                  <a:pt x="578899" y="626726"/>
                  <a:pt x="676867" y="528241"/>
                  <a:pt x="676867" y="411849"/>
                </a:cubicBezTo>
                <a:cubicBezTo>
                  <a:pt x="676867" y="402896"/>
                  <a:pt x="676867" y="384989"/>
                  <a:pt x="667961" y="376036"/>
                </a:cubicBezTo>
                <a:cubicBezTo>
                  <a:pt x="667961" y="376036"/>
                  <a:pt x="667961" y="376036"/>
                  <a:pt x="1050925" y="0"/>
                </a:cubicBezTo>
                <a:close/>
              </a:path>
            </a:pathLst>
          </a:custGeom>
          <a:solidFill>
            <a:srgbClr val="FFA54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Shape 5">
            <a:extLst>
              <a:ext uri="{FF2B5EF4-FFF2-40B4-BE49-F238E27FC236}">
                <a16:creationId xmlns:a16="http://schemas.microsoft.com/office/drawing/2014/main" id="{115CBFDC-709B-3E94-CC80-0BDC83947F2A}"/>
              </a:ext>
            </a:extLst>
          </p:cNvPr>
          <p:cNvSpPr>
            <a:spLocks noChangeArrowheads="1"/>
          </p:cNvSpPr>
          <p:nvPr/>
        </p:nvSpPr>
        <p:spPr bwMode="auto">
          <a:xfrm>
            <a:off x="7600678" y="2045610"/>
            <a:ext cx="2543238" cy="2554763"/>
          </a:xfrm>
          <a:custGeom>
            <a:avLst/>
            <a:gdLst>
              <a:gd name="connsiteX0" fmla="*/ 1050925 w 2101850"/>
              <a:gd name="connsiteY0" fmla="*/ 0 h 2111375"/>
              <a:gd name="connsiteX1" fmla="*/ 2101850 w 2101850"/>
              <a:gd name="connsiteY1" fmla="*/ 1055687 h 2111375"/>
              <a:gd name="connsiteX2" fmla="*/ 1651606 w 2101850"/>
              <a:gd name="connsiteY2" fmla="*/ 1507972 h 2111375"/>
              <a:gd name="connsiteX3" fmla="*/ 1687454 w 2101850"/>
              <a:gd name="connsiteY3" fmla="*/ 1561374 h 2111375"/>
              <a:gd name="connsiteX4" fmla="*/ 1701801 w 2101850"/>
              <a:gd name="connsiteY4" fmla="*/ 1632745 h 2111375"/>
              <a:gd name="connsiteX5" fmla="*/ 1519238 w 2101850"/>
              <a:gd name="connsiteY5" fmla="*/ 1816102 h 2111375"/>
              <a:gd name="connsiteX6" fmla="*/ 1448176 w 2101850"/>
              <a:gd name="connsiteY6" fmla="*/ 1801693 h 2111375"/>
              <a:gd name="connsiteX7" fmla="*/ 1395033 w 2101850"/>
              <a:gd name="connsiteY7" fmla="*/ 1765707 h 2111375"/>
              <a:gd name="connsiteX8" fmla="*/ 1050925 w 2101850"/>
              <a:gd name="connsiteY8" fmla="*/ 2111375 h 2111375"/>
              <a:gd name="connsiteX9" fmla="*/ 605618 w 2101850"/>
              <a:gd name="connsiteY9" fmla="*/ 1664050 h 2111375"/>
              <a:gd name="connsiteX10" fmla="*/ 614524 w 2101850"/>
              <a:gd name="connsiteY10" fmla="*/ 1637210 h 2111375"/>
              <a:gd name="connsiteX11" fmla="*/ 400776 w 2101850"/>
              <a:gd name="connsiteY11" fmla="*/ 1422494 h 2111375"/>
              <a:gd name="connsiteX12" fmla="*/ 365152 w 2101850"/>
              <a:gd name="connsiteY12" fmla="*/ 1422494 h 2111375"/>
              <a:gd name="connsiteX13" fmla="*/ 0 w 2101850"/>
              <a:gd name="connsiteY13" fmla="*/ 1055687 h 2111375"/>
              <a:gd name="connsiteX14" fmla="*/ 1050925 w 2101850"/>
              <a:gd name="connsiteY14" fmla="*/ 0 h 211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01850" h="2111375">
                <a:moveTo>
                  <a:pt x="1050925" y="0"/>
                </a:moveTo>
                <a:cubicBezTo>
                  <a:pt x="1050925" y="0"/>
                  <a:pt x="1050925" y="0"/>
                  <a:pt x="2101850" y="1055687"/>
                </a:cubicBezTo>
                <a:lnTo>
                  <a:pt x="1651606" y="1507972"/>
                </a:lnTo>
                <a:lnTo>
                  <a:pt x="1687454" y="1561374"/>
                </a:lnTo>
                <a:cubicBezTo>
                  <a:pt x="1696693" y="1583311"/>
                  <a:pt x="1701801" y="1607429"/>
                  <a:pt x="1701801" y="1632745"/>
                </a:cubicBezTo>
                <a:cubicBezTo>
                  <a:pt x="1701801" y="1734010"/>
                  <a:pt x="1620065" y="1816102"/>
                  <a:pt x="1519238" y="1816102"/>
                </a:cubicBezTo>
                <a:cubicBezTo>
                  <a:pt x="1494031" y="1816102"/>
                  <a:pt x="1470018" y="1810971"/>
                  <a:pt x="1448176" y="1801693"/>
                </a:cubicBezTo>
                <a:lnTo>
                  <a:pt x="1395033" y="1765707"/>
                </a:lnTo>
                <a:lnTo>
                  <a:pt x="1050925" y="2111375"/>
                </a:lnTo>
                <a:cubicBezTo>
                  <a:pt x="1050925" y="2111375"/>
                  <a:pt x="1050925" y="2111375"/>
                  <a:pt x="605618" y="1664050"/>
                </a:cubicBezTo>
                <a:cubicBezTo>
                  <a:pt x="605618" y="1655103"/>
                  <a:pt x="614524" y="1646157"/>
                  <a:pt x="614524" y="1637210"/>
                </a:cubicBezTo>
                <a:cubicBezTo>
                  <a:pt x="614524" y="1511959"/>
                  <a:pt x="516556" y="1422494"/>
                  <a:pt x="400776" y="1422494"/>
                </a:cubicBezTo>
                <a:cubicBezTo>
                  <a:pt x="382964" y="1422494"/>
                  <a:pt x="374058" y="1422494"/>
                  <a:pt x="365152" y="1422494"/>
                </a:cubicBezTo>
                <a:cubicBezTo>
                  <a:pt x="365152" y="1422494"/>
                  <a:pt x="365152" y="1422494"/>
                  <a:pt x="0" y="1055687"/>
                </a:cubicBezTo>
                <a:cubicBezTo>
                  <a:pt x="0" y="1055687"/>
                  <a:pt x="0" y="1055687"/>
                  <a:pt x="1050925" y="0"/>
                </a:cubicBezTo>
                <a:close/>
              </a:path>
            </a:pathLst>
          </a:custGeom>
          <a:solidFill>
            <a:srgbClr val="8259FE"/>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TextBox 7">
            <a:extLst>
              <a:ext uri="{FF2B5EF4-FFF2-40B4-BE49-F238E27FC236}">
                <a16:creationId xmlns:a16="http://schemas.microsoft.com/office/drawing/2014/main" id="{9D0E8F24-F8E9-2D55-D01F-435A0C116171}"/>
              </a:ext>
            </a:extLst>
          </p:cNvPr>
          <p:cNvSpPr txBox="1"/>
          <p:nvPr/>
        </p:nvSpPr>
        <p:spPr>
          <a:xfrm>
            <a:off x="7933849" y="3007520"/>
            <a:ext cx="1876896" cy="630942"/>
          </a:xfrm>
          <a:prstGeom prst="rect">
            <a:avLst/>
          </a:prstGeom>
          <a:noFill/>
        </p:spPr>
        <p:txBody>
          <a:bodyPr wrap="square">
            <a:spAutoFit/>
          </a:bodyPr>
          <a:lstStyle>
            <a:defPPr>
              <a:defRPr lang="fa-IR"/>
            </a:defPPr>
            <a:lvl1pPr algn="just" rtl="1">
              <a:lnSpc>
                <a:spcPct val="200000"/>
              </a:lnSpc>
              <a:defRPr sz="2000" b="0" i="0">
                <a:solidFill>
                  <a:srgbClr val="333333"/>
                </a:solidFill>
                <a:effectLst/>
                <a:latin typeface="Vazir" panose="020B0603030804020204" pitchFamily="34" charset="-78"/>
                <a:cs typeface="Vazir" panose="020B0603030804020204" pitchFamily="34" charset="-78"/>
              </a:defRPr>
            </a:lvl1pPr>
          </a:lstStyle>
          <a:p>
            <a:r>
              <a:rPr lang="fa-IR" dirty="0"/>
              <a:t>22.مرد سیاسی</a:t>
            </a:r>
          </a:p>
        </p:txBody>
      </p:sp>
      <p:sp>
        <p:nvSpPr>
          <p:cNvPr id="10" name="TextBox 9">
            <a:extLst>
              <a:ext uri="{FF2B5EF4-FFF2-40B4-BE49-F238E27FC236}">
                <a16:creationId xmlns:a16="http://schemas.microsoft.com/office/drawing/2014/main" id="{3E2C1103-CF6E-1389-92A8-514CBB4B9079}"/>
              </a:ext>
            </a:extLst>
          </p:cNvPr>
          <p:cNvSpPr txBox="1"/>
          <p:nvPr/>
        </p:nvSpPr>
        <p:spPr>
          <a:xfrm>
            <a:off x="6684367" y="4393432"/>
            <a:ext cx="1594429" cy="630942"/>
          </a:xfrm>
          <a:prstGeom prst="rect">
            <a:avLst/>
          </a:prstGeom>
          <a:noFill/>
        </p:spPr>
        <p:txBody>
          <a:bodyPr wrap="square">
            <a:spAutoFit/>
          </a:bodyPr>
          <a:lstStyle>
            <a:defPPr>
              <a:defRPr lang="fa-IR"/>
            </a:defPPr>
            <a:lvl1pPr algn="just" rtl="1">
              <a:lnSpc>
                <a:spcPct val="200000"/>
              </a:lnSpc>
              <a:defRPr sz="2000" b="0" i="0">
                <a:solidFill>
                  <a:srgbClr val="333333"/>
                </a:solidFill>
                <a:effectLst/>
                <a:latin typeface="Vazir" panose="020B0603030804020204" pitchFamily="34" charset="-78"/>
                <a:cs typeface="Vazir" panose="020B0603030804020204" pitchFamily="34" charset="-78"/>
              </a:defRPr>
            </a:lvl1pPr>
          </a:lstStyle>
          <a:p>
            <a:r>
              <a:rPr lang="fa-IR" dirty="0"/>
              <a:t>23.تیمائوس</a:t>
            </a:r>
          </a:p>
        </p:txBody>
      </p:sp>
      <p:sp>
        <p:nvSpPr>
          <p:cNvPr id="12" name="TextBox 11">
            <a:extLst>
              <a:ext uri="{FF2B5EF4-FFF2-40B4-BE49-F238E27FC236}">
                <a16:creationId xmlns:a16="http://schemas.microsoft.com/office/drawing/2014/main" id="{5496E2B0-B6D6-A436-976C-70803CF74E62}"/>
              </a:ext>
            </a:extLst>
          </p:cNvPr>
          <p:cNvSpPr txBox="1"/>
          <p:nvPr/>
        </p:nvSpPr>
        <p:spPr>
          <a:xfrm>
            <a:off x="4952035" y="3006558"/>
            <a:ext cx="1732332" cy="630942"/>
          </a:xfrm>
          <a:prstGeom prst="rect">
            <a:avLst/>
          </a:prstGeom>
          <a:noFill/>
        </p:spPr>
        <p:txBody>
          <a:bodyPr wrap="square">
            <a:spAutoFit/>
          </a:bodyPr>
          <a:lstStyle>
            <a:defPPr>
              <a:defRPr lang="fa-IR"/>
            </a:defPPr>
            <a:lvl1pPr algn="just" rtl="1">
              <a:lnSpc>
                <a:spcPct val="200000"/>
              </a:lnSpc>
              <a:defRPr sz="2000" b="0" i="0">
                <a:solidFill>
                  <a:srgbClr val="333333"/>
                </a:solidFill>
                <a:effectLst/>
                <a:latin typeface="Vazir" panose="020B0603030804020204" pitchFamily="34" charset="-78"/>
                <a:cs typeface="Vazir" panose="020B0603030804020204" pitchFamily="34" charset="-78"/>
              </a:defRPr>
            </a:lvl1pPr>
          </a:lstStyle>
          <a:p>
            <a:r>
              <a:rPr lang="fa-IR" dirty="0"/>
              <a:t>24.کریتیاس</a:t>
            </a:r>
          </a:p>
        </p:txBody>
      </p:sp>
      <p:sp>
        <p:nvSpPr>
          <p:cNvPr id="14" name="TextBox 13">
            <a:extLst>
              <a:ext uri="{FF2B5EF4-FFF2-40B4-BE49-F238E27FC236}">
                <a16:creationId xmlns:a16="http://schemas.microsoft.com/office/drawing/2014/main" id="{168E9121-DBDC-A4C6-BD35-2E07D4378ED6}"/>
              </a:ext>
            </a:extLst>
          </p:cNvPr>
          <p:cNvSpPr txBox="1"/>
          <p:nvPr/>
        </p:nvSpPr>
        <p:spPr>
          <a:xfrm>
            <a:off x="3815944" y="4282977"/>
            <a:ext cx="1450873" cy="630942"/>
          </a:xfrm>
          <a:prstGeom prst="rect">
            <a:avLst/>
          </a:prstGeom>
          <a:noFill/>
        </p:spPr>
        <p:txBody>
          <a:bodyPr wrap="square">
            <a:spAutoFit/>
          </a:bodyPr>
          <a:lstStyle>
            <a:defPPr>
              <a:defRPr lang="fa-IR"/>
            </a:defPPr>
            <a:lvl1pPr algn="just" rtl="1">
              <a:lnSpc>
                <a:spcPct val="200000"/>
              </a:lnSpc>
              <a:defRPr sz="2000" b="0" i="0">
                <a:solidFill>
                  <a:srgbClr val="333333"/>
                </a:solidFill>
                <a:effectLst/>
                <a:latin typeface="Vazir" panose="020B0603030804020204" pitchFamily="34" charset="-78"/>
                <a:cs typeface="Vazir" panose="020B0603030804020204" pitchFamily="34" charset="-78"/>
              </a:defRPr>
            </a:lvl1pPr>
          </a:lstStyle>
          <a:p>
            <a:r>
              <a:rPr lang="fa-IR" dirty="0"/>
              <a:t>25.فیلبس</a:t>
            </a:r>
          </a:p>
        </p:txBody>
      </p:sp>
      <p:sp>
        <p:nvSpPr>
          <p:cNvPr id="16" name="TextBox 15">
            <a:extLst>
              <a:ext uri="{FF2B5EF4-FFF2-40B4-BE49-F238E27FC236}">
                <a16:creationId xmlns:a16="http://schemas.microsoft.com/office/drawing/2014/main" id="{0ADF1100-37CE-C9D8-ACA2-DC61CCC8C517}"/>
              </a:ext>
            </a:extLst>
          </p:cNvPr>
          <p:cNvSpPr txBox="1"/>
          <p:nvPr/>
        </p:nvSpPr>
        <p:spPr>
          <a:xfrm>
            <a:off x="2495234" y="3013826"/>
            <a:ext cx="1320710" cy="630942"/>
          </a:xfrm>
          <a:prstGeom prst="rect">
            <a:avLst/>
          </a:prstGeom>
          <a:noFill/>
        </p:spPr>
        <p:txBody>
          <a:bodyPr wrap="square">
            <a:spAutoFit/>
          </a:bodyPr>
          <a:lstStyle>
            <a:defPPr>
              <a:defRPr lang="fa-IR"/>
            </a:defPPr>
            <a:lvl1pPr algn="just" rtl="1">
              <a:lnSpc>
                <a:spcPct val="200000"/>
              </a:lnSpc>
              <a:defRPr sz="2000" b="0" i="0">
                <a:solidFill>
                  <a:srgbClr val="333333"/>
                </a:solidFill>
                <a:effectLst/>
                <a:latin typeface="Vazir" panose="020B0603030804020204" pitchFamily="34" charset="-78"/>
                <a:cs typeface="Vazir" panose="020B0603030804020204" pitchFamily="34" charset="-78"/>
              </a:defRPr>
            </a:lvl1pPr>
          </a:lstStyle>
          <a:p>
            <a:r>
              <a:rPr lang="fa-IR" dirty="0"/>
              <a:t>26.قوانین</a:t>
            </a:r>
          </a:p>
        </p:txBody>
      </p:sp>
      <p:sp>
        <p:nvSpPr>
          <p:cNvPr id="17" name="TextBox 16">
            <a:extLst>
              <a:ext uri="{FF2B5EF4-FFF2-40B4-BE49-F238E27FC236}">
                <a16:creationId xmlns:a16="http://schemas.microsoft.com/office/drawing/2014/main" id="{029D1E0F-E296-3CD1-6F71-BD81F5255891}"/>
              </a:ext>
            </a:extLst>
          </p:cNvPr>
          <p:cNvSpPr txBox="1"/>
          <p:nvPr/>
        </p:nvSpPr>
        <p:spPr>
          <a:xfrm>
            <a:off x="4488407" y="660637"/>
            <a:ext cx="3443112" cy="461665"/>
          </a:xfrm>
          <a:prstGeom prst="rect">
            <a:avLst/>
          </a:prstGeom>
          <a:noFill/>
        </p:spPr>
        <p:txBody>
          <a:bodyPr wrap="square">
            <a:spAutoFit/>
          </a:bodyPr>
          <a:lstStyle>
            <a:defPPr>
              <a:defRPr lang="fa-IR"/>
            </a:defPPr>
            <a:lvl1pPr algn="r">
              <a:spcBef>
                <a:spcPts val="1500"/>
              </a:spcBef>
              <a:spcAft>
                <a:spcPts val="750"/>
              </a:spcAft>
              <a:defRPr sz="2400" b="1" i="0">
                <a:solidFill>
                  <a:schemeClr val="bg1"/>
                </a:solidFill>
                <a:latin typeface="Shabnam" panose="020B0603030804020204" pitchFamily="34" charset="-78"/>
                <a:cs typeface="Shabnam" panose="020B0603030804020204" pitchFamily="34" charset="-78"/>
              </a:defRPr>
            </a:lvl1pPr>
          </a:lstStyle>
          <a:p>
            <a:r>
              <a:rPr lang="fa-IR" dirty="0">
                <a:solidFill>
                  <a:schemeClr val="tx1"/>
                </a:solidFill>
              </a:rPr>
              <a:t>آثار و فعالیت‌های افلاطون</a:t>
            </a:r>
          </a:p>
        </p:txBody>
      </p:sp>
    </p:spTree>
    <p:extLst>
      <p:ext uri="{BB962C8B-B14F-4D97-AF65-F5344CB8AC3E}">
        <p14:creationId xmlns:p14="http://schemas.microsoft.com/office/powerpoint/2010/main" val="12592814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Process 5">
            <a:extLst>
              <a:ext uri="{FF2B5EF4-FFF2-40B4-BE49-F238E27FC236}">
                <a16:creationId xmlns:a16="http://schemas.microsoft.com/office/drawing/2014/main" id="{1A995025-5810-B5B3-1F04-98A0F34A39F3}"/>
              </a:ext>
            </a:extLst>
          </p:cNvPr>
          <p:cNvSpPr/>
          <p:nvPr/>
        </p:nvSpPr>
        <p:spPr>
          <a:xfrm>
            <a:off x="0" y="0"/>
            <a:ext cx="12192000" cy="6858000"/>
          </a:xfrm>
          <a:prstGeom prst="flowChartProcess">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Arrow: Pentagon 1">
            <a:extLst>
              <a:ext uri="{FF2B5EF4-FFF2-40B4-BE49-F238E27FC236}">
                <a16:creationId xmlns:a16="http://schemas.microsoft.com/office/drawing/2014/main" id="{FA6473F4-74DB-E088-5184-D9458BE6B01D}"/>
              </a:ext>
            </a:extLst>
          </p:cNvPr>
          <p:cNvSpPr/>
          <p:nvPr/>
        </p:nvSpPr>
        <p:spPr>
          <a:xfrm>
            <a:off x="0" y="4822040"/>
            <a:ext cx="6524978" cy="1834444"/>
          </a:xfrm>
          <a:prstGeom prst="homePlat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Arrow: Pentagon 3">
            <a:extLst>
              <a:ext uri="{FF2B5EF4-FFF2-40B4-BE49-F238E27FC236}">
                <a16:creationId xmlns:a16="http://schemas.microsoft.com/office/drawing/2014/main" id="{E15D71AC-ECC1-4C65-6F66-CB2C75899CE3}"/>
              </a:ext>
            </a:extLst>
          </p:cNvPr>
          <p:cNvSpPr/>
          <p:nvPr/>
        </p:nvSpPr>
        <p:spPr>
          <a:xfrm flipH="1">
            <a:off x="5667022" y="4797779"/>
            <a:ext cx="6524978" cy="1834444"/>
          </a:xfrm>
          <a:prstGeom prst="homePlat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A01D97F-63FB-1201-8517-B60F2E2FB41D}"/>
              </a:ext>
            </a:extLst>
          </p:cNvPr>
          <p:cNvSpPr txBox="1"/>
          <p:nvPr/>
        </p:nvSpPr>
        <p:spPr>
          <a:xfrm>
            <a:off x="10499213" y="4760563"/>
            <a:ext cx="1493274" cy="461665"/>
          </a:xfrm>
          <a:prstGeom prst="rect">
            <a:avLst/>
          </a:prstGeom>
          <a:noFill/>
        </p:spPr>
        <p:txBody>
          <a:bodyPr wrap="square">
            <a:spAutoFit/>
          </a:bodyPr>
          <a:lstStyle>
            <a:defPPr>
              <a:defRPr lang="fa-IR"/>
            </a:defPPr>
            <a:lvl1pPr algn="r">
              <a:spcBef>
                <a:spcPts val="1500"/>
              </a:spcBef>
              <a:spcAft>
                <a:spcPts val="750"/>
              </a:spcAft>
              <a:defRPr sz="2400" b="1" i="0">
                <a:solidFill>
                  <a:srgbClr val="333333"/>
                </a:solidFill>
                <a:latin typeface="Shabnam" panose="020B0603030804020204" pitchFamily="34" charset="-78"/>
                <a:cs typeface="Shabnam" panose="020B0603030804020204" pitchFamily="34" charset="-78"/>
              </a:defRPr>
            </a:lvl1pPr>
          </a:lstStyle>
          <a:p>
            <a:r>
              <a:rPr lang="fa-IR" dirty="0">
                <a:solidFill>
                  <a:schemeClr val="bg1"/>
                </a:solidFill>
              </a:rPr>
              <a:t>سخن آخر</a:t>
            </a:r>
          </a:p>
        </p:txBody>
      </p:sp>
      <p:sp>
        <p:nvSpPr>
          <p:cNvPr id="5" name="TextBox 4">
            <a:extLst>
              <a:ext uri="{FF2B5EF4-FFF2-40B4-BE49-F238E27FC236}">
                <a16:creationId xmlns:a16="http://schemas.microsoft.com/office/drawing/2014/main" id="{EE89580F-A728-F93E-B2B0-5C88F5D95905}"/>
              </a:ext>
            </a:extLst>
          </p:cNvPr>
          <p:cNvSpPr txBox="1"/>
          <p:nvPr/>
        </p:nvSpPr>
        <p:spPr>
          <a:xfrm>
            <a:off x="0" y="5115594"/>
            <a:ext cx="11992487" cy="1131079"/>
          </a:xfrm>
          <a:prstGeom prst="rect">
            <a:avLst/>
          </a:prstGeom>
          <a:noFill/>
        </p:spPr>
        <p:txBody>
          <a:bodyPr wrap="square">
            <a:spAutoFit/>
          </a:bodyPr>
          <a:lstStyle>
            <a:defPPr>
              <a:defRPr lang="fa-IR"/>
            </a:defPPr>
            <a:lvl1pPr marL="285750" indent="-285750" algn="just" rtl="1">
              <a:lnSpc>
                <a:spcPct val="200000"/>
              </a:lnSpc>
              <a:buFont typeface="Arial" panose="020B0604020202020204" pitchFamily="34" charset="0"/>
              <a:buChar char="•"/>
              <a:defRPr b="0" i="0">
                <a:solidFill>
                  <a:srgbClr val="333333"/>
                </a:solidFill>
                <a:effectLst/>
                <a:latin typeface="Vazir" panose="020B0603030804020204" pitchFamily="34" charset="-78"/>
                <a:cs typeface="Vazir" panose="020B0603030804020204" pitchFamily="34" charset="-78"/>
              </a:defRPr>
            </a:lvl1pPr>
          </a:lstStyle>
          <a:p>
            <a:pPr marL="0" indent="0">
              <a:buNone/>
            </a:pPr>
            <a:r>
              <a:rPr lang="fa-IR" dirty="0">
                <a:solidFill>
                  <a:schemeClr val="bg1"/>
                </a:solidFill>
              </a:rPr>
              <a:t>27.مشهورترین كسی كه آرای سقراط را در قالب فلسفی روشنی ریخت،و آنچه را كه فلاسفه پیشین آورده بودند گرفت،و آنچه را كه به نبوغ خلاقه خود دریافته بود بر آن افزود و از آن مجموعه ای واحد پدید آورد كه دارای اجزایی محكم و بنیانی استواربود افلاطون بود.</a:t>
            </a:r>
          </a:p>
        </p:txBody>
      </p:sp>
      <p:sp>
        <p:nvSpPr>
          <p:cNvPr id="7" name="Rectangle 6">
            <a:extLst>
              <a:ext uri="{FF2B5EF4-FFF2-40B4-BE49-F238E27FC236}">
                <a16:creationId xmlns:a16="http://schemas.microsoft.com/office/drawing/2014/main" id="{A699DF5C-1688-617D-7B3C-6BA58801C9D0}"/>
              </a:ext>
            </a:extLst>
          </p:cNvPr>
          <p:cNvSpPr/>
          <p:nvPr/>
        </p:nvSpPr>
        <p:spPr>
          <a:xfrm>
            <a:off x="0" y="808163"/>
            <a:ext cx="8616650" cy="377169"/>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EC48C855-86AF-0D1A-3D61-474936B2106D}"/>
              </a:ext>
            </a:extLst>
          </p:cNvPr>
          <p:cNvSpPr/>
          <p:nvPr/>
        </p:nvSpPr>
        <p:spPr>
          <a:xfrm>
            <a:off x="3575350" y="3873096"/>
            <a:ext cx="8616650" cy="377169"/>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220" name="Picture 4" descr="این طومار از آخرین لحظات زندگی افلاطون پرده برداشت - روزیاتو">
            <a:extLst>
              <a:ext uri="{FF2B5EF4-FFF2-40B4-BE49-F238E27FC236}">
                <a16:creationId xmlns:a16="http://schemas.microsoft.com/office/drawing/2014/main" id="{25E4486F-ABE7-D4F2-E54E-7A724DADC4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7913" y="273930"/>
            <a:ext cx="7116174" cy="4274180"/>
          </a:xfrm>
          <a:prstGeom prst="rect">
            <a:avLst/>
          </a:prstGeom>
          <a:noFill/>
          <a:ln w="57150">
            <a:solidFill>
              <a:srgbClr val="178177"/>
            </a:solidFill>
          </a:ln>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82670E0-FE9E-C495-4D84-031106BBE351}"/>
              </a:ext>
            </a:extLst>
          </p:cNvPr>
          <p:cNvSpPr/>
          <p:nvPr/>
        </p:nvSpPr>
        <p:spPr>
          <a:xfrm>
            <a:off x="131780" y="4166839"/>
            <a:ext cx="609600" cy="490779"/>
          </a:xfrm>
          <a:prstGeom prst="rect">
            <a:avLst/>
          </a:prstGeom>
          <a:solidFill>
            <a:srgbClr val="178177"/>
          </a:solidFill>
          <a:ln>
            <a:solidFill>
              <a:srgbClr val="178177"/>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C209C44A-4155-ACDE-50F7-2A3A1A399310}"/>
              </a:ext>
            </a:extLst>
          </p:cNvPr>
          <p:cNvSpPr/>
          <p:nvPr/>
        </p:nvSpPr>
        <p:spPr>
          <a:xfrm>
            <a:off x="11450620" y="120548"/>
            <a:ext cx="609600" cy="490779"/>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079953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5C1AD6E-4C4E-27F8-5D05-630EEE714BFD}"/>
              </a:ext>
            </a:extLst>
          </p:cNvPr>
          <p:cNvSpPr txBox="1"/>
          <p:nvPr/>
        </p:nvSpPr>
        <p:spPr>
          <a:xfrm>
            <a:off x="328607" y="1810645"/>
            <a:ext cx="2324282" cy="577081"/>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solidFill>
                  <a:srgbClr val="000000"/>
                </a:solidFill>
                <a:hlinkClick r:id="rId2">
                  <a:extLst>
                    <a:ext uri="{A12FA001-AC4F-418D-AE19-62706E023703}">
                      <ahyp:hlinkClr xmlns:ahyp="http://schemas.microsoft.com/office/drawing/2018/hyperlinkcolor" val="tx"/>
                    </a:ext>
                  </a:extLst>
                </a:hlinkClick>
              </a:rPr>
              <a:t>https://setare.com</a:t>
            </a:r>
            <a:endParaRPr lang="fa-IR" dirty="0">
              <a:solidFill>
                <a:srgbClr val="000000"/>
              </a:solidFill>
            </a:endParaRPr>
          </a:p>
        </p:txBody>
      </p:sp>
      <p:sp>
        <p:nvSpPr>
          <p:cNvPr id="2" name="Flowchart: Process 1">
            <a:extLst>
              <a:ext uri="{FF2B5EF4-FFF2-40B4-BE49-F238E27FC236}">
                <a16:creationId xmlns:a16="http://schemas.microsoft.com/office/drawing/2014/main" id="{51793F12-FF83-E14C-59FC-E7A0BAC7164C}"/>
              </a:ext>
            </a:extLst>
          </p:cNvPr>
          <p:cNvSpPr/>
          <p:nvPr/>
        </p:nvSpPr>
        <p:spPr>
          <a:xfrm>
            <a:off x="10397067" y="609600"/>
            <a:ext cx="1794933" cy="609600"/>
          </a:xfrm>
          <a:prstGeom prst="flowChartProcess">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9DBCD227-66F8-AB0F-43FA-5AC9EC608F66}"/>
              </a:ext>
            </a:extLst>
          </p:cNvPr>
          <p:cNvSpPr txBox="1"/>
          <p:nvPr/>
        </p:nvSpPr>
        <p:spPr>
          <a:xfrm>
            <a:off x="10137422" y="683567"/>
            <a:ext cx="1693333" cy="461665"/>
          </a:xfrm>
          <a:prstGeom prst="rect">
            <a:avLst/>
          </a:prstGeom>
          <a:noFill/>
        </p:spPr>
        <p:txBody>
          <a:bodyPr wrap="square">
            <a:spAutoFit/>
          </a:bodyPr>
          <a:lstStyle>
            <a:defPPr>
              <a:defRPr lang="fa-IR"/>
            </a:defPPr>
            <a:lvl1pPr algn="r">
              <a:spcBef>
                <a:spcPts val="1500"/>
              </a:spcBef>
              <a:spcAft>
                <a:spcPts val="750"/>
              </a:spcAft>
              <a:defRPr sz="2400" b="1" i="0">
                <a:latin typeface="Shabnam" panose="020B0603030804020204" pitchFamily="34" charset="-78"/>
                <a:cs typeface="Shabnam" panose="020B0603030804020204" pitchFamily="34" charset="-78"/>
              </a:defRPr>
            </a:lvl1pPr>
          </a:lstStyle>
          <a:p>
            <a:r>
              <a:rPr lang="fa-IR" dirty="0"/>
              <a:t>منابع</a:t>
            </a:r>
          </a:p>
        </p:txBody>
      </p:sp>
    </p:spTree>
    <p:extLst>
      <p:ext uri="{BB962C8B-B14F-4D97-AF65-F5344CB8AC3E}">
        <p14:creationId xmlns:p14="http://schemas.microsoft.com/office/powerpoint/2010/main" val="9887727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Process 1">
            <a:extLst>
              <a:ext uri="{FF2B5EF4-FFF2-40B4-BE49-F238E27FC236}">
                <a16:creationId xmlns:a16="http://schemas.microsoft.com/office/drawing/2014/main" id="{B5866423-C512-B331-2230-343B7C67DA2C}"/>
              </a:ext>
            </a:extLst>
          </p:cNvPr>
          <p:cNvSpPr/>
          <p:nvPr/>
        </p:nvSpPr>
        <p:spPr>
          <a:xfrm>
            <a:off x="1518355" y="2606322"/>
            <a:ext cx="9155289" cy="1645355"/>
          </a:xfrm>
          <a:prstGeom prst="flowChartProcess">
            <a:avLst/>
          </a:prstGeom>
          <a:solidFill>
            <a:srgbClr val="178177"/>
          </a:solidFill>
          <a:ln>
            <a:solidFill>
              <a:srgbClr val="178177"/>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D0B7403-9D5D-BDA3-D0F9-37BC8A932149}"/>
              </a:ext>
            </a:extLst>
          </p:cNvPr>
          <p:cNvSpPr txBox="1"/>
          <p:nvPr/>
        </p:nvSpPr>
        <p:spPr>
          <a:xfrm>
            <a:off x="2698044" y="2921167"/>
            <a:ext cx="6581422" cy="1015663"/>
          </a:xfrm>
          <a:prstGeom prst="rect">
            <a:avLst/>
          </a:prstGeom>
          <a:noFill/>
        </p:spPr>
        <p:txBody>
          <a:bodyPr wrap="square">
            <a:spAutoFit/>
          </a:bodyPr>
          <a:lstStyle>
            <a:defPPr>
              <a:defRPr lang="fa-IR"/>
            </a:defPPr>
            <a:lvl1pPr algn="r">
              <a:spcBef>
                <a:spcPts val="1500"/>
              </a:spcBef>
              <a:spcAft>
                <a:spcPts val="750"/>
              </a:spcAft>
              <a:defRPr sz="2400" b="1" i="0">
                <a:latin typeface="Shabnam" panose="020B0603030804020204" pitchFamily="34" charset="-78"/>
                <a:cs typeface="Shabnam" panose="020B0603030804020204" pitchFamily="34" charset="-78"/>
              </a:defRPr>
            </a:lvl1pPr>
          </a:lstStyle>
          <a:p>
            <a:r>
              <a:rPr lang="fa-IR" sz="6000" dirty="0">
                <a:solidFill>
                  <a:schemeClr val="bg1"/>
                </a:solidFill>
              </a:rPr>
              <a:t>با تشکر از توجه شما</a:t>
            </a:r>
          </a:p>
        </p:txBody>
      </p:sp>
    </p:spTree>
    <p:extLst>
      <p:ext uri="{BB962C8B-B14F-4D97-AF65-F5344CB8AC3E}">
        <p14:creationId xmlns:p14="http://schemas.microsoft.com/office/powerpoint/2010/main" val="25649284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زندگینامه ”ارسطو“ فیلسوف یونانی و معلم اسکندر مقدونی">
            <a:extLst>
              <a:ext uri="{FF2B5EF4-FFF2-40B4-BE49-F238E27FC236}">
                <a16:creationId xmlns:a16="http://schemas.microsoft.com/office/drawing/2014/main" id="{633ED049-EC39-3514-9B5F-BF75C66E3C3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602" b="3594"/>
          <a:stretch/>
        </p:blipFill>
        <p:spPr bwMode="auto">
          <a:xfrm>
            <a:off x="0" y="0"/>
            <a:ext cx="10622844"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926B835-C438-DD54-ADEC-8E0E44CC2B3D}"/>
              </a:ext>
            </a:extLst>
          </p:cNvPr>
          <p:cNvSpPr txBox="1"/>
          <p:nvPr/>
        </p:nvSpPr>
        <p:spPr>
          <a:xfrm>
            <a:off x="6502399" y="1270916"/>
            <a:ext cx="5475111" cy="3347070"/>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نام اصلی افلاطون آریستوکلس بوده، ولی به خاطر هیکل تنومندی که داشته لقب افلاطون (در زبان یونانی به معنای تنومند) را به او نسبت داده‌اند. سقراط و هوشتانه از استادان افلاطون و ارسطو و گزنفون از شاگردان او هستند. او در ۳۱ اردیبهشت ۴۲۷ سال پیش از میلاد مسیح متولد شده و در سن ۷۴ سالگی دار فانی را وداع گفته است.</a:t>
            </a:r>
          </a:p>
        </p:txBody>
      </p:sp>
      <p:sp>
        <p:nvSpPr>
          <p:cNvPr id="4" name="TextBox 3">
            <a:extLst>
              <a:ext uri="{FF2B5EF4-FFF2-40B4-BE49-F238E27FC236}">
                <a16:creationId xmlns:a16="http://schemas.microsoft.com/office/drawing/2014/main" id="{219CEFF4-A7AC-A360-04A6-1EBC444DEB0B}"/>
              </a:ext>
            </a:extLst>
          </p:cNvPr>
          <p:cNvSpPr txBox="1"/>
          <p:nvPr/>
        </p:nvSpPr>
        <p:spPr>
          <a:xfrm>
            <a:off x="8580419" y="752806"/>
            <a:ext cx="2968114" cy="461665"/>
          </a:xfrm>
          <a:prstGeom prst="rect">
            <a:avLst/>
          </a:prstGeom>
          <a:noFill/>
        </p:spPr>
        <p:txBody>
          <a:bodyPr wrap="square">
            <a:spAutoFit/>
          </a:bodyPr>
          <a:lstStyle/>
          <a:p>
            <a:pPr algn="r">
              <a:spcBef>
                <a:spcPts val="1500"/>
              </a:spcBef>
              <a:spcAft>
                <a:spcPts val="750"/>
              </a:spcAft>
            </a:pPr>
            <a:r>
              <a:rPr lang="fa-IR" sz="2400" b="1" i="0" dirty="0">
                <a:solidFill>
                  <a:srgbClr val="333333"/>
                </a:solidFill>
                <a:latin typeface="Shabnam" panose="020B0603030804020204" pitchFamily="34" charset="-78"/>
                <a:cs typeface="Shabnam" panose="020B0603030804020204" pitchFamily="34" charset="-78"/>
              </a:rPr>
              <a:t>زندگینامه افلاطون</a:t>
            </a:r>
          </a:p>
        </p:txBody>
      </p:sp>
      <p:sp>
        <p:nvSpPr>
          <p:cNvPr id="5" name="Rectangle 4">
            <a:extLst>
              <a:ext uri="{FF2B5EF4-FFF2-40B4-BE49-F238E27FC236}">
                <a16:creationId xmlns:a16="http://schemas.microsoft.com/office/drawing/2014/main" id="{66A76A5A-789F-9972-AB8F-3F00AA6D2BC0}"/>
              </a:ext>
            </a:extLst>
          </p:cNvPr>
          <p:cNvSpPr/>
          <p:nvPr/>
        </p:nvSpPr>
        <p:spPr>
          <a:xfrm>
            <a:off x="11672711" y="791139"/>
            <a:ext cx="519289" cy="366888"/>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4CB3446F-7868-C759-123F-6BBB5EBABA78}"/>
              </a:ext>
            </a:extLst>
          </p:cNvPr>
          <p:cNvSpPr/>
          <p:nvPr/>
        </p:nvSpPr>
        <p:spPr>
          <a:xfrm flipH="1">
            <a:off x="0" y="0"/>
            <a:ext cx="214490" cy="6858000"/>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647226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300549E-B719-6C05-B4ED-5B707324ED56}"/>
              </a:ext>
            </a:extLst>
          </p:cNvPr>
          <p:cNvSpPr/>
          <p:nvPr/>
        </p:nvSpPr>
        <p:spPr>
          <a:xfrm>
            <a:off x="0" y="813687"/>
            <a:ext cx="10780889" cy="366888"/>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57EC17C-8DBA-3851-E6CA-476C8C62AF4B}"/>
              </a:ext>
            </a:extLst>
          </p:cNvPr>
          <p:cNvSpPr txBox="1"/>
          <p:nvPr/>
        </p:nvSpPr>
        <p:spPr>
          <a:xfrm>
            <a:off x="4873101" y="1847798"/>
            <a:ext cx="2766552" cy="461665"/>
          </a:xfrm>
          <a:prstGeom prst="rect">
            <a:avLst/>
          </a:prstGeom>
          <a:noFill/>
        </p:spPr>
        <p:txBody>
          <a:bodyPr wrap="square">
            <a:spAutoFit/>
          </a:bodyPr>
          <a:lstStyle>
            <a:defPPr>
              <a:defRPr lang="fa-IR"/>
            </a:defPPr>
            <a:lvl1pPr algn="r">
              <a:spcBef>
                <a:spcPts val="1500"/>
              </a:spcBef>
              <a:spcAft>
                <a:spcPts val="750"/>
              </a:spcAft>
              <a:defRPr sz="2400" b="1" i="0">
                <a:solidFill>
                  <a:srgbClr val="333333"/>
                </a:solidFill>
                <a:latin typeface="Shabnam" panose="020B0603030804020204" pitchFamily="34" charset="-78"/>
                <a:cs typeface="Shabnam" panose="020B0603030804020204" pitchFamily="34" charset="-78"/>
              </a:defRPr>
            </a:lvl1pPr>
          </a:lstStyle>
          <a:p>
            <a:r>
              <a:rPr lang="fa-IR" dirty="0"/>
              <a:t>خانواده افلاطون</a:t>
            </a:r>
          </a:p>
        </p:txBody>
      </p:sp>
      <p:sp>
        <p:nvSpPr>
          <p:cNvPr id="5" name="TextBox 4">
            <a:extLst>
              <a:ext uri="{FF2B5EF4-FFF2-40B4-BE49-F238E27FC236}">
                <a16:creationId xmlns:a16="http://schemas.microsoft.com/office/drawing/2014/main" id="{545FE550-29A9-5240-0128-B5A28140366C}"/>
              </a:ext>
            </a:extLst>
          </p:cNvPr>
          <p:cNvSpPr txBox="1"/>
          <p:nvPr/>
        </p:nvSpPr>
        <p:spPr>
          <a:xfrm>
            <a:off x="192652" y="2309463"/>
            <a:ext cx="7447001" cy="2239074"/>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افلاطون در سال ۴۲۷ قبل از میلاد در یک خانواده اشرافی و قدرتمند سیاسی متولد شده است. به خاطر هوش بالایی که داشت پدرش از بچگی برای او معلمانی در زمینه‌های موسیقی، فلسفه، ژیمناستیک، و ادبیات گرفته بود. تا اینکه در سن ۲۰ سالگی برای تکمیل دانش خود به مدت ۸ سال شاگرد سقراط شد.</a:t>
            </a:r>
          </a:p>
        </p:txBody>
      </p:sp>
      <p:sp>
        <p:nvSpPr>
          <p:cNvPr id="2" name="Rectangle 1">
            <a:extLst>
              <a:ext uri="{FF2B5EF4-FFF2-40B4-BE49-F238E27FC236}">
                <a16:creationId xmlns:a16="http://schemas.microsoft.com/office/drawing/2014/main" id="{75A42BD0-2C04-9423-B98C-82088CF22EBE}"/>
              </a:ext>
            </a:extLst>
          </p:cNvPr>
          <p:cNvSpPr/>
          <p:nvPr/>
        </p:nvSpPr>
        <p:spPr>
          <a:xfrm>
            <a:off x="1411111" y="5823889"/>
            <a:ext cx="10780889" cy="366888"/>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A1610970-C7B1-AB43-7D72-3E2CA749DC93}"/>
              </a:ext>
            </a:extLst>
          </p:cNvPr>
          <p:cNvSpPr/>
          <p:nvPr/>
        </p:nvSpPr>
        <p:spPr>
          <a:xfrm flipH="1">
            <a:off x="10136898" y="0"/>
            <a:ext cx="936979" cy="6858000"/>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FD5426C4-9A46-9C11-6D21-20B7CB0FFED2}"/>
              </a:ext>
            </a:extLst>
          </p:cNvPr>
          <p:cNvPicPr>
            <a:picLocks noChangeAspect="1"/>
          </p:cNvPicPr>
          <p:nvPr/>
        </p:nvPicPr>
        <p:blipFill>
          <a:blip r:embed="rId2"/>
          <a:srcRect l="28571" t="15829" r="25532" b="14117"/>
          <a:stretch/>
        </p:blipFill>
        <p:spPr>
          <a:xfrm>
            <a:off x="7834960" y="1128888"/>
            <a:ext cx="4164388" cy="4233336"/>
          </a:xfrm>
          <a:prstGeom prst="flowChartConnector">
            <a:avLst/>
          </a:prstGeom>
          <a:ln w="57150">
            <a:solidFill>
              <a:srgbClr val="178177"/>
            </a:solidFill>
          </a:ln>
        </p:spPr>
      </p:pic>
    </p:spTree>
    <p:extLst>
      <p:ext uri="{BB962C8B-B14F-4D97-AF65-F5344CB8AC3E}">
        <p14:creationId xmlns:p14="http://schemas.microsoft.com/office/powerpoint/2010/main" val="3557323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DE6E21D-5E35-9F9A-AB14-11B9F78D8C17}"/>
              </a:ext>
            </a:extLst>
          </p:cNvPr>
          <p:cNvSpPr/>
          <p:nvPr/>
        </p:nvSpPr>
        <p:spPr>
          <a:xfrm>
            <a:off x="1" y="5085644"/>
            <a:ext cx="5531556" cy="564444"/>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B1D0EFF9-ED30-60AB-DD5C-6E4FB6925056}"/>
              </a:ext>
            </a:extLst>
          </p:cNvPr>
          <p:cNvSpPr/>
          <p:nvPr/>
        </p:nvSpPr>
        <p:spPr>
          <a:xfrm>
            <a:off x="1" y="3826933"/>
            <a:ext cx="9245600" cy="564444"/>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AFBB0EB-1509-96F4-9E56-93CFF2335196}"/>
              </a:ext>
            </a:extLst>
          </p:cNvPr>
          <p:cNvSpPr txBox="1"/>
          <p:nvPr/>
        </p:nvSpPr>
        <p:spPr>
          <a:xfrm>
            <a:off x="8464436" y="506231"/>
            <a:ext cx="3513075" cy="461665"/>
          </a:xfrm>
          <a:prstGeom prst="rect">
            <a:avLst/>
          </a:prstGeom>
          <a:noFill/>
        </p:spPr>
        <p:txBody>
          <a:bodyPr wrap="square">
            <a:spAutoFit/>
          </a:bodyPr>
          <a:lstStyle>
            <a:defPPr>
              <a:defRPr lang="fa-IR"/>
            </a:defPPr>
            <a:lvl1pPr algn="r">
              <a:spcBef>
                <a:spcPts val="1500"/>
              </a:spcBef>
              <a:spcAft>
                <a:spcPts val="750"/>
              </a:spcAft>
              <a:defRPr sz="2400" b="1" i="0">
                <a:solidFill>
                  <a:srgbClr val="333333"/>
                </a:solidFill>
                <a:latin typeface="Shabnam" panose="020B0603030804020204" pitchFamily="34" charset="-78"/>
                <a:cs typeface="Shabnam" panose="020B0603030804020204" pitchFamily="34" charset="-78"/>
              </a:defRPr>
            </a:lvl1pPr>
          </a:lstStyle>
          <a:p>
            <a:r>
              <a:rPr lang="fa-IR" dirty="0"/>
              <a:t>ارتباط افلاطون با سقراط</a:t>
            </a:r>
          </a:p>
        </p:txBody>
      </p:sp>
      <p:sp>
        <p:nvSpPr>
          <p:cNvPr id="5" name="TextBox 4">
            <a:extLst>
              <a:ext uri="{FF2B5EF4-FFF2-40B4-BE49-F238E27FC236}">
                <a16:creationId xmlns:a16="http://schemas.microsoft.com/office/drawing/2014/main" id="{90A522FC-8A23-0669-20FE-3623BE51745B}"/>
              </a:ext>
            </a:extLst>
          </p:cNvPr>
          <p:cNvSpPr txBox="1"/>
          <p:nvPr/>
        </p:nvSpPr>
        <p:spPr>
          <a:xfrm>
            <a:off x="5091289" y="1084197"/>
            <a:ext cx="6886222" cy="2239074"/>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بیشترین ارتباط افلاطون با سقراط بود و واضح است که گفتار و اخلاقیات سقراط بیشترین تاثیر را روی افلاطون داشته است. سقراط در سن هفتاد سالگی به جرم انکار خدایان رسمی کشور، ابداع خدایان جدید و فاسد کردن جوانان در یک دادگاه آتنی محاکمه شد. </a:t>
            </a:r>
          </a:p>
        </p:txBody>
      </p:sp>
      <p:pic>
        <p:nvPicPr>
          <p:cNvPr id="2" name="Picture 1">
            <a:extLst>
              <a:ext uri="{FF2B5EF4-FFF2-40B4-BE49-F238E27FC236}">
                <a16:creationId xmlns:a16="http://schemas.microsoft.com/office/drawing/2014/main" id="{79D76911-ED6C-006A-48BF-D1A0212B7FCA}"/>
              </a:ext>
            </a:extLst>
          </p:cNvPr>
          <p:cNvPicPr>
            <a:picLocks noChangeAspect="1"/>
          </p:cNvPicPr>
          <p:nvPr/>
        </p:nvPicPr>
        <p:blipFill>
          <a:blip r:embed="rId2"/>
          <a:stretch>
            <a:fillRect/>
          </a:stretch>
        </p:blipFill>
        <p:spPr>
          <a:xfrm>
            <a:off x="214489" y="335071"/>
            <a:ext cx="4643034" cy="6201030"/>
          </a:xfrm>
          <a:prstGeom prst="rect">
            <a:avLst/>
          </a:prstGeom>
          <a:ln w="57150">
            <a:solidFill>
              <a:schemeClr val="bg1"/>
            </a:solidFill>
          </a:ln>
        </p:spPr>
      </p:pic>
      <p:sp>
        <p:nvSpPr>
          <p:cNvPr id="6" name="Rectangle 5">
            <a:extLst>
              <a:ext uri="{FF2B5EF4-FFF2-40B4-BE49-F238E27FC236}">
                <a16:creationId xmlns:a16="http://schemas.microsoft.com/office/drawing/2014/main" id="{5F6FF5B0-D4B9-6535-1F0E-590025C9B74A}"/>
              </a:ext>
            </a:extLst>
          </p:cNvPr>
          <p:cNvSpPr/>
          <p:nvPr/>
        </p:nvSpPr>
        <p:spPr>
          <a:xfrm>
            <a:off x="9335911" y="3838221"/>
            <a:ext cx="2856089" cy="564444"/>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C0BA3152-C06A-D50D-E663-93BBDFC0643B}"/>
              </a:ext>
            </a:extLst>
          </p:cNvPr>
          <p:cNvSpPr/>
          <p:nvPr/>
        </p:nvSpPr>
        <p:spPr>
          <a:xfrm>
            <a:off x="5621867" y="5085644"/>
            <a:ext cx="6570133" cy="564444"/>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502271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06388E7-AA83-5F3F-5F08-97B7DE4372D9}"/>
              </a:ext>
            </a:extLst>
          </p:cNvPr>
          <p:cNvSpPr/>
          <p:nvPr/>
        </p:nvSpPr>
        <p:spPr>
          <a:xfrm>
            <a:off x="8997244" y="3342747"/>
            <a:ext cx="3010333" cy="564444"/>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78F3E883-4DD3-323F-2677-3813055EBE33}"/>
              </a:ext>
            </a:extLst>
          </p:cNvPr>
          <p:cNvSpPr/>
          <p:nvPr/>
        </p:nvSpPr>
        <p:spPr>
          <a:xfrm>
            <a:off x="184423" y="999066"/>
            <a:ext cx="3010333" cy="564444"/>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1C293FD-C897-9ABE-7743-DB58D7B524D4}"/>
              </a:ext>
            </a:extLst>
          </p:cNvPr>
          <p:cNvSpPr txBox="1"/>
          <p:nvPr/>
        </p:nvSpPr>
        <p:spPr>
          <a:xfrm>
            <a:off x="184423" y="4962030"/>
            <a:ext cx="11823154" cy="1685077"/>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او به روش و گفته‌هایش بسیار اعتقاد داشت و هیچ تلاشی برای تبرئه خود نکرد. افلاطون در سال ۳۹۹ پیش از میلاد شاهد اعدام خود خواسته سقراط بوده و پس از اعدام سقراط، افلاطون آتن را ترک می‌کند وعازم مگارا می‌شود و چند سالی را در شهر‌های یونان و کشور‌های بیگانه می‌گذراند.</a:t>
            </a:r>
          </a:p>
        </p:txBody>
      </p:sp>
      <p:sp>
        <p:nvSpPr>
          <p:cNvPr id="4" name="TextBox 3">
            <a:extLst>
              <a:ext uri="{FF2B5EF4-FFF2-40B4-BE49-F238E27FC236}">
                <a16:creationId xmlns:a16="http://schemas.microsoft.com/office/drawing/2014/main" id="{AC247D4E-A490-175A-014C-99754AB95B6F}"/>
              </a:ext>
            </a:extLst>
          </p:cNvPr>
          <p:cNvSpPr txBox="1"/>
          <p:nvPr/>
        </p:nvSpPr>
        <p:spPr>
          <a:xfrm>
            <a:off x="8517080" y="4500365"/>
            <a:ext cx="3490497" cy="461665"/>
          </a:xfrm>
          <a:prstGeom prst="rect">
            <a:avLst/>
          </a:prstGeom>
          <a:noFill/>
        </p:spPr>
        <p:txBody>
          <a:bodyPr wrap="square">
            <a:spAutoFit/>
          </a:bodyPr>
          <a:lstStyle>
            <a:defPPr>
              <a:defRPr lang="fa-IR"/>
            </a:defPPr>
            <a:lvl1pPr algn="r">
              <a:spcBef>
                <a:spcPts val="1500"/>
              </a:spcBef>
              <a:spcAft>
                <a:spcPts val="750"/>
              </a:spcAft>
              <a:defRPr sz="2400" b="1" i="0">
                <a:solidFill>
                  <a:srgbClr val="333333"/>
                </a:solidFill>
                <a:latin typeface="Shabnam" panose="020B0603030804020204" pitchFamily="34" charset="-78"/>
                <a:cs typeface="Shabnam" panose="020B0603030804020204" pitchFamily="34" charset="-78"/>
              </a:defRPr>
            </a:lvl1pPr>
          </a:lstStyle>
          <a:p>
            <a:r>
              <a:rPr lang="fa-IR" dirty="0"/>
              <a:t>ارتباط افلاطون با سقراط</a:t>
            </a:r>
          </a:p>
        </p:txBody>
      </p:sp>
      <p:pic>
        <p:nvPicPr>
          <p:cNvPr id="2" name="Picture 1">
            <a:extLst>
              <a:ext uri="{FF2B5EF4-FFF2-40B4-BE49-F238E27FC236}">
                <a16:creationId xmlns:a16="http://schemas.microsoft.com/office/drawing/2014/main" id="{C245CF97-83A7-CB84-467A-46A918A42E8D}"/>
              </a:ext>
            </a:extLst>
          </p:cNvPr>
          <p:cNvPicPr>
            <a:picLocks noChangeAspect="1"/>
          </p:cNvPicPr>
          <p:nvPr/>
        </p:nvPicPr>
        <p:blipFill>
          <a:blip r:embed="rId2"/>
          <a:stretch>
            <a:fillRect/>
          </a:stretch>
        </p:blipFill>
        <p:spPr>
          <a:xfrm>
            <a:off x="2999339" y="375144"/>
            <a:ext cx="6193322" cy="3964982"/>
          </a:xfrm>
          <a:prstGeom prst="rect">
            <a:avLst/>
          </a:prstGeom>
          <a:ln w="57150">
            <a:solidFill>
              <a:srgbClr val="178177"/>
            </a:solidFill>
          </a:ln>
        </p:spPr>
      </p:pic>
      <p:sp>
        <p:nvSpPr>
          <p:cNvPr id="7" name="Rectangle 6">
            <a:extLst>
              <a:ext uri="{FF2B5EF4-FFF2-40B4-BE49-F238E27FC236}">
                <a16:creationId xmlns:a16="http://schemas.microsoft.com/office/drawing/2014/main" id="{D402FE7A-7E49-74B3-D2F0-D7A039097116}"/>
              </a:ext>
            </a:extLst>
          </p:cNvPr>
          <p:cNvSpPr/>
          <p:nvPr/>
        </p:nvSpPr>
        <p:spPr>
          <a:xfrm>
            <a:off x="0" y="4340126"/>
            <a:ext cx="564444" cy="564444"/>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2A087AE3-33D1-2B4D-F656-C61B51CA6DAB}"/>
              </a:ext>
            </a:extLst>
          </p:cNvPr>
          <p:cNvSpPr/>
          <p:nvPr/>
        </p:nvSpPr>
        <p:spPr>
          <a:xfrm>
            <a:off x="11627556" y="210893"/>
            <a:ext cx="564444" cy="564444"/>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956009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5C0AFA8-2DAB-E636-0971-1665B52649E2}"/>
              </a:ext>
            </a:extLst>
          </p:cNvPr>
          <p:cNvSpPr txBox="1"/>
          <p:nvPr/>
        </p:nvSpPr>
        <p:spPr>
          <a:xfrm>
            <a:off x="4075289" y="256777"/>
            <a:ext cx="3392175" cy="461665"/>
          </a:xfrm>
          <a:prstGeom prst="rect">
            <a:avLst/>
          </a:prstGeom>
          <a:noFill/>
        </p:spPr>
        <p:txBody>
          <a:bodyPr wrap="square">
            <a:spAutoFit/>
          </a:bodyPr>
          <a:lstStyle>
            <a:defPPr>
              <a:defRPr lang="fa-IR"/>
            </a:defPPr>
            <a:lvl1pPr algn="r">
              <a:spcBef>
                <a:spcPts val="1500"/>
              </a:spcBef>
              <a:spcAft>
                <a:spcPts val="750"/>
              </a:spcAft>
              <a:defRPr sz="2400" b="1" i="0">
                <a:solidFill>
                  <a:srgbClr val="333333"/>
                </a:solidFill>
                <a:latin typeface="Shabnam" panose="020B0603030804020204" pitchFamily="34" charset="-78"/>
                <a:cs typeface="Shabnam" panose="020B0603030804020204" pitchFamily="34" charset="-78"/>
              </a:defRPr>
            </a:lvl1pPr>
          </a:lstStyle>
          <a:p>
            <a:r>
              <a:rPr lang="fa-IR" dirty="0"/>
              <a:t>مکتب فلسفه افلاطون</a:t>
            </a:r>
          </a:p>
        </p:txBody>
      </p:sp>
      <p:sp>
        <p:nvSpPr>
          <p:cNvPr id="5" name="TextBox 4">
            <a:extLst>
              <a:ext uri="{FF2B5EF4-FFF2-40B4-BE49-F238E27FC236}">
                <a16:creationId xmlns:a16="http://schemas.microsoft.com/office/drawing/2014/main" id="{DEFA81F3-8E15-365D-9D5F-99A4AD150AB9}"/>
              </a:ext>
            </a:extLst>
          </p:cNvPr>
          <p:cNvSpPr txBox="1"/>
          <p:nvPr/>
        </p:nvSpPr>
        <p:spPr>
          <a:xfrm>
            <a:off x="249402" y="1215154"/>
            <a:ext cx="11693195" cy="1131079"/>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در زندگینامه افلاطون آمده است که وس پس از ترک آتن و گردش در چند شهر و کشور، نهایت در سال ۳۸۷ و در سن چهل سالگی به آتن باز می‌گردد و مکتبی فلسفی با عنوان «مدرسه علوم، فلسفه و ادبیات» در تقدیس آکادموس ایجاد می‌کند.</a:t>
            </a:r>
          </a:p>
        </p:txBody>
      </p:sp>
      <p:sp>
        <p:nvSpPr>
          <p:cNvPr id="2" name="Rectangle 1">
            <a:extLst>
              <a:ext uri="{FF2B5EF4-FFF2-40B4-BE49-F238E27FC236}">
                <a16:creationId xmlns:a16="http://schemas.microsoft.com/office/drawing/2014/main" id="{A1AEA756-E90C-1849-EA03-9313F16E1442}"/>
              </a:ext>
            </a:extLst>
          </p:cNvPr>
          <p:cNvSpPr/>
          <p:nvPr/>
        </p:nvSpPr>
        <p:spPr>
          <a:xfrm>
            <a:off x="0" y="943779"/>
            <a:ext cx="5091289" cy="164493"/>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a:extLst>
              <a:ext uri="{FF2B5EF4-FFF2-40B4-BE49-F238E27FC236}">
                <a16:creationId xmlns:a16="http://schemas.microsoft.com/office/drawing/2014/main" id="{4AC7221F-C179-E2EB-BBDF-A30E5D513863}"/>
              </a:ext>
            </a:extLst>
          </p:cNvPr>
          <p:cNvPicPr>
            <a:picLocks noChangeAspect="1"/>
          </p:cNvPicPr>
          <p:nvPr/>
        </p:nvPicPr>
        <p:blipFill>
          <a:blip r:embed="rId2"/>
          <a:stretch>
            <a:fillRect/>
          </a:stretch>
        </p:blipFill>
        <p:spPr>
          <a:xfrm>
            <a:off x="2743198" y="2658618"/>
            <a:ext cx="6705602" cy="4199382"/>
          </a:xfrm>
          <a:prstGeom prst="rect">
            <a:avLst/>
          </a:prstGeom>
        </p:spPr>
      </p:pic>
      <p:sp>
        <p:nvSpPr>
          <p:cNvPr id="6" name="Rectangle 5">
            <a:extLst>
              <a:ext uri="{FF2B5EF4-FFF2-40B4-BE49-F238E27FC236}">
                <a16:creationId xmlns:a16="http://schemas.microsoft.com/office/drawing/2014/main" id="{10D500DE-C80D-3937-963B-885391D5586F}"/>
              </a:ext>
            </a:extLst>
          </p:cNvPr>
          <p:cNvSpPr/>
          <p:nvPr/>
        </p:nvSpPr>
        <p:spPr>
          <a:xfrm>
            <a:off x="9584268" y="3975540"/>
            <a:ext cx="2062065" cy="474133"/>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D7FA4D41-0A9A-63AB-599F-74105148D771}"/>
              </a:ext>
            </a:extLst>
          </p:cNvPr>
          <p:cNvSpPr/>
          <p:nvPr/>
        </p:nvSpPr>
        <p:spPr>
          <a:xfrm>
            <a:off x="249401" y="4037635"/>
            <a:ext cx="2062065" cy="474133"/>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33652AC2-BC53-2C05-4D0B-80E8F879AD82}"/>
              </a:ext>
            </a:extLst>
          </p:cNvPr>
          <p:cNvSpPr/>
          <p:nvPr/>
        </p:nvSpPr>
        <p:spPr>
          <a:xfrm>
            <a:off x="9880532" y="5527136"/>
            <a:ext cx="2062065" cy="474133"/>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4753FF4D-BC16-B347-31F7-8E274B7956F9}"/>
              </a:ext>
            </a:extLst>
          </p:cNvPr>
          <p:cNvSpPr/>
          <p:nvPr/>
        </p:nvSpPr>
        <p:spPr>
          <a:xfrm>
            <a:off x="545665" y="5405779"/>
            <a:ext cx="2062065" cy="474133"/>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FDA6E2DA-3A0E-674E-DE07-32BF7C023425}"/>
              </a:ext>
            </a:extLst>
          </p:cNvPr>
          <p:cNvSpPr/>
          <p:nvPr/>
        </p:nvSpPr>
        <p:spPr>
          <a:xfrm>
            <a:off x="5091289" y="943778"/>
            <a:ext cx="7100713" cy="164494"/>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53816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4F7EC5-9C1D-269A-04A3-A32B89C52637}"/>
              </a:ext>
            </a:extLst>
          </p:cNvPr>
          <p:cNvSpPr/>
          <p:nvPr/>
        </p:nvSpPr>
        <p:spPr>
          <a:xfrm>
            <a:off x="10129935" y="2067888"/>
            <a:ext cx="2062065" cy="2722221"/>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C6E44E4-DFE9-E2AF-1AF7-60888C140063}"/>
              </a:ext>
            </a:extLst>
          </p:cNvPr>
          <p:cNvSpPr txBox="1"/>
          <p:nvPr/>
        </p:nvSpPr>
        <p:spPr>
          <a:xfrm>
            <a:off x="948265" y="1750627"/>
            <a:ext cx="5090060" cy="3901068"/>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مطالعات و تحقیقات این مکتب به فلسفه محدود نبود و در رشته‌های مختلف از جمله اخترشناسی، ریاضیات، علوم طبیعی و موسیقی نیز فعالیت داشت. ارسطو نیز یکی از شاگردان این آکادمی بود که به مدت ۲۰ سال در این مکتب به تحصیل پرداخته بود. پس از مرگ افلاطون مدیریت و رهبری این مکتب به اسپئوسیپوس که خواهرزاده و همچنین شاگردش بوده واگذار می‌شود.</a:t>
            </a:r>
          </a:p>
        </p:txBody>
      </p:sp>
      <p:sp>
        <p:nvSpPr>
          <p:cNvPr id="4" name="TextBox 3">
            <a:extLst>
              <a:ext uri="{FF2B5EF4-FFF2-40B4-BE49-F238E27FC236}">
                <a16:creationId xmlns:a16="http://schemas.microsoft.com/office/drawing/2014/main" id="{D9C14E18-0C1D-2D03-4881-781C59038DEB}"/>
              </a:ext>
            </a:extLst>
          </p:cNvPr>
          <p:cNvSpPr txBox="1"/>
          <p:nvPr/>
        </p:nvSpPr>
        <p:spPr>
          <a:xfrm>
            <a:off x="2422559" y="1221219"/>
            <a:ext cx="3673441" cy="461665"/>
          </a:xfrm>
          <a:prstGeom prst="rect">
            <a:avLst/>
          </a:prstGeom>
          <a:noFill/>
        </p:spPr>
        <p:txBody>
          <a:bodyPr wrap="square">
            <a:spAutoFit/>
          </a:bodyPr>
          <a:lstStyle>
            <a:defPPr>
              <a:defRPr lang="fa-IR"/>
            </a:defPPr>
            <a:lvl1pPr algn="r">
              <a:spcBef>
                <a:spcPts val="1500"/>
              </a:spcBef>
              <a:spcAft>
                <a:spcPts val="750"/>
              </a:spcAft>
              <a:defRPr sz="2400" b="1" i="0">
                <a:solidFill>
                  <a:srgbClr val="333333"/>
                </a:solidFill>
                <a:latin typeface="Shabnam" panose="020B0603030804020204" pitchFamily="34" charset="-78"/>
                <a:cs typeface="Shabnam" panose="020B0603030804020204" pitchFamily="34" charset="-78"/>
              </a:defRPr>
            </a:lvl1pPr>
          </a:lstStyle>
          <a:p>
            <a:r>
              <a:rPr lang="fa-IR" dirty="0"/>
              <a:t>مکتب فلسفه افلاطون</a:t>
            </a:r>
          </a:p>
        </p:txBody>
      </p:sp>
      <p:sp>
        <p:nvSpPr>
          <p:cNvPr id="2" name="Rectangle 1">
            <a:extLst>
              <a:ext uri="{FF2B5EF4-FFF2-40B4-BE49-F238E27FC236}">
                <a16:creationId xmlns:a16="http://schemas.microsoft.com/office/drawing/2014/main" id="{3CD33AE9-0287-F570-2F6D-23975283CD9B}"/>
              </a:ext>
            </a:extLst>
          </p:cNvPr>
          <p:cNvSpPr/>
          <p:nvPr/>
        </p:nvSpPr>
        <p:spPr>
          <a:xfrm>
            <a:off x="6322823" y="904037"/>
            <a:ext cx="258599" cy="5049921"/>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a:extLst>
              <a:ext uri="{FF2B5EF4-FFF2-40B4-BE49-F238E27FC236}">
                <a16:creationId xmlns:a16="http://schemas.microsoft.com/office/drawing/2014/main" id="{C11C3F66-349F-8FE9-3843-C28E6BC0F107}"/>
              </a:ext>
            </a:extLst>
          </p:cNvPr>
          <p:cNvPicPr>
            <a:picLocks noChangeAspect="1"/>
          </p:cNvPicPr>
          <p:nvPr/>
        </p:nvPicPr>
        <p:blipFill>
          <a:blip r:embed="rId2"/>
          <a:stretch>
            <a:fillRect/>
          </a:stretch>
        </p:blipFill>
        <p:spPr>
          <a:xfrm>
            <a:off x="6976533" y="228596"/>
            <a:ext cx="4267202" cy="6400804"/>
          </a:xfrm>
          <a:prstGeom prst="rect">
            <a:avLst/>
          </a:prstGeom>
        </p:spPr>
      </p:pic>
    </p:spTree>
    <p:extLst>
      <p:ext uri="{BB962C8B-B14F-4D97-AF65-F5344CB8AC3E}">
        <p14:creationId xmlns:p14="http://schemas.microsoft.com/office/powerpoint/2010/main" val="30854312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F4F68D5-39C2-A415-50D5-870AE80F3469}"/>
              </a:ext>
            </a:extLst>
          </p:cNvPr>
          <p:cNvSpPr/>
          <p:nvPr/>
        </p:nvSpPr>
        <p:spPr>
          <a:xfrm>
            <a:off x="263447" y="492247"/>
            <a:ext cx="11928553" cy="575665"/>
          </a:xfrm>
          <a:prstGeom prst="rect">
            <a:avLst/>
          </a:prstGeom>
          <a:solidFill>
            <a:srgbClr val="17817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927C484A-9134-7940-FA93-D84997221247}"/>
              </a:ext>
            </a:extLst>
          </p:cNvPr>
          <p:cNvSpPr/>
          <p:nvPr/>
        </p:nvSpPr>
        <p:spPr>
          <a:xfrm>
            <a:off x="0" y="5414166"/>
            <a:ext cx="11928553" cy="575665"/>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049A8B5-8571-0809-E5ED-188AFD611EC3}"/>
              </a:ext>
            </a:extLst>
          </p:cNvPr>
          <p:cNvSpPr txBox="1"/>
          <p:nvPr/>
        </p:nvSpPr>
        <p:spPr>
          <a:xfrm>
            <a:off x="7376379" y="1533333"/>
            <a:ext cx="4328970" cy="461665"/>
          </a:xfrm>
          <a:prstGeom prst="rect">
            <a:avLst/>
          </a:prstGeom>
          <a:noFill/>
        </p:spPr>
        <p:txBody>
          <a:bodyPr wrap="square">
            <a:spAutoFit/>
          </a:bodyPr>
          <a:lstStyle>
            <a:defPPr>
              <a:defRPr lang="fa-IR"/>
            </a:defPPr>
            <a:lvl1pPr algn="r">
              <a:spcBef>
                <a:spcPts val="1500"/>
              </a:spcBef>
              <a:spcAft>
                <a:spcPts val="750"/>
              </a:spcAft>
              <a:defRPr sz="2400" b="1" i="0">
                <a:solidFill>
                  <a:srgbClr val="333333"/>
                </a:solidFill>
                <a:latin typeface="Shabnam" panose="020B0603030804020204" pitchFamily="34" charset="-78"/>
                <a:cs typeface="Shabnam" panose="020B0603030804020204" pitchFamily="34" charset="-78"/>
              </a:defRPr>
            </a:lvl1pPr>
          </a:lstStyle>
          <a:p>
            <a:r>
              <a:rPr lang="fa-IR" dirty="0"/>
              <a:t>نظریه مشهور افلاطون، نظریه مُثُل</a:t>
            </a:r>
          </a:p>
        </p:txBody>
      </p:sp>
      <p:sp>
        <p:nvSpPr>
          <p:cNvPr id="5" name="TextBox 4">
            <a:extLst>
              <a:ext uri="{FF2B5EF4-FFF2-40B4-BE49-F238E27FC236}">
                <a16:creationId xmlns:a16="http://schemas.microsoft.com/office/drawing/2014/main" id="{594080FF-B663-61C6-C9E5-4676A27F6078}"/>
              </a:ext>
            </a:extLst>
          </p:cNvPr>
          <p:cNvSpPr txBox="1"/>
          <p:nvPr/>
        </p:nvSpPr>
        <p:spPr>
          <a:xfrm>
            <a:off x="5892800" y="2081220"/>
            <a:ext cx="5812549" cy="2793072"/>
          </a:xfrm>
          <a:prstGeom prst="rect">
            <a:avLst/>
          </a:prstGeom>
          <a:noFill/>
        </p:spPr>
        <p:txBody>
          <a:bodyPr wrap="square">
            <a:spAutoFit/>
          </a:bodyPr>
          <a:lstStyle>
            <a:defPPr>
              <a:defRPr lang="fa-IR"/>
            </a:defPPr>
            <a:lvl1pPr algn="just" rtl="1">
              <a:lnSpc>
                <a:spcPct val="200000"/>
              </a:lnSpc>
              <a:defRPr b="0" i="0">
                <a:solidFill>
                  <a:srgbClr val="333333"/>
                </a:solidFill>
                <a:effectLst/>
                <a:latin typeface="Vazir" panose="020B0603030804020204" pitchFamily="34" charset="-78"/>
                <a:cs typeface="Vazir" panose="020B0603030804020204" pitchFamily="34" charset="-78"/>
              </a:defRPr>
            </a:lvl1pPr>
          </a:lstStyle>
          <a:p>
            <a:r>
              <a:rPr lang="fa-IR" dirty="0"/>
              <a:t>از نکات جالب در زندگینامه افلاطون، نظریه مثل است؛ افلاطون در این نظریه گفته است که همه‌ی انسان‌ها یکی مثل خود را در عالمی دیگر دارند. در این نظریه انسان، حیوانات و هر موجود دیگری یک نمونه کامل دارد (همانند یک قالب) که آفریده‌های موجود در زمین، از آن قالب یا مثال شکل گرفته‌اند.</a:t>
            </a:r>
          </a:p>
        </p:txBody>
      </p:sp>
      <p:pic>
        <p:nvPicPr>
          <p:cNvPr id="2" name="Picture 1">
            <a:extLst>
              <a:ext uri="{FF2B5EF4-FFF2-40B4-BE49-F238E27FC236}">
                <a16:creationId xmlns:a16="http://schemas.microsoft.com/office/drawing/2014/main" id="{8422CD2A-4BF0-A88D-E8E2-543610BDD13D}"/>
              </a:ext>
            </a:extLst>
          </p:cNvPr>
          <p:cNvPicPr>
            <a:picLocks noChangeAspect="1"/>
          </p:cNvPicPr>
          <p:nvPr/>
        </p:nvPicPr>
        <p:blipFill>
          <a:blip r:embed="rId2"/>
          <a:srcRect b="6657"/>
          <a:stretch/>
        </p:blipFill>
        <p:spPr>
          <a:xfrm>
            <a:off x="662603" y="82109"/>
            <a:ext cx="4567594" cy="6693782"/>
          </a:xfrm>
          <a:prstGeom prst="rect">
            <a:avLst/>
          </a:prstGeom>
          <a:ln w="57150">
            <a:solidFill>
              <a:schemeClr val="bg1"/>
            </a:solidFill>
          </a:ln>
        </p:spPr>
      </p:pic>
    </p:spTree>
    <p:extLst>
      <p:ext uri="{BB962C8B-B14F-4D97-AF65-F5344CB8AC3E}">
        <p14:creationId xmlns:p14="http://schemas.microsoft.com/office/powerpoint/2010/main" val="24493926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TotalTime>
  <Words>1158</Words>
  <Application>Microsoft Office PowerPoint</Application>
  <PresentationFormat>Widescreen</PresentationFormat>
  <Paragraphs>68</Paragraphs>
  <Slides>24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4</cp:revision>
  <dcterms:created xsi:type="dcterms:W3CDTF">2025-01-30T10:22:51Z</dcterms:created>
  <dcterms:modified xsi:type="dcterms:W3CDTF">2025-03-02T01:49:11Z</dcterms:modified>
</cp:coreProperties>
</file>