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3" r:id="rId2"/>
    <p:sldId id="256" r:id="rId3"/>
    <p:sldId id="257" r:id="rId4"/>
    <p:sldId id="258" r:id="rId5"/>
    <p:sldId id="259" r:id="rId6"/>
    <p:sldId id="260" r:id="rId7"/>
    <p:sldId id="261" r:id="rId8"/>
    <p:sldId id="263" r:id="rId9"/>
    <p:sldId id="264" r:id="rId10"/>
    <p:sldId id="265" r:id="rId11"/>
    <p:sldId id="266" r:id="rId12"/>
    <p:sldId id="267" r:id="rId13"/>
    <p:sldId id="268" r:id="rId14"/>
    <p:sldId id="271" r:id="rId15"/>
    <p:sldId id="272" r:id="rId16"/>
    <p:sldId id="273" r:id="rId17"/>
    <p:sldId id="274" r:id="rId18"/>
    <p:sldId id="275" r:id="rId19"/>
    <p:sldId id="276" r:id="rId20"/>
    <p:sldId id="277" r:id="rId21"/>
    <p:sldId id="279" r:id="rId22"/>
    <p:sldId id="281" r:id="rId23"/>
    <p:sldId id="278" r:id="rId24"/>
    <p:sldId id="282" r:id="rId2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CEDF5"/>
    <a:srgbClr val="989800"/>
    <a:srgbClr val="7F3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8" d="100"/>
          <a:sy n="58" d="100"/>
        </p:scale>
        <p:origin x="826" y="4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B60ABE03-2ECB-42C9-811E-24B6EEC48565}" type="datetimeFigureOut">
              <a:rPr lang="fa-IR" smtClean="0"/>
              <a:t>03/09/1446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D3B77F7D-F30C-48B7-B440-CBDD3CB0DA7E}" type="slidenum">
              <a:rPr lang="fa-IR" smtClean="0"/>
              <a:t>‹#›</a:t>
            </a:fld>
            <a:endParaRPr lang="fa-IR"/>
          </a:p>
        </p:txBody>
      </p:sp>
    </p:spTree>
    <p:extLst>
      <p:ext uri="{BB962C8B-B14F-4D97-AF65-F5344CB8AC3E}">
        <p14:creationId xmlns:p14="http://schemas.microsoft.com/office/powerpoint/2010/main" val="2957975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3B77F7D-F30C-48B7-B440-CBDD3CB0DA7E}" type="slidenum">
              <a:rPr lang="fa-IR" smtClean="0"/>
              <a:t>2</a:t>
            </a:fld>
            <a:endParaRPr lang="fa-IR"/>
          </a:p>
        </p:txBody>
      </p:sp>
    </p:spTree>
    <p:extLst>
      <p:ext uri="{BB962C8B-B14F-4D97-AF65-F5344CB8AC3E}">
        <p14:creationId xmlns:p14="http://schemas.microsoft.com/office/powerpoint/2010/main" val="2466601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3B77F7D-F30C-48B7-B440-CBDD3CB0DA7E}" type="slidenum">
              <a:rPr lang="fa-IR" smtClean="0"/>
              <a:t>8</a:t>
            </a:fld>
            <a:endParaRPr lang="fa-IR"/>
          </a:p>
        </p:txBody>
      </p:sp>
    </p:spTree>
    <p:extLst>
      <p:ext uri="{BB962C8B-B14F-4D97-AF65-F5344CB8AC3E}">
        <p14:creationId xmlns:p14="http://schemas.microsoft.com/office/powerpoint/2010/main" val="3014725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3B77F7D-F30C-48B7-B440-CBDD3CB0DA7E}" type="slidenum">
              <a:rPr lang="fa-IR" smtClean="0"/>
              <a:t>20</a:t>
            </a:fld>
            <a:endParaRPr lang="fa-IR"/>
          </a:p>
        </p:txBody>
      </p:sp>
    </p:spTree>
    <p:extLst>
      <p:ext uri="{BB962C8B-B14F-4D97-AF65-F5344CB8AC3E}">
        <p14:creationId xmlns:p14="http://schemas.microsoft.com/office/powerpoint/2010/main" val="15326606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Hexagon 10">
            <a:extLst>
              <a:ext uri="{FF2B5EF4-FFF2-40B4-BE49-F238E27FC236}">
                <a16:creationId xmlns:a16="http://schemas.microsoft.com/office/drawing/2014/main" id="{0A4621F0-3620-5654-A515-16A53C4E4990}"/>
              </a:ext>
            </a:extLst>
          </p:cNvPr>
          <p:cNvSpPr/>
          <p:nvPr userDrawn="1"/>
        </p:nvSpPr>
        <p:spPr>
          <a:xfrm>
            <a:off x="5911273" y="596969"/>
            <a:ext cx="6190672" cy="659175"/>
          </a:xfrm>
          <a:prstGeom prst="hexagon">
            <a:avLst>
              <a:gd name="adj" fmla="val 22766"/>
              <a:gd name="vf" fmla="val 11547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6" name="Picture 2" descr="تحقیق در مورد زندگی محمد تقی بهار (ملک الشعرا) + آثار - دانشچی">
            <a:extLst>
              <a:ext uri="{FF2B5EF4-FFF2-40B4-BE49-F238E27FC236}">
                <a16:creationId xmlns:a16="http://schemas.microsoft.com/office/drawing/2014/main" id="{96BE9BBE-455C-6F25-2BBE-307941C599D3}"/>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5772" r="40860" b="9045"/>
          <a:stretch/>
        </p:blipFill>
        <p:spPr bwMode="auto">
          <a:xfrm flipH="1">
            <a:off x="10898197" y="219977"/>
            <a:ext cx="1203748" cy="1302327"/>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435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Hexagon 1">
            <a:extLst>
              <a:ext uri="{FF2B5EF4-FFF2-40B4-BE49-F238E27FC236}">
                <a16:creationId xmlns:a16="http://schemas.microsoft.com/office/drawing/2014/main" id="{2E6ACBC2-EB19-8F78-4F3F-87016754131D}"/>
              </a:ext>
            </a:extLst>
          </p:cNvPr>
          <p:cNvSpPr/>
          <p:nvPr userDrawn="1"/>
        </p:nvSpPr>
        <p:spPr>
          <a:xfrm>
            <a:off x="5911273" y="596969"/>
            <a:ext cx="6190672" cy="659175"/>
          </a:xfrm>
          <a:prstGeom prst="hexagon">
            <a:avLst>
              <a:gd name="adj" fmla="val 22766"/>
              <a:gd name="vf" fmla="val 11547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descr="تحقیق در مورد زندگی محمد تقی بهار (ملک الشعرا) + آثار - دانشچی">
            <a:extLst>
              <a:ext uri="{FF2B5EF4-FFF2-40B4-BE49-F238E27FC236}">
                <a16:creationId xmlns:a16="http://schemas.microsoft.com/office/drawing/2014/main" id="{30B702CE-8C35-08C3-C26B-32BD71085285}"/>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5772" r="40860" b="9045"/>
          <a:stretch/>
        </p:blipFill>
        <p:spPr bwMode="auto">
          <a:xfrm flipH="1">
            <a:off x="10898197" y="219977"/>
            <a:ext cx="1203748" cy="1302327"/>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669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24077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404495"/>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fa.wikifeqh.ir/" TargetMode="External"/><Relationship Id="rId2" Type="http://schemas.openxmlformats.org/officeDocument/2006/relationships/hyperlink" Target="https://magerta.ir/"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C743F8-90A7-2AB3-F1EA-F0D8368F5131}"/>
              </a:ext>
            </a:extLst>
          </p:cNvPr>
          <p:cNvSpPr/>
          <p:nvPr/>
        </p:nvSpPr>
        <p:spPr>
          <a:xfrm>
            <a:off x="6562613" y="2339925"/>
            <a:ext cx="5102483" cy="650777"/>
          </a:xfrm>
          <a:prstGeom prst="rect">
            <a:avLst/>
          </a:prstGeom>
          <a:solidFill>
            <a:srgbClr val="DCEDF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6" name="TextBox 5">
            <a:extLst>
              <a:ext uri="{FF2B5EF4-FFF2-40B4-BE49-F238E27FC236}">
                <a16:creationId xmlns:a16="http://schemas.microsoft.com/office/drawing/2014/main" id="{657A2980-4608-4DE0-A1A0-69DC677407D3}"/>
              </a:ext>
            </a:extLst>
          </p:cNvPr>
          <p:cNvSpPr txBox="1"/>
          <p:nvPr/>
        </p:nvSpPr>
        <p:spPr>
          <a:xfrm>
            <a:off x="7336469" y="2434480"/>
            <a:ext cx="3554770" cy="461665"/>
          </a:xfrm>
          <a:prstGeom prst="rect">
            <a:avLst/>
          </a:prstGeom>
          <a:noFill/>
        </p:spPr>
        <p:txBody>
          <a:bodyPr wrap="square">
            <a:spAutoFit/>
          </a:bodyPr>
          <a:lstStyle/>
          <a:p>
            <a:pPr algn="just" rtl="1"/>
            <a:r>
              <a:rPr lang="fa-IR" sz="2400" b="1" kern="1800" dirty="0">
                <a:effectLst/>
                <a:latin typeface="Shabnam" panose="020B0603030804020204" pitchFamily="34" charset="-78"/>
                <a:ea typeface="Times New Roman" panose="02020603050405020304" pitchFamily="18" charset="0"/>
                <a:cs typeface="Shabnam" panose="020B0603030804020204" pitchFamily="34" charset="-78"/>
              </a:rPr>
              <a:t>موضوع:محمد تقی بهار</a:t>
            </a:r>
            <a:endParaRPr lang="fa-IR" sz="2400" b="1" dirty="0">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4434B7AE-75EE-7F42-B6E6-87A06B69999E}"/>
              </a:ext>
            </a:extLst>
          </p:cNvPr>
          <p:cNvSpPr/>
          <p:nvPr/>
        </p:nvSpPr>
        <p:spPr>
          <a:xfrm>
            <a:off x="6956552" y="4383095"/>
            <a:ext cx="4314605" cy="650777"/>
          </a:xfrm>
          <a:prstGeom prst="rect">
            <a:avLst/>
          </a:prstGeom>
          <a:solidFill>
            <a:srgbClr val="DCEDF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8" name="Rectangle 7">
            <a:extLst>
              <a:ext uri="{FF2B5EF4-FFF2-40B4-BE49-F238E27FC236}">
                <a16:creationId xmlns:a16="http://schemas.microsoft.com/office/drawing/2014/main" id="{CD653AB0-063E-CB8C-FE4B-3F725D620B7F}"/>
              </a:ext>
            </a:extLst>
          </p:cNvPr>
          <p:cNvSpPr/>
          <p:nvPr/>
        </p:nvSpPr>
        <p:spPr>
          <a:xfrm>
            <a:off x="6778695" y="3368175"/>
            <a:ext cx="4670318" cy="650777"/>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9" name="Rectangle 8">
            <a:extLst>
              <a:ext uri="{FF2B5EF4-FFF2-40B4-BE49-F238E27FC236}">
                <a16:creationId xmlns:a16="http://schemas.microsoft.com/office/drawing/2014/main" id="{FBC2D6C0-FC76-20B4-44D5-59E33CDB6CC6}"/>
              </a:ext>
            </a:extLst>
          </p:cNvPr>
          <p:cNvSpPr/>
          <p:nvPr/>
        </p:nvSpPr>
        <p:spPr>
          <a:xfrm>
            <a:off x="7118367" y="5398015"/>
            <a:ext cx="3990975" cy="650777"/>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0" name="TextBox 9">
            <a:extLst>
              <a:ext uri="{FF2B5EF4-FFF2-40B4-BE49-F238E27FC236}">
                <a16:creationId xmlns:a16="http://schemas.microsoft.com/office/drawing/2014/main" id="{FD5C9B33-FCC8-70E5-EE97-8F8C7F67F9BC}"/>
              </a:ext>
            </a:extLst>
          </p:cNvPr>
          <p:cNvSpPr txBox="1"/>
          <p:nvPr/>
        </p:nvSpPr>
        <p:spPr>
          <a:xfrm>
            <a:off x="7073662" y="3462730"/>
            <a:ext cx="4080385"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استاد راهنما:علیرضا عزیزی</a:t>
            </a:r>
          </a:p>
        </p:txBody>
      </p:sp>
      <p:sp>
        <p:nvSpPr>
          <p:cNvPr id="11" name="TextBox 10">
            <a:extLst>
              <a:ext uri="{FF2B5EF4-FFF2-40B4-BE49-F238E27FC236}">
                <a16:creationId xmlns:a16="http://schemas.microsoft.com/office/drawing/2014/main" id="{C1C0DD34-7132-16B2-93DF-CD52A76D6B39}"/>
              </a:ext>
            </a:extLst>
          </p:cNvPr>
          <p:cNvSpPr txBox="1"/>
          <p:nvPr/>
        </p:nvSpPr>
        <p:spPr>
          <a:xfrm>
            <a:off x="7263613" y="4477650"/>
            <a:ext cx="3700483"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tx1"/>
                </a:solidFill>
              </a:rPr>
              <a:t>پژوهشگر:فاطمه عباسی</a:t>
            </a:r>
          </a:p>
        </p:txBody>
      </p:sp>
      <p:sp>
        <p:nvSpPr>
          <p:cNvPr id="12" name="TextBox 11">
            <a:extLst>
              <a:ext uri="{FF2B5EF4-FFF2-40B4-BE49-F238E27FC236}">
                <a16:creationId xmlns:a16="http://schemas.microsoft.com/office/drawing/2014/main" id="{32C3F59A-A1C8-772F-92D6-8084586C871D}"/>
              </a:ext>
            </a:extLst>
          </p:cNvPr>
          <p:cNvSpPr txBox="1"/>
          <p:nvPr/>
        </p:nvSpPr>
        <p:spPr>
          <a:xfrm>
            <a:off x="7741861" y="5492570"/>
            <a:ext cx="2743987"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تاریخ ارائه: .......</a:t>
            </a:r>
          </a:p>
        </p:txBody>
      </p:sp>
      <p:pic>
        <p:nvPicPr>
          <p:cNvPr id="13" name="Picture 2" descr="لوگو دانشگاه تهران - لوگویاب">
            <a:extLst>
              <a:ext uri="{FF2B5EF4-FFF2-40B4-BE49-F238E27FC236}">
                <a16:creationId xmlns:a16="http://schemas.microsoft.com/office/drawing/2014/main" id="{756B4D83-F742-18BF-E997-7A466E841A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5844" y="209348"/>
            <a:ext cx="2036020" cy="20360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F8F8A367-67FD-DB43-72D4-CB48330B0ED4}"/>
              </a:ext>
            </a:extLst>
          </p:cNvPr>
          <p:cNvPicPr>
            <a:picLocks noChangeAspect="1"/>
          </p:cNvPicPr>
          <p:nvPr/>
        </p:nvPicPr>
        <p:blipFill>
          <a:blip r:embed="rId3">
            <a:clrChange>
              <a:clrFrom>
                <a:srgbClr val="E8EFF7"/>
              </a:clrFrom>
              <a:clrTo>
                <a:srgbClr val="E8EFF7">
                  <a:alpha val="0"/>
                </a:srgbClr>
              </a:clrTo>
            </a:clrChange>
            <a:extLst>
              <a:ext uri="{28A0092B-C50C-407E-A947-70E740481C1C}">
                <a14:useLocalDpi xmlns:a14="http://schemas.microsoft.com/office/drawing/2010/main" val="0"/>
              </a:ext>
            </a:extLst>
          </a:blip>
          <a:stretch>
            <a:fillRect/>
          </a:stretch>
        </p:blipFill>
        <p:spPr>
          <a:xfrm flipH="1">
            <a:off x="-312148" y="52032"/>
            <a:ext cx="8336046" cy="6327059"/>
          </a:xfrm>
          <a:prstGeom prst="rect">
            <a:avLst/>
          </a:prstGeom>
        </p:spPr>
      </p:pic>
    </p:spTree>
    <p:extLst>
      <p:ext uri="{BB962C8B-B14F-4D97-AF65-F5344CB8AC3E}">
        <p14:creationId xmlns:p14="http://schemas.microsoft.com/office/powerpoint/2010/main" val="12101613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9B2F57-B447-F732-48AF-71A2AAACF5ED}"/>
              </a:ext>
            </a:extLst>
          </p:cNvPr>
          <p:cNvSpPr txBox="1"/>
          <p:nvPr/>
        </p:nvSpPr>
        <p:spPr>
          <a:xfrm>
            <a:off x="6390967" y="690404"/>
            <a:ext cx="4336027" cy="461665"/>
          </a:xfrm>
          <a:prstGeom prst="rect">
            <a:avLst/>
          </a:prstGeom>
          <a:noFill/>
        </p:spPr>
        <p:txBody>
          <a:bodyPr wrap="square">
            <a:spAutoFit/>
          </a:bodyPr>
          <a:lstStyle>
            <a:defPPr>
              <a:defRPr lang="fa-IR"/>
            </a:defPPr>
            <a:lvl1pPr algn="just" rtl="1">
              <a:defRPr sz="2800" b="1" i="0">
                <a:solidFill>
                  <a:schemeClr val="bg1"/>
                </a:solidFill>
                <a:effectLst/>
                <a:latin typeface="Shabnam" panose="020B0603030804020204" pitchFamily="34" charset="-78"/>
                <a:cs typeface="Shabnam" panose="020B0603030804020204" pitchFamily="34" charset="-78"/>
              </a:defRPr>
            </a:lvl1pPr>
          </a:lstStyle>
          <a:p>
            <a:r>
              <a:rPr lang="fa-IR" sz="2400" dirty="0"/>
              <a:t> تاریخچه اکثریت در مجلس چهارم</a:t>
            </a:r>
          </a:p>
        </p:txBody>
      </p:sp>
      <p:sp>
        <p:nvSpPr>
          <p:cNvPr id="5" name="TextBox 4">
            <a:extLst>
              <a:ext uri="{FF2B5EF4-FFF2-40B4-BE49-F238E27FC236}">
                <a16:creationId xmlns:a16="http://schemas.microsoft.com/office/drawing/2014/main" id="{18356737-3353-CAD5-CB65-C2E14B951016}"/>
              </a:ext>
            </a:extLst>
          </p:cNvPr>
          <p:cNvSpPr txBox="1"/>
          <p:nvPr/>
        </p:nvSpPr>
        <p:spPr>
          <a:xfrm>
            <a:off x="1032385" y="1385951"/>
            <a:ext cx="9458633"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در ۱۳۰۱ ش، تاریخچه اکثریت در مجلس چهارم را نوشت و بخشی از آن را در نوبهار به چاپ رساند. </a:t>
            </a:r>
          </a:p>
        </p:txBody>
      </p:sp>
      <p:pic>
        <p:nvPicPr>
          <p:cNvPr id="6" name="Picture 5">
            <a:extLst>
              <a:ext uri="{FF2B5EF4-FFF2-40B4-BE49-F238E27FC236}">
                <a16:creationId xmlns:a16="http://schemas.microsoft.com/office/drawing/2014/main" id="{EEF4D4F9-28BC-B3FA-045C-9BAA0F3922C5}"/>
              </a:ext>
            </a:extLst>
          </p:cNvPr>
          <p:cNvPicPr>
            <a:picLocks noChangeAspect="1"/>
          </p:cNvPicPr>
          <p:nvPr/>
        </p:nvPicPr>
        <p:blipFill>
          <a:blip r:embed="rId2"/>
          <a:stretch>
            <a:fillRect/>
          </a:stretch>
        </p:blipFill>
        <p:spPr>
          <a:xfrm>
            <a:off x="2599985" y="2686640"/>
            <a:ext cx="6265720" cy="34809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311033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1CEEF6-5CE0-CADB-CA12-E3764FE09BD6}"/>
              </a:ext>
            </a:extLst>
          </p:cNvPr>
          <p:cNvSpPr txBox="1"/>
          <p:nvPr/>
        </p:nvSpPr>
        <p:spPr>
          <a:xfrm>
            <a:off x="7138221" y="675256"/>
            <a:ext cx="2979173"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dirty="0"/>
              <a:t>بهار در مجلس پنجم</a:t>
            </a:r>
          </a:p>
        </p:txBody>
      </p:sp>
      <p:sp>
        <p:nvSpPr>
          <p:cNvPr id="5" name="TextBox 4">
            <a:extLst>
              <a:ext uri="{FF2B5EF4-FFF2-40B4-BE49-F238E27FC236}">
                <a16:creationId xmlns:a16="http://schemas.microsoft.com/office/drawing/2014/main" id="{84C50DCF-F292-F0DA-666F-911CF9E202BD}"/>
              </a:ext>
            </a:extLst>
          </p:cNvPr>
          <p:cNvSpPr txBox="1"/>
          <p:nvPr/>
        </p:nvSpPr>
        <p:spPr>
          <a:xfrm>
            <a:off x="523888" y="2019212"/>
            <a:ext cx="4267199" cy="3450945"/>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a:lnSpc>
                <a:spcPct val="250000"/>
              </a:lnSpc>
            </a:pPr>
            <a:r>
              <a:rPr lang="fa-IR" dirty="0"/>
              <a:t>در مجلس پنجم نیز در صف مخالفان جمهوری رضاخانی جای گزید و معتقد بود که موافقت سردار سپه با جمهوری، اسباب تردید مردم شده است و مردم نتیجه چنین جمهوری را دیکتاتوری رضاخان می‌بینند.</a:t>
            </a:r>
          </a:p>
        </p:txBody>
      </p:sp>
      <p:pic>
        <p:nvPicPr>
          <p:cNvPr id="9" name="Picture 8">
            <a:extLst>
              <a:ext uri="{FF2B5EF4-FFF2-40B4-BE49-F238E27FC236}">
                <a16:creationId xmlns:a16="http://schemas.microsoft.com/office/drawing/2014/main" id="{023E8212-3E97-C57A-EFF7-3EC29F4F207E}"/>
              </a:ext>
            </a:extLst>
          </p:cNvPr>
          <p:cNvPicPr>
            <a:picLocks noChangeAspect="1"/>
          </p:cNvPicPr>
          <p:nvPr/>
        </p:nvPicPr>
        <p:blipFill>
          <a:blip r:embed="rId2"/>
          <a:stretch>
            <a:fillRect/>
          </a:stretch>
        </p:blipFill>
        <p:spPr>
          <a:xfrm>
            <a:off x="5785694" y="2191490"/>
            <a:ext cx="5385522" cy="36527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7372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16E82-08AA-1D9C-A177-A34731CD28F8}"/>
              </a:ext>
            </a:extLst>
          </p:cNvPr>
          <p:cNvSpPr txBox="1"/>
          <p:nvPr/>
        </p:nvSpPr>
        <p:spPr>
          <a:xfrm>
            <a:off x="6387550" y="1979881"/>
            <a:ext cx="5340625" cy="3450945"/>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a:lnSpc>
                <a:spcPct val="250000"/>
              </a:lnSpc>
            </a:pPr>
            <a:r>
              <a:rPr lang="fa-IR" dirty="0">
                <a:solidFill>
                  <a:schemeClr val="tx1"/>
                </a:solidFill>
              </a:rPr>
              <a:t>بهار پس از تشنج در مجلس و اهانت فراکسیون تجدد به مدرس، به دلیل بدبینی از اوضاع کشور، تصمیم به کناره گیری از سیاست گرفت و از نمایندگی استعفا کرد اما مشیرالدوله پیرنیا مانع شد.پس از آن، واکنش مردم در اعتراض به بی احترامی به مدرس او را دلگرم کرد.</a:t>
            </a:r>
          </a:p>
        </p:txBody>
      </p:sp>
      <p:sp>
        <p:nvSpPr>
          <p:cNvPr id="4" name="TextBox 3">
            <a:extLst>
              <a:ext uri="{FF2B5EF4-FFF2-40B4-BE49-F238E27FC236}">
                <a16:creationId xmlns:a16="http://schemas.microsoft.com/office/drawing/2014/main" id="{A97D9C7F-BE2C-A242-0FAD-FBC76B48F796}"/>
              </a:ext>
            </a:extLst>
          </p:cNvPr>
          <p:cNvSpPr txBox="1"/>
          <p:nvPr/>
        </p:nvSpPr>
        <p:spPr>
          <a:xfrm>
            <a:off x="6204155" y="680262"/>
            <a:ext cx="3834579"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dirty="0"/>
              <a:t>بهار در مجلس پنجم</a:t>
            </a:r>
          </a:p>
        </p:txBody>
      </p:sp>
      <p:pic>
        <p:nvPicPr>
          <p:cNvPr id="11266" name="Picture 2" descr="آخرین اخبار - ملک الشعرای بهار,شاعر فارسی">
            <a:extLst>
              <a:ext uri="{FF2B5EF4-FFF2-40B4-BE49-F238E27FC236}">
                <a16:creationId xmlns:a16="http://schemas.microsoft.com/office/drawing/2014/main" id="{003931DF-5C10-DE26-C0F9-AB13F3F0C8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051" y="1789043"/>
            <a:ext cx="5259955" cy="40050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474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8662384-D963-7F53-0F67-B507F0B30026}"/>
              </a:ext>
            </a:extLst>
          </p:cNvPr>
          <p:cNvSpPr txBox="1"/>
          <p:nvPr/>
        </p:nvSpPr>
        <p:spPr>
          <a:xfrm>
            <a:off x="6243484" y="709132"/>
            <a:ext cx="4031225"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dirty="0"/>
              <a:t> وقایع پس از قتل عشقی</a:t>
            </a:r>
          </a:p>
        </p:txBody>
      </p:sp>
      <p:pic>
        <p:nvPicPr>
          <p:cNvPr id="8" name="Picture 7">
            <a:extLst>
              <a:ext uri="{FF2B5EF4-FFF2-40B4-BE49-F238E27FC236}">
                <a16:creationId xmlns:a16="http://schemas.microsoft.com/office/drawing/2014/main" id="{3C91137F-7CDC-E8E1-BF0B-35C8C2EF0F1C}"/>
              </a:ext>
            </a:extLst>
          </p:cNvPr>
          <p:cNvPicPr>
            <a:picLocks noChangeAspect="1"/>
          </p:cNvPicPr>
          <p:nvPr/>
        </p:nvPicPr>
        <p:blipFill>
          <a:blip r:embed="rId2"/>
          <a:stretch>
            <a:fillRect/>
          </a:stretch>
        </p:blipFill>
        <p:spPr>
          <a:xfrm>
            <a:off x="776386" y="709132"/>
            <a:ext cx="3980348" cy="54803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2E860295-1C48-22ED-6137-BF93746EBA83}"/>
              </a:ext>
            </a:extLst>
          </p:cNvPr>
          <p:cNvSpPr txBox="1"/>
          <p:nvPr/>
        </p:nvSpPr>
        <p:spPr>
          <a:xfrm>
            <a:off x="5712542" y="2546199"/>
            <a:ext cx="6382412" cy="2793072"/>
          </a:xfrm>
          <a:prstGeom prst="rect">
            <a:avLst/>
          </a:prstGeom>
          <a:noFill/>
          <a:ln w="19050">
            <a:noFill/>
            <a:prstDash val="lgDashDot"/>
          </a:ln>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dirty="0"/>
              <a:t>پس از قتل عشقی در تیر ۱۳۰۳، فراکسیون اقلیت کوشید تا با فضای رعب و وحشتی که بر تهران حاکم شده بود، مقابله کند و مذاکرات شدیداللحنی در مجلس صورت گرفت. بهار در این دوره خطر مخالفت با سردار سپه را دریافت و اشعاری ظاهراً در تحسین جمهوری ولی در معنای مخالف آن سرود.</a:t>
            </a:r>
          </a:p>
        </p:txBody>
      </p:sp>
    </p:spTree>
    <p:extLst>
      <p:ext uri="{BB962C8B-B14F-4D97-AF65-F5344CB8AC3E}">
        <p14:creationId xmlns:p14="http://schemas.microsoft.com/office/powerpoint/2010/main" val="22362043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ECA320F-9DB7-7B0F-D6D8-932FFAD107F4}"/>
              </a:ext>
            </a:extLst>
          </p:cNvPr>
          <p:cNvSpPr txBox="1"/>
          <p:nvPr/>
        </p:nvSpPr>
        <p:spPr>
          <a:xfrm>
            <a:off x="5270092" y="651077"/>
            <a:ext cx="4493342"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dirty="0"/>
              <a:t>وقایع مهر ۱۳۰۳</a:t>
            </a:r>
          </a:p>
        </p:txBody>
      </p:sp>
      <p:sp>
        <p:nvSpPr>
          <p:cNvPr id="5" name="TextBox 4">
            <a:extLst>
              <a:ext uri="{FF2B5EF4-FFF2-40B4-BE49-F238E27FC236}">
                <a16:creationId xmlns:a16="http://schemas.microsoft.com/office/drawing/2014/main" id="{C60834EB-1B3F-BBC8-8961-2769D0F107D2}"/>
              </a:ext>
            </a:extLst>
          </p:cNvPr>
          <p:cNvSpPr txBox="1"/>
          <p:nvPr/>
        </p:nvSpPr>
        <p:spPr>
          <a:xfrm>
            <a:off x="501445" y="5419853"/>
            <a:ext cx="11051458" cy="1131079"/>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dirty="0"/>
              <a:t>در مهر ۱۳۰۳، حکومت نظامی از رضاخان رئیس الوزرا، خواستار سلب مصونیت سیاسی بهار شد. در ۱۳۰۸ ش، به اتهام مخالفتهای پنهان با رضاشاه، برای مدتی به زندان افتاد و تا ۱۳۱۲ ش چند بار به حبس و تبعید محکوم شد. </a:t>
            </a:r>
          </a:p>
        </p:txBody>
      </p:sp>
      <p:pic>
        <p:nvPicPr>
          <p:cNvPr id="13314" name="Picture 2" descr="ملک الشعرای بهار: مروری بر زندگی و آثار شاعر و نویسنده - نت نوشت">
            <a:extLst>
              <a:ext uri="{FF2B5EF4-FFF2-40B4-BE49-F238E27FC236}">
                <a16:creationId xmlns:a16="http://schemas.microsoft.com/office/drawing/2014/main" id="{EA4FE61A-2D90-EE28-75D8-C9F93EBEEA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611"/>
          <a:stretch/>
        </p:blipFill>
        <p:spPr bwMode="auto">
          <a:xfrm>
            <a:off x="3096947" y="1804775"/>
            <a:ext cx="5769579" cy="32484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8263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5FCFB0B-B963-E375-0D0F-BE38F02BE5B6}"/>
              </a:ext>
            </a:extLst>
          </p:cNvPr>
          <p:cNvSpPr txBox="1"/>
          <p:nvPr/>
        </p:nvSpPr>
        <p:spPr>
          <a:xfrm>
            <a:off x="575186" y="1527444"/>
            <a:ext cx="11041627" cy="1685077"/>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algn="ctr"/>
            <a:r>
              <a:rPr lang="fa-IR" dirty="0"/>
              <a:t>در ۱۳۱۲ ش، از زندان آزاد و به اصفهان تبعید شد و در ۱۳۱۳ ش، با وساطت فروغی برای شرکت در جشنهای هزاره فردوسی به تهران فراخوانده شد. از آن به بعد، سرشارترین دوران کار علمی بهار که با انزوای او در ۱۳۰۷ ش پس از پایان مجلس ششم و کناره گیری از مجلس آغاز شده بود، غنی‌تر شد.</a:t>
            </a:r>
          </a:p>
        </p:txBody>
      </p:sp>
      <p:sp>
        <p:nvSpPr>
          <p:cNvPr id="4" name="TextBox 3">
            <a:extLst>
              <a:ext uri="{FF2B5EF4-FFF2-40B4-BE49-F238E27FC236}">
                <a16:creationId xmlns:a16="http://schemas.microsoft.com/office/drawing/2014/main" id="{6257EACE-D57F-72B9-AD0F-BAE2216F164E}"/>
              </a:ext>
            </a:extLst>
          </p:cNvPr>
          <p:cNvSpPr txBox="1"/>
          <p:nvPr/>
        </p:nvSpPr>
        <p:spPr>
          <a:xfrm>
            <a:off x="5240595" y="700238"/>
            <a:ext cx="4493342"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dirty="0"/>
              <a:t>وقایع مهر ۱۳۰۳</a:t>
            </a:r>
          </a:p>
        </p:txBody>
      </p:sp>
      <p:pic>
        <p:nvPicPr>
          <p:cNvPr id="6" name="Picture 5">
            <a:extLst>
              <a:ext uri="{FF2B5EF4-FFF2-40B4-BE49-F238E27FC236}">
                <a16:creationId xmlns:a16="http://schemas.microsoft.com/office/drawing/2014/main" id="{F4D59EAE-BF64-909C-AAB3-F34A98E64FCC}"/>
              </a:ext>
            </a:extLst>
          </p:cNvPr>
          <p:cNvPicPr>
            <a:picLocks noChangeAspect="1"/>
          </p:cNvPicPr>
          <p:nvPr/>
        </p:nvPicPr>
        <p:blipFill>
          <a:blip r:embed="rId2"/>
          <a:srcRect b="4006"/>
          <a:stretch/>
        </p:blipFill>
        <p:spPr>
          <a:xfrm flipH="1">
            <a:off x="7684144" y="3759247"/>
            <a:ext cx="4507856" cy="3142618"/>
          </a:xfrm>
          <a:prstGeom prst="homePlate">
            <a:avLst>
              <a:gd name="adj" fmla="val 27446"/>
            </a:avLst>
          </a:prstGeom>
          <a:ln w="38100">
            <a:solidFill>
              <a:schemeClr val="bg1"/>
            </a:solidFill>
          </a:ln>
        </p:spPr>
      </p:pic>
      <p:pic>
        <p:nvPicPr>
          <p:cNvPr id="7" name="Picture 6">
            <a:extLst>
              <a:ext uri="{FF2B5EF4-FFF2-40B4-BE49-F238E27FC236}">
                <a16:creationId xmlns:a16="http://schemas.microsoft.com/office/drawing/2014/main" id="{44F44596-5C9E-6FC0-AAC3-C70980129CC0}"/>
              </a:ext>
            </a:extLst>
          </p:cNvPr>
          <p:cNvPicPr>
            <a:picLocks noChangeAspect="1"/>
          </p:cNvPicPr>
          <p:nvPr/>
        </p:nvPicPr>
        <p:blipFill>
          <a:blip r:embed="rId3"/>
          <a:srcRect t="8022" r="47609" b="23339"/>
          <a:stretch/>
        </p:blipFill>
        <p:spPr>
          <a:xfrm>
            <a:off x="0" y="3212521"/>
            <a:ext cx="3983513" cy="2884202"/>
          </a:xfrm>
          <a:prstGeom prst="homePlate">
            <a:avLst>
              <a:gd name="adj" fmla="val 26782"/>
            </a:avLst>
          </a:prstGeom>
          <a:ln w="38100">
            <a:solidFill>
              <a:schemeClr val="bg1"/>
            </a:solidFill>
          </a:ln>
        </p:spPr>
      </p:pic>
    </p:spTree>
    <p:extLst>
      <p:ext uri="{BB962C8B-B14F-4D97-AF65-F5344CB8AC3E}">
        <p14:creationId xmlns:p14="http://schemas.microsoft.com/office/powerpoint/2010/main" val="1980301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BBA9C98-F3F5-B991-76CB-425C647E88B8}"/>
              </a:ext>
            </a:extLst>
          </p:cNvPr>
          <p:cNvSpPr txBox="1"/>
          <p:nvPr/>
        </p:nvSpPr>
        <p:spPr>
          <a:xfrm>
            <a:off x="5496232" y="700237"/>
            <a:ext cx="5152103" cy="446276"/>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sz="2300" dirty="0">
                <a:solidFill>
                  <a:schemeClr val="bg1"/>
                </a:solidFill>
              </a:rPr>
              <a:t>تدریس تاریخ ادبیات پیش از اسلام</a:t>
            </a:r>
          </a:p>
        </p:txBody>
      </p:sp>
      <p:sp>
        <p:nvSpPr>
          <p:cNvPr id="5" name="TextBox 4">
            <a:extLst>
              <a:ext uri="{FF2B5EF4-FFF2-40B4-BE49-F238E27FC236}">
                <a16:creationId xmlns:a16="http://schemas.microsoft.com/office/drawing/2014/main" id="{4DF0D7BD-FFD6-7A8C-8423-5A73932EE59C}"/>
              </a:ext>
            </a:extLst>
          </p:cNvPr>
          <p:cNvSpPr txBox="1"/>
          <p:nvPr/>
        </p:nvSpPr>
        <p:spPr>
          <a:xfrm>
            <a:off x="6469626" y="2015612"/>
            <a:ext cx="5565058" cy="4455066"/>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dirty="0">
                <a:solidFill>
                  <a:schemeClr val="tx1"/>
                </a:solidFill>
              </a:rPr>
              <a:t>در ۱۳۰۷ ش، بهار به تدریس تاریخ ادبیات پیش از اسلام در دارالمعلمین تهران پرداخته بود که زندان و تبعید آن را متوقف ساخت و بعد از ۱۳۱۳ ش دوباره ادامه پیدا کرد. دستاورد ادبی و علمی او در این دوره، تصحیح متون، ترجمه آثاری از پهلوی به فارسی، تألیف سبک شناسی و نگارش احوال فردوسی بر مبنای شاهنامه بود.«کارنامه زندان» را نیز در ۱۳۱۲ـ۱۳۱۳ ش سرود.در ۱۳۱۶ ش، تدریس در دوره دکتری ادبیات فارسی را به عهده گرفت.</a:t>
            </a:r>
          </a:p>
        </p:txBody>
      </p:sp>
      <p:pic>
        <p:nvPicPr>
          <p:cNvPr id="7" name="Picture 6">
            <a:extLst>
              <a:ext uri="{FF2B5EF4-FFF2-40B4-BE49-F238E27FC236}">
                <a16:creationId xmlns:a16="http://schemas.microsoft.com/office/drawing/2014/main" id="{1B7B6C90-3480-A125-4002-37017145C8DD}"/>
              </a:ext>
            </a:extLst>
          </p:cNvPr>
          <p:cNvPicPr>
            <a:picLocks noChangeAspect="1"/>
          </p:cNvPicPr>
          <p:nvPr/>
        </p:nvPicPr>
        <p:blipFill>
          <a:blip r:embed="rId2"/>
          <a:stretch>
            <a:fillRect/>
          </a:stretch>
        </p:blipFill>
        <p:spPr>
          <a:xfrm>
            <a:off x="0" y="0"/>
            <a:ext cx="4812632" cy="6858000"/>
          </a:xfrm>
          <a:prstGeom prst="rect">
            <a:avLst/>
          </a:prstGeom>
          <a:ln w="38100">
            <a:noFill/>
          </a:ln>
        </p:spPr>
      </p:pic>
    </p:spTree>
    <p:extLst>
      <p:ext uri="{BB962C8B-B14F-4D97-AF65-F5344CB8AC3E}">
        <p14:creationId xmlns:p14="http://schemas.microsoft.com/office/powerpoint/2010/main" val="3797039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770F248-0685-BBCE-7C39-6CA2D791A23F}"/>
              </a:ext>
            </a:extLst>
          </p:cNvPr>
          <p:cNvSpPr txBox="1"/>
          <p:nvPr/>
        </p:nvSpPr>
        <p:spPr>
          <a:xfrm>
            <a:off x="6961238" y="680573"/>
            <a:ext cx="3421625" cy="461665"/>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sz="2400" dirty="0">
                <a:solidFill>
                  <a:schemeClr val="bg1"/>
                </a:solidFill>
              </a:rPr>
              <a:t>شروع فعالیت سیاسی بهار</a:t>
            </a:r>
          </a:p>
        </p:txBody>
      </p:sp>
      <p:sp>
        <p:nvSpPr>
          <p:cNvPr id="5" name="TextBox 4">
            <a:extLst>
              <a:ext uri="{FF2B5EF4-FFF2-40B4-BE49-F238E27FC236}">
                <a16:creationId xmlns:a16="http://schemas.microsoft.com/office/drawing/2014/main" id="{2CA486E2-AFEE-BC23-8A1C-FD59540E3C64}"/>
              </a:ext>
            </a:extLst>
          </p:cNvPr>
          <p:cNvSpPr txBox="1"/>
          <p:nvPr/>
        </p:nvSpPr>
        <p:spPr>
          <a:xfrm>
            <a:off x="578068" y="2309463"/>
            <a:ext cx="4986986" cy="3347070"/>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dirty="0"/>
              <a:t>با سقوط رضاشاه در شهریور ۱۳۲۰، بهار مجدداً به فعالیت سیاسی و اجتماعی روی آورد و قصیده «حب الوطن» را در اندرز به شاه جدید سرود  روزنامه نوبهار را دوباره منتشر کرد و تاریخ مختصر احزاب سیاسی و «شرح حال مدرس» را در ۱۳۲۲ ش نگاشت.</a:t>
            </a:r>
          </a:p>
        </p:txBody>
      </p:sp>
      <p:pic>
        <p:nvPicPr>
          <p:cNvPr id="14338" name="Picture 2" descr="شعر زیبای ملک الشعرای بهار ویژه شب یلدا">
            <a:extLst>
              <a:ext uri="{FF2B5EF4-FFF2-40B4-BE49-F238E27FC236}">
                <a16:creationId xmlns:a16="http://schemas.microsoft.com/office/drawing/2014/main" id="{4E93111C-27F0-AA08-A744-98E0988151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1238" y="1908313"/>
            <a:ext cx="4396616" cy="4396616"/>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29601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9D19F1-BEF8-DD25-3E2D-22DA2BFE4B9D}"/>
              </a:ext>
            </a:extLst>
          </p:cNvPr>
          <p:cNvSpPr txBox="1"/>
          <p:nvPr/>
        </p:nvSpPr>
        <p:spPr>
          <a:xfrm>
            <a:off x="6096000" y="670740"/>
            <a:ext cx="4552336" cy="523220"/>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dirty="0">
                <a:solidFill>
                  <a:schemeClr val="bg1"/>
                </a:solidFill>
              </a:rPr>
              <a:t>بهار نماینده مجلس پانزدهم</a:t>
            </a:r>
          </a:p>
        </p:txBody>
      </p:sp>
      <p:sp>
        <p:nvSpPr>
          <p:cNvPr id="5" name="TextBox 4">
            <a:extLst>
              <a:ext uri="{FF2B5EF4-FFF2-40B4-BE49-F238E27FC236}">
                <a16:creationId xmlns:a16="http://schemas.microsoft.com/office/drawing/2014/main" id="{A9F61A7E-F32D-AE41-9D76-DA4EF6379D41}"/>
              </a:ext>
            </a:extLst>
          </p:cNvPr>
          <p:cNvSpPr txBox="1"/>
          <p:nvPr/>
        </p:nvSpPr>
        <p:spPr>
          <a:xfrm>
            <a:off x="264616" y="4493410"/>
            <a:ext cx="11662768" cy="2239074"/>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algn="ctr"/>
            <a:r>
              <a:rPr lang="fa-IR" dirty="0"/>
              <a:t>در ۱۳۲۶ ش، به عنوان نماینده تهران در مجلس پانزدهم انتخاب شد و ریاست فراکسیون حزب دموکرات را به عهده گرفت.اما بیماری سل، که از مدتها پیش بدان مبتلا بود، به او مجال نداد و وی ناچار برای معالجه به شهر لوزان سویس رفت.بهار قصیده «به یاد وطن» معروف به «لُزَنیه» را در همین شهر سرود.  نامه‌های او در این زمان شرح خاطرات و دلتنگیهای شاعر است.</a:t>
            </a:r>
          </a:p>
        </p:txBody>
      </p:sp>
      <p:pic>
        <p:nvPicPr>
          <p:cNvPr id="6" name="Picture 5">
            <a:extLst>
              <a:ext uri="{FF2B5EF4-FFF2-40B4-BE49-F238E27FC236}">
                <a16:creationId xmlns:a16="http://schemas.microsoft.com/office/drawing/2014/main" id="{7649B542-E464-80DA-3F37-49585745EEBE}"/>
              </a:ext>
            </a:extLst>
          </p:cNvPr>
          <p:cNvPicPr>
            <a:picLocks noChangeAspect="1"/>
          </p:cNvPicPr>
          <p:nvPr/>
        </p:nvPicPr>
        <p:blipFill rotWithShape="1">
          <a:blip r:embed="rId2"/>
          <a:srcRect b="23122"/>
          <a:stretch/>
        </p:blipFill>
        <p:spPr>
          <a:xfrm>
            <a:off x="1807424" y="1609988"/>
            <a:ext cx="4103046" cy="24673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 name="Picture 1">
            <a:extLst>
              <a:ext uri="{FF2B5EF4-FFF2-40B4-BE49-F238E27FC236}">
                <a16:creationId xmlns:a16="http://schemas.microsoft.com/office/drawing/2014/main" id="{DFB89967-8669-6C7F-4AE6-0E34982C5C00}"/>
              </a:ext>
            </a:extLst>
          </p:cNvPr>
          <p:cNvPicPr>
            <a:picLocks noChangeAspect="1"/>
          </p:cNvPicPr>
          <p:nvPr/>
        </p:nvPicPr>
        <p:blipFill>
          <a:blip r:embed="rId3"/>
          <a:srcRect b="4006"/>
          <a:stretch/>
        </p:blipFill>
        <p:spPr>
          <a:xfrm flipH="1">
            <a:off x="6601944" y="2025213"/>
            <a:ext cx="3540448" cy="246819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151167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309789-6311-2FD2-AE87-EC799ED37C60}"/>
              </a:ext>
            </a:extLst>
          </p:cNvPr>
          <p:cNvSpPr txBox="1"/>
          <p:nvPr/>
        </p:nvSpPr>
        <p:spPr>
          <a:xfrm>
            <a:off x="5230761" y="659123"/>
            <a:ext cx="5486401" cy="461665"/>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sz="2400" dirty="0">
                <a:solidFill>
                  <a:schemeClr val="bg1"/>
                </a:solidFill>
              </a:rPr>
              <a:t>بهار و جمعیت ایرانی هواداران صلح</a:t>
            </a:r>
          </a:p>
        </p:txBody>
      </p:sp>
      <p:sp>
        <p:nvSpPr>
          <p:cNvPr id="5" name="TextBox 4">
            <a:extLst>
              <a:ext uri="{FF2B5EF4-FFF2-40B4-BE49-F238E27FC236}">
                <a16:creationId xmlns:a16="http://schemas.microsoft.com/office/drawing/2014/main" id="{47A40115-8F19-47A8-D892-7A3ACE9A5E78}"/>
              </a:ext>
            </a:extLst>
          </p:cNvPr>
          <p:cNvSpPr txBox="1"/>
          <p:nvPr/>
        </p:nvSpPr>
        <p:spPr>
          <a:xfrm>
            <a:off x="6414052" y="1779911"/>
            <a:ext cx="5143124" cy="4455066"/>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dirty="0"/>
              <a:t>در ۱۳۲۹ ش، «جمعیت ایرانی هواداران صلح» به ریاست بهار تشکیل شد. بهار به اقتضای طبیعت انسان‌دوستانه خود، این مسئولیت اجتماعی را که از نظر او فعالیت سیاسی نبود، پذیرفت و معتقد بود که هواداران صلح به هر گروهی وابسته باشند، فریاد صلح خواهی اصیل و قابل احترام است. در تابستان این سال، آخرین قصیده بلند خود «جغد جنگ» را سرود که از بهترین آثار اوست.</a:t>
            </a:r>
          </a:p>
        </p:txBody>
      </p:sp>
      <p:pic>
        <p:nvPicPr>
          <p:cNvPr id="6" name="Picture 5">
            <a:extLst>
              <a:ext uri="{FF2B5EF4-FFF2-40B4-BE49-F238E27FC236}">
                <a16:creationId xmlns:a16="http://schemas.microsoft.com/office/drawing/2014/main" id="{AF0C25FF-34D9-53CD-5F34-E837EB62E682}"/>
              </a:ext>
            </a:extLst>
          </p:cNvPr>
          <p:cNvPicPr>
            <a:picLocks noChangeAspect="1"/>
          </p:cNvPicPr>
          <p:nvPr/>
        </p:nvPicPr>
        <p:blipFill>
          <a:blip r:embed="rId2"/>
          <a:srcRect l="6855" b="10371"/>
          <a:stretch/>
        </p:blipFill>
        <p:spPr>
          <a:xfrm>
            <a:off x="634824" y="2223612"/>
            <a:ext cx="4874236" cy="37424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119683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2866E79-194D-4037-A35E-6C0EC1A93003}"/>
              </a:ext>
            </a:extLst>
          </p:cNvPr>
          <p:cNvSpPr txBox="1"/>
          <p:nvPr/>
        </p:nvSpPr>
        <p:spPr>
          <a:xfrm>
            <a:off x="4788309" y="685663"/>
            <a:ext cx="5928854" cy="446276"/>
          </a:xfrm>
          <a:prstGeom prst="rect">
            <a:avLst/>
          </a:prstGeom>
          <a:noFill/>
        </p:spPr>
        <p:txBody>
          <a:bodyPr wrap="square">
            <a:spAutoFit/>
          </a:bodyPr>
          <a:lstStyle/>
          <a:p>
            <a:pPr algn="just" rtl="1"/>
            <a:r>
              <a:rPr lang="fa-IR" sz="2300" b="1" i="0" dirty="0">
                <a:solidFill>
                  <a:schemeClr val="bg1"/>
                </a:solidFill>
                <a:effectLst/>
                <a:latin typeface="Shabnam" panose="020B0603030804020204" pitchFamily="34" charset="-78"/>
                <a:cs typeface="Shabnam" panose="020B0603030804020204" pitchFamily="34" charset="-78"/>
              </a:rPr>
              <a:t>بیوگرافی محمد تقی</a:t>
            </a:r>
            <a:r>
              <a:rPr lang="fa-IR" sz="2300" b="1" i="0" dirty="0">
                <a:solidFill>
                  <a:schemeClr val="bg1"/>
                </a:solidFill>
                <a:effectLst/>
                <a:latin typeface="Vazir" panose="020B0603030804020204" pitchFamily="34" charset="-78"/>
                <a:cs typeface="Vazir" panose="020B0603030804020204" pitchFamily="34" charset="-78"/>
              </a:rPr>
              <a:t> ملک الشعرا بهار</a:t>
            </a:r>
          </a:p>
        </p:txBody>
      </p:sp>
      <p:sp>
        <p:nvSpPr>
          <p:cNvPr id="7" name="TextBox 6">
            <a:extLst>
              <a:ext uri="{FF2B5EF4-FFF2-40B4-BE49-F238E27FC236}">
                <a16:creationId xmlns:a16="http://schemas.microsoft.com/office/drawing/2014/main" id="{8E853D57-391E-716B-336B-47E508A7021A}"/>
              </a:ext>
            </a:extLst>
          </p:cNvPr>
          <p:cNvSpPr txBox="1"/>
          <p:nvPr/>
        </p:nvSpPr>
        <p:spPr>
          <a:xfrm>
            <a:off x="6577781" y="1717271"/>
            <a:ext cx="4945623" cy="4455066"/>
          </a:xfrm>
          <a:prstGeom prst="rect">
            <a:avLst/>
          </a:prstGeom>
          <a:noFill/>
        </p:spPr>
        <p:txBody>
          <a:bodyPr wrap="square">
            <a:spAutoFit/>
          </a:bodyPr>
          <a:lstStyle/>
          <a:p>
            <a:pPr algn="just" rtl="1">
              <a:lnSpc>
                <a:spcPct val="200000"/>
              </a:lnSpc>
            </a:pPr>
            <a:r>
              <a:rPr lang="fa-IR" b="0" i="0" dirty="0">
                <a:solidFill>
                  <a:srgbClr val="000000"/>
                </a:solidFill>
                <a:effectLst/>
                <a:latin typeface="Vazir" panose="020B0603030804020204" pitchFamily="34" charset="-78"/>
                <a:cs typeface="Vazir" panose="020B0603030804020204" pitchFamily="34" charset="-78"/>
              </a:rPr>
              <a:t>محمدتقی بهار در سال 1265 در شهر مشهد به دنیا آمد و پدرش، میرزا محمدکاظم صبوری نام داشت. او از چهار سالگی به مدرسه رفت و تحصیلات خود را آغاز کرد. در سال 1272 با شاهنامه از طریق پدرش آشنا شد و در همین سال اولین شعر خود را در بحر شاهنامه سرود و از پدرش جایزه دریافت کرد. وی تا سال 1278 تحصیلات خود را در مدرسه ادامه داد و علاوه بر مدرسه در محفل پدرش نیز مطالعه می کرد.</a:t>
            </a:r>
            <a:endParaRPr lang="fa-IR" dirty="0">
              <a:latin typeface="Vazir" panose="020B0603030804020204" pitchFamily="34" charset="-78"/>
              <a:cs typeface="Vazir" panose="020B0603030804020204" pitchFamily="34" charset="-78"/>
            </a:endParaRPr>
          </a:p>
        </p:txBody>
      </p:sp>
      <p:pic>
        <p:nvPicPr>
          <p:cNvPr id="1028" name="Picture 4" descr="زندگینامه و دانلود کتاب‌های محمدتقی بهار">
            <a:extLst>
              <a:ext uri="{FF2B5EF4-FFF2-40B4-BE49-F238E27FC236}">
                <a16:creationId xmlns:a16="http://schemas.microsoft.com/office/drawing/2014/main" id="{6B4A4A60-3F41-98F6-7451-7F58D70DF1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596" y="1337867"/>
            <a:ext cx="4592517" cy="45925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300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8F6B0D-85D0-80F7-85CA-2708E64B66A7}"/>
              </a:ext>
            </a:extLst>
          </p:cNvPr>
          <p:cNvSpPr/>
          <p:nvPr/>
        </p:nvSpPr>
        <p:spPr>
          <a:xfrm>
            <a:off x="3498574" y="2491409"/>
            <a:ext cx="7354956" cy="132521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F86190F8-8544-3546-A8CE-66558A6CED1C}"/>
              </a:ext>
            </a:extLst>
          </p:cNvPr>
          <p:cNvSpPr txBox="1"/>
          <p:nvPr/>
        </p:nvSpPr>
        <p:spPr>
          <a:xfrm>
            <a:off x="6548285" y="670740"/>
            <a:ext cx="3038168" cy="523220"/>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dirty="0">
                <a:solidFill>
                  <a:schemeClr val="bg1"/>
                </a:solidFill>
              </a:rPr>
              <a:t>وفات بهار</a:t>
            </a:r>
          </a:p>
        </p:txBody>
      </p:sp>
      <p:sp>
        <p:nvSpPr>
          <p:cNvPr id="7" name="TextBox 6">
            <a:extLst>
              <a:ext uri="{FF2B5EF4-FFF2-40B4-BE49-F238E27FC236}">
                <a16:creationId xmlns:a16="http://schemas.microsoft.com/office/drawing/2014/main" id="{BC8B283C-304A-57D8-96D1-C45675672AD9}"/>
              </a:ext>
            </a:extLst>
          </p:cNvPr>
          <p:cNvSpPr txBox="1"/>
          <p:nvPr/>
        </p:nvSpPr>
        <p:spPr>
          <a:xfrm>
            <a:off x="142568" y="4431789"/>
            <a:ext cx="11906864" cy="2239074"/>
          </a:xfrm>
          <a:prstGeom prst="rect">
            <a:avLst/>
          </a:prstGeom>
          <a:noFill/>
          <a:ln w="19050">
            <a:solidFill>
              <a:schemeClr val="bg1"/>
            </a:solidFill>
            <a:prstDash val="sysDash"/>
          </a:ln>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algn="ctr"/>
            <a:r>
              <a:rPr lang="fa-IR" dirty="0"/>
              <a:t>متاسفانه محمد تقی بهار در سال­های آخر عمر خود به بیماری سل مبتلا شد، او برای انجام کارهای درمانی و به دست آوردن دوباره سلامتی خود از تهران به سوییس سفر کرد اما متاسفانه از سفر درمانی او نتیجه ای حاصل نشد و همچنان بهار با بیماری دست و پنجه نرم می کرد تا اینکه سر انجام بهار در 1 اردیبهشت 1330 ساعت هشت صبح در اتاق خودش دار فانی را وداع گفت و ادبیات فارسی برای همیشه از وجود در گران بهایی به نام ملک الشعرای بهار بی نصیب شد.</a:t>
            </a:r>
          </a:p>
        </p:txBody>
      </p:sp>
      <p:pic>
        <p:nvPicPr>
          <p:cNvPr id="16386" name="Picture 2" descr="تصاویر) زندگی خصوصی، عکس های شخصی و بیوگرافی محمدتقی بهار شاعر ایرانی">
            <a:extLst>
              <a:ext uri="{FF2B5EF4-FFF2-40B4-BE49-F238E27FC236}">
                <a16:creationId xmlns:a16="http://schemas.microsoft.com/office/drawing/2014/main" id="{339A529F-F332-87F8-E5B4-5DF24633FB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661" y="1212602"/>
            <a:ext cx="4459139" cy="29690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pic>
        <p:nvPicPr>
          <p:cNvPr id="16388" name="Picture 4" descr="ملک الشعرای بهار">
            <a:extLst>
              <a:ext uri="{FF2B5EF4-FFF2-40B4-BE49-F238E27FC236}">
                <a16:creationId xmlns:a16="http://schemas.microsoft.com/office/drawing/2014/main" id="{2DC40E4F-2DD4-F371-B82D-FAD4B7289F6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333" t="6759" r="10903" b="13665"/>
          <a:stretch/>
        </p:blipFill>
        <p:spPr bwMode="auto">
          <a:xfrm>
            <a:off x="6650190" y="1839001"/>
            <a:ext cx="3764552" cy="23426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59903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EFB610FE-1376-98BD-4EA5-E04B90339302}"/>
              </a:ext>
            </a:extLst>
          </p:cNvPr>
          <p:cNvPicPr>
            <a:picLocks noChangeAspect="1"/>
          </p:cNvPicPr>
          <p:nvPr/>
        </p:nvPicPr>
        <p:blipFill>
          <a:blip r:embed="rId2"/>
          <a:srcRect l="17494" r="23086" b="1832"/>
          <a:stretch/>
        </p:blipFill>
        <p:spPr>
          <a:xfrm>
            <a:off x="234760" y="922519"/>
            <a:ext cx="4828481" cy="5318124"/>
          </a:xfrm>
          <a:prstGeom prst="rect">
            <a:avLst/>
          </a:prstGeom>
        </p:spPr>
      </p:pic>
      <p:sp>
        <p:nvSpPr>
          <p:cNvPr id="3" name="TextBox 2">
            <a:extLst>
              <a:ext uri="{FF2B5EF4-FFF2-40B4-BE49-F238E27FC236}">
                <a16:creationId xmlns:a16="http://schemas.microsoft.com/office/drawing/2014/main" id="{E117EE5A-5775-E881-90ED-CB25345D5ED0}"/>
              </a:ext>
            </a:extLst>
          </p:cNvPr>
          <p:cNvSpPr txBox="1"/>
          <p:nvPr/>
        </p:nvSpPr>
        <p:spPr>
          <a:xfrm>
            <a:off x="6538453" y="660909"/>
            <a:ext cx="3942736" cy="523220"/>
          </a:xfrm>
          <a:prstGeom prst="rect">
            <a:avLst/>
          </a:prstGeom>
          <a:noFill/>
        </p:spPr>
        <p:txBody>
          <a:bodyPr wrap="square">
            <a:spAutoFit/>
          </a:bodyPr>
          <a:lstStyle>
            <a:defPPr>
              <a:defRPr lang="fa-IR"/>
            </a:defPPr>
            <a:lvl1pPr algn="just" rtl="1">
              <a:defRPr sz="2800" b="1" i="0">
                <a:solidFill>
                  <a:schemeClr val="bg1"/>
                </a:solidFill>
                <a:effectLst/>
                <a:latin typeface="Shabnam" panose="020B0603030804020204" pitchFamily="34" charset="-78"/>
                <a:cs typeface="Shabnam" panose="020B0603030804020204" pitchFamily="34" charset="-78"/>
              </a:defRPr>
            </a:lvl1pPr>
          </a:lstStyle>
          <a:p>
            <a:r>
              <a:rPr lang="fa-IR" dirty="0"/>
              <a:t>کتاب های محمدتقی بهار</a:t>
            </a:r>
          </a:p>
        </p:txBody>
      </p:sp>
      <p:sp>
        <p:nvSpPr>
          <p:cNvPr id="5" name="TextBox 4">
            <a:extLst>
              <a:ext uri="{FF2B5EF4-FFF2-40B4-BE49-F238E27FC236}">
                <a16:creationId xmlns:a16="http://schemas.microsoft.com/office/drawing/2014/main" id="{05B60F32-2595-F590-91A3-F6ADF374BAA6}"/>
              </a:ext>
            </a:extLst>
          </p:cNvPr>
          <p:cNvSpPr txBox="1"/>
          <p:nvPr/>
        </p:nvSpPr>
        <p:spPr>
          <a:xfrm>
            <a:off x="9090993" y="1805396"/>
            <a:ext cx="1981546"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چهارخطابه</a:t>
            </a:r>
          </a:p>
        </p:txBody>
      </p:sp>
      <p:sp>
        <p:nvSpPr>
          <p:cNvPr id="25" name="TextBox 24">
            <a:extLst>
              <a:ext uri="{FF2B5EF4-FFF2-40B4-BE49-F238E27FC236}">
                <a16:creationId xmlns:a16="http://schemas.microsoft.com/office/drawing/2014/main" id="{BB29C33E-A5F6-6019-186B-FE5938FAF854}"/>
              </a:ext>
            </a:extLst>
          </p:cNvPr>
          <p:cNvSpPr txBox="1"/>
          <p:nvPr/>
        </p:nvSpPr>
        <p:spPr>
          <a:xfrm>
            <a:off x="5556800" y="5895297"/>
            <a:ext cx="5486102"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تاریخ مختصر احزاب سیاسی</a:t>
            </a:r>
          </a:p>
        </p:txBody>
      </p:sp>
      <p:sp>
        <p:nvSpPr>
          <p:cNvPr id="27" name="TextBox 26">
            <a:extLst>
              <a:ext uri="{FF2B5EF4-FFF2-40B4-BE49-F238E27FC236}">
                <a16:creationId xmlns:a16="http://schemas.microsoft.com/office/drawing/2014/main" id="{3487F009-FAAE-185E-498F-1C8A9C2D9DB2}"/>
              </a:ext>
            </a:extLst>
          </p:cNvPr>
          <p:cNvSpPr txBox="1"/>
          <p:nvPr/>
        </p:nvSpPr>
        <p:spPr>
          <a:xfrm>
            <a:off x="7155608" y="5130380"/>
            <a:ext cx="3897128"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تاریخ تطور شعر فارسی</a:t>
            </a:r>
          </a:p>
        </p:txBody>
      </p:sp>
      <p:sp>
        <p:nvSpPr>
          <p:cNvPr id="29" name="TextBox 28">
            <a:extLst>
              <a:ext uri="{FF2B5EF4-FFF2-40B4-BE49-F238E27FC236}">
                <a16:creationId xmlns:a16="http://schemas.microsoft.com/office/drawing/2014/main" id="{B566099E-AE2B-483A-CF2A-8C2032FC7B6F}"/>
              </a:ext>
            </a:extLst>
          </p:cNvPr>
          <p:cNvSpPr txBox="1"/>
          <p:nvPr/>
        </p:nvSpPr>
        <p:spPr>
          <a:xfrm>
            <a:off x="7839759" y="4252093"/>
            <a:ext cx="3182753"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دستور پنج استاد</a:t>
            </a:r>
          </a:p>
        </p:txBody>
      </p:sp>
      <p:sp>
        <p:nvSpPr>
          <p:cNvPr id="31" name="TextBox 30">
            <a:extLst>
              <a:ext uri="{FF2B5EF4-FFF2-40B4-BE49-F238E27FC236}">
                <a16:creationId xmlns:a16="http://schemas.microsoft.com/office/drawing/2014/main" id="{61A15195-9293-A879-8FAE-46F6CC6DF8A3}"/>
              </a:ext>
            </a:extLst>
          </p:cNvPr>
          <p:cNvSpPr txBox="1"/>
          <p:nvPr/>
        </p:nvSpPr>
        <p:spPr>
          <a:xfrm>
            <a:off x="8088601" y="3465901"/>
            <a:ext cx="2964135"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احوال فردوسی</a:t>
            </a:r>
          </a:p>
        </p:txBody>
      </p:sp>
      <p:sp>
        <p:nvSpPr>
          <p:cNvPr id="33" name="TextBox 32">
            <a:extLst>
              <a:ext uri="{FF2B5EF4-FFF2-40B4-BE49-F238E27FC236}">
                <a16:creationId xmlns:a16="http://schemas.microsoft.com/office/drawing/2014/main" id="{3B343950-46EE-2B05-ABE4-A03D3BBD167D}"/>
              </a:ext>
            </a:extLst>
          </p:cNvPr>
          <p:cNvSpPr txBox="1"/>
          <p:nvPr/>
        </p:nvSpPr>
        <p:spPr>
          <a:xfrm>
            <a:off x="8860825" y="2683683"/>
            <a:ext cx="2161687"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دیوان اشعار</a:t>
            </a:r>
          </a:p>
        </p:txBody>
      </p:sp>
    </p:spTree>
    <p:extLst>
      <p:ext uri="{BB962C8B-B14F-4D97-AF65-F5344CB8AC3E}">
        <p14:creationId xmlns:p14="http://schemas.microsoft.com/office/powerpoint/2010/main" val="2405587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83;p18">
            <a:extLst>
              <a:ext uri="{FF2B5EF4-FFF2-40B4-BE49-F238E27FC236}">
                <a16:creationId xmlns:a16="http://schemas.microsoft.com/office/drawing/2014/main" id="{32BA2025-C1F9-9B5F-65E6-F4CB7FE863FD}"/>
              </a:ext>
            </a:extLst>
          </p:cNvPr>
          <p:cNvSpPr/>
          <p:nvPr/>
        </p:nvSpPr>
        <p:spPr>
          <a:xfrm>
            <a:off x="9669667" y="3890375"/>
            <a:ext cx="1583710" cy="1583710"/>
          </a:xfrm>
          <a:prstGeom prst="ellipse">
            <a:avLst/>
          </a:prstGeom>
          <a:solidFill>
            <a:srgbClr val="DCEDF5"/>
          </a:solidFill>
          <a:ln>
            <a:solidFill>
              <a:srgbClr val="FFFFFF"/>
            </a:solid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3" name="Google Shape;283;p18">
            <a:extLst>
              <a:ext uri="{FF2B5EF4-FFF2-40B4-BE49-F238E27FC236}">
                <a16:creationId xmlns:a16="http://schemas.microsoft.com/office/drawing/2014/main" id="{3A5C0905-B73A-0FDB-12AA-43988598ECD3}"/>
              </a:ext>
            </a:extLst>
          </p:cNvPr>
          <p:cNvSpPr/>
          <p:nvPr/>
        </p:nvSpPr>
        <p:spPr>
          <a:xfrm>
            <a:off x="2860741" y="3830154"/>
            <a:ext cx="1583710" cy="1583710"/>
          </a:xfrm>
          <a:prstGeom prst="ellipse">
            <a:avLst/>
          </a:prstGeom>
          <a:solidFill>
            <a:srgbClr val="DCEDF5"/>
          </a:solidFill>
          <a:ln>
            <a:solidFill>
              <a:srgbClr val="FFFFFF"/>
            </a:solid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4" name="Google Shape;283;p18">
            <a:extLst>
              <a:ext uri="{FF2B5EF4-FFF2-40B4-BE49-F238E27FC236}">
                <a16:creationId xmlns:a16="http://schemas.microsoft.com/office/drawing/2014/main" id="{B2CF28C3-DFE4-E860-D5F5-5E55BFBCA885}"/>
              </a:ext>
            </a:extLst>
          </p:cNvPr>
          <p:cNvSpPr/>
          <p:nvPr/>
        </p:nvSpPr>
        <p:spPr>
          <a:xfrm>
            <a:off x="4569763" y="3801460"/>
            <a:ext cx="1583710" cy="1583710"/>
          </a:xfrm>
          <a:prstGeom prst="ellipse">
            <a:avLst/>
          </a:prstGeom>
          <a:solidFill>
            <a:srgbClr val="DCEDF5"/>
          </a:solidFill>
          <a:ln>
            <a:solidFill>
              <a:srgbClr val="FFFFFF"/>
            </a:solid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5" name="Google Shape;283;p18">
            <a:extLst>
              <a:ext uri="{FF2B5EF4-FFF2-40B4-BE49-F238E27FC236}">
                <a16:creationId xmlns:a16="http://schemas.microsoft.com/office/drawing/2014/main" id="{A88488E0-7254-AE23-0C6D-A219EB57985B}"/>
              </a:ext>
            </a:extLst>
          </p:cNvPr>
          <p:cNvSpPr/>
          <p:nvPr/>
        </p:nvSpPr>
        <p:spPr>
          <a:xfrm>
            <a:off x="6277571" y="3830154"/>
            <a:ext cx="1583710" cy="1583710"/>
          </a:xfrm>
          <a:prstGeom prst="ellipse">
            <a:avLst/>
          </a:prstGeom>
          <a:solidFill>
            <a:srgbClr val="DCEDF5"/>
          </a:solidFill>
          <a:ln>
            <a:solidFill>
              <a:srgbClr val="FFFFFF"/>
            </a:solid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6" name="Google Shape;283;p18">
            <a:extLst>
              <a:ext uri="{FF2B5EF4-FFF2-40B4-BE49-F238E27FC236}">
                <a16:creationId xmlns:a16="http://schemas.microsoft.com/office/drawing/2014/main" id="{B5FB6E36-61D3-E0B6-2C58-23CB7477D8BD}"/>
              </a:ext>
            </a:extLst>
          </p:cNvPr>
          <p:cNvSpPr/>
          <p:nvPr/>
        </p:nvSpPr>
        <p:spPr>
          <a:xfrm>
            <a:off x="7985379" y="3849344"/>
            <a:ext cx="1583710" cy="1583710"/>
          </a:xfrm>
          <a:prstGeom prst="ellipse">
            <a:avLst/>
          </a:prstGeom>
          <a:solidFill>
            <a:srgbClr val="DCEDF5"/>
          </a:solidFill>
          <a:ln>
            <a:solidFill>
              <a:srgbClr val="FFFFFF"/>
            </a:solid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8" name="Google Shape;297;p18">
            <a:extLst>
              <a:ext uri="{FF2B5EF4-FFF2-40B4-BE49-F238E27FC236}">
                <a16:creationId xmlns:a16="http://schemas.microsoft.com/office/drawing/2014/main" id="{8C8A0601-29DE-2A91-49C6-5AC00F3E3CC5}"/>
              </a:ext>
            </a:extLst>
          </p:cNvPr>
          <p:cNvSpPr/>
          <p:nvPr/>
        </p:nvSpPr>
        <p:spPr>
          <a:xfrm>
            <a:off x="1216279" y="5683790"/>
            <a:ext cx="1151100" cy="404100"/>
          </a:xfrm>
          <a:prstGeom prst="roundRect">
            <a:avLst>
              <a:gd name="adj" fmla="val 26658"/>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dirty="0">
              <a:solidFill>
                <a:schemeClr val="lt1"/>
              </a:solidFill>
              <a:sym typeface="Montserrat SemiBold"/>
            </a:endParaRPr>
          </a:p>
        </p:txBody>
      </p:sp>
      <p:sp>
        <p:nvSpPr>
          <p:cNvPr id="9" name="Google Shape;297;p18">
            <a:extLst>
              <a:ext uri="{FF2B5EF4-FFF2-40B4-BE49-F238E27FC236}">
                <a16:creationId xmlns:a16="http://schemas.microsoft.com/office/drawing/2014/main" id="{6C8A7E2B-A42C-C98E-B30E-8C627F6F92AE}"/>
              </a:ext>
            </a:extLst>
          </p:cNvPr>
          <p:cNvSpPr/>
          <p:nvPr/>
        </p:nvSpPr>
        <p:spPr>
          <a:xfrm>
            <a:off x="3045265" y="5683790"/>
            <a:ext cx="1151100" cy="404100"/>
          </a:xfrm>
          <a:prstGeom prst="roundRect">
            <a:avLst>
              <a:gd name="adj" fmla="val 26658"/>
            </a:avLst>
          </a:prstGeom>
          <a:solidFill>
            <a:schemeClr val="accent1">
              <a:lumMod val="40000"/>
              <a:lumOff val="60000"/>
            </a:schemeClr>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10" name="Google Shape;297;p18">
            <a:extLst>
              <a:ext uri="{FF2B5EF4-FFF2-40B4-BE49-F238E27FC236}">
                <a16:creationId xmlns:a16="http://schemas.microsoft.com/office/drawing/2014/main" id="{4008F2DB-94A2-1189-13AF-305254F0B3C8}"/>
              </a:ext>
            </a:extLst>
          </p:cNvPr>
          <p:cNvSpPr/>
          <p:nvPr/>
        </p:nvSpPr>
        <p:spPr>
          <a:xfrm>
            <a:off x="8222105" y="5694973"/>
            <a:ext cx="1151100" cy="404100"/>
          </a:xfrm>
          <a:prstGeom prst="roundRect">
            <a:avLst>
              <a:gd name="adj" fmla="val 26658"/>
            </a:avLst>
          </a:prstGeom>
          <a:solidFill>
            <a:schemeClr val="accent1">
              <a:lumMod val="40000"/>
              <a:lumOff val="60000"/>
            </a:schemeClr>
          </a:solidFill>
          <a:ln>
            <a:noFill/>
          </a:ln>
        </p:spPr>
        <p:txBody>
          <a:bodyPr spcFirstLastPara="1" wrap="square" lIns="91425" tIns="91425" rIns="91425" bIns="91425" anchor="ctr" anchorCtr="0">
            <a:noAutofit/>
          </a:bodyPr>
          <a:lstStyle/>
          <a:p>
            <a:pPr algn="ctr"/>
            <a:endParaRPr lang="fa-IR" dirty="0">
              <a:latin typeface="Montserrat Medium"/>
              <a:sym typeface="Montserrat SemiBold"/>
            </a:endParaRPr>
          </a:p>
          <a:p>
            <a:pPr algn="ctr"/>
            <a:endParaRPr dirty="0">
              <a:latin typeface="Montserrat Medium"/>
              <a:sym typeface="Montserrat SemiBold"/>
            </a:endParaRPr>
          </a:p>
        </p:txBody>
      </p:sp>
      <p:sp>
        <p:nvSpPr>
          <p:cNvPr id="11" name="Google Shape;297;p18">
            <a:extLst>
              <a:ext uri="{FF2B5EF4-FFF2-40B4-BE49-F238E27FC236}">
                <a16:creationId xmlns:a16="http://schemas.microsoft.com/office/drawing/2014/main" id="{68C190F4-662D-4B31-3502-A9BB537CDB4D}"/>
              </a:ext>
            </a:extLst>
          </p:cNvPr>
          <p:cNvSpPr/>
          <p:nvPr/>
        </p:nvSpPr>
        <p:spPr>
          <a:xfrm>
            <a:off x="6469552" y="5694973"/>
            <a:ext cx="1151100" cy="404100"/>
          </a:xfrm>
          <a:prstGeom prst="roundRect">
            <a:avLst>
              <a:gd name="adj" fmla="val 26658"/>
            </a:avLst>
          </a:prstGeom>
          <a:solidFill>
            <a:schemeClr val="accent1">
              <a:lumMod val="40000"/>
              <a:lumOff val="60000"/>
            </a:schemeClr>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12" name="Google Shape;297;p18">
            <a:extLst>
              <a:ext uri="{FF2B5EF4-FFF2-40B4-BE49-F238E27FC236}">
                <a16:creationId xmlns:a16="http://schemas.microsoft.com/office/drawing/2014/main" id="{3D068DCB-0F10-55F4-646B-16BE556EC788}"/>
              </a:ext>
            </a:extLst>
          </p:cNvPr>
          <p:cNvSpPr/>
          <p:nvPr/>
        </p:nvSpPr>
        <p:spPr>
          <a:xfrm>
            <a:off x="4699539" y="5694973"/>
            <a:ext cx="1151100" cy="404100"/>
          </a:xfrm>
          <a:prstGeom prst="roundRect">
            <a:avLst>
              <a:gd name="adj" fmla="val 26658"/>
            </a:avLst>
          </a:prstGeom>
          <a:solidFill>
            <a:schemeClr val="accent1">
              <a:lumMod val="40000"/>
              <a:lumOff val="60000"/>
            </a:schemeClr>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13" name="Google Shape;297;p18">
            <a:extLst>
              <a:ext uri="{FF2B5EF4-FFF2-40B4-BE49-F238E27FC236}">
                <a16:creationId xmlns:a16="http://schemas.microsoft.com/office/drawing/2014/main" id="{1F2C2504-D825-8D72-ECDD-25B6608100D5}"/>
              </a:ext>
            </a:extLst>
          </p:cNvPr>
          <p:cNvSpPr/>
          <p:nvPr/>
        </p:nvSpPr>
        <p:spPr>
          <a:xfrm>
            <a:off x="9885972" y="5694973"/>
            <a:ext cx="1151100" cy="404100"/>
          </a:xfrm>
          <a:prstGeom prst="roundRect">
            <a:avLst>
              <a:gd name="adj" fmla="val 26658"/>
            </a:avLst>
          </a:prstGeom>
          <a:solidFill>
            <a:schemeClr val="accent1">
              <a:lumMod val="40000"/>
              <a:lumOff val="60000"/>
            </a:schemeClr>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14" name="TextBox 13">
            <a:extLst>
              <a:ext uri="{FF2B5EF4-FFF2-40B4-BE49-F238E27FC236}">
                <a16:creationId xmlns:a16="http://schemas.microsoft.com/office/drawing/2014/main" id="{1EA3F149-3089-B7A1-D621-10491FB0FFBD}"/>
              </a:ext>
            </a:extLst>
          </p:cNvPr>
          <p:cNvSpPr txBox="1"/>
          <p:nvPr/>
        </p:nvSpPr>
        <p:spPr>
          <a:xfrm>
            <a:off x="9883011" y="5498418"/>
            <a:ext cx="1151100"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pPr algn="ctr"/>
            <a:r>
              <a:rPr lang="fa-IR" sz="2000" dirty="0">
                <a:solidFill>
                  <a:schemeClr val="tx1"/>
                </a:solidFill>
              </a:rPr>
              <a:t>1</a:t>
            </a:r>
            <a:endParaRPr lang="en-US" sz="2000" dirty="0">
              <a:solidFill>
                <a:schemeClr val="tx1"/>
              </a:solidFill>
            </a:endParaRPr>
          </a:p>
        </p:txBody>
      </p:sp>
      <p:sp>
        <p:nvSpPr>
          <p:cNvPr id="15" name="TextBox 14">
            <a:extLst>
              <a:ext uri="{FF2B5EF4-FFF2-40B4-BE49-F238E27FC236}">
                <a16:creationId xmlns:a16="http://schemas.microsoft.com/office/drawing/2014/main" id="{D65BA515-FE54-4DF7-8C9D-EB071D8EA87D}"/>
              </a:ext>
            </a:extLst>
          </p:cNvPr>
          <p:cNvSpPr txBox="1"/>
          <p:nvPr/>
        </p:nvSpPr>
        <p:spPr>
          <a:xfrm>
            <a:off x="3045265" y="5489794"/>
            <a:ext cx="1141507"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pPr algn="ctr"/>
            <a:r>
              <a:rPr lang="fa-IR" sz="2000" dirty="0">
                <a:solidFill>
                  <a:schemeClr val="tx1"/>
                </a:solidFill>
              </a:rPr>
              <a:t>5</a:t>
            </a:r>
            <a:endParaRPr lang="en-US" sz="2000" dirty="0">
              <a:solidFill>
                <a:schemeClr val="tx1"/>
              </a:solidFill>
            </a:endParaRPr>
          </a:p>
        </p:txBody>
      </p:sp>
      <p:sp>
        <p:nvSpPr>
          <p:cNvPr id="16" name="TextBox 15">
            <a:extLst>
              <a:ext uri="{FF2B5EF4-FFF2-40B4-BE49-F238E27FC236}">
                <a16:creationId xmlns:a16="http://schemas.microsoft.com/office/drawing/2014/main" id="{9BC6BB85-452A-0A10-7EFB-4875F406B707}"/>
              </a:ext>
            </a:extLst>
          </p:cNvPr>
          <p:cNvSpPr txBox="1"/>
          <p:nvPr/>
        </p:nvSpPr>
        <p:spPr>
          <a:xfrm>
            <a:off x="4709132" y="5498418"/>
            <a:ext cx="1141507"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pPr algn="ctr"/>
            <a:r>
              <a:rPr lang="fa-IR" sz="2000" dirty="0">
                <a:solidFill>
                  <a:schemeClr val="tx1"/>
                </a:solidFill>
              </a:rPr>
              <a:t>4</a:t>
            </a:r>
            <a:endParaRPr lang="en-US" sz="2000" dirty="0">
              <a:solidFill>
                <a:schemeClr val="tx1"/>
              </a:solidFill>
            </a:endParaRPr>
          </a:p>
        </p:txBody>
      </p:sp>
      <p:sp>
        <p:nvSpPr>
          <p:cNvPr id="17" name="TextBox 16">
            <a:extLst>
              <a:ext uri="{FF2B5EF4-FFF2-40B4-BE49-F238E27FC236}">
                <a16:creationId xmlns:a16="http://schemas.microsoft.com/office/drawing/2014/main" id="{82A5C780-EEAC-9CB4-C80C-6A7499ED0116}"/>
              </a:ext>
            </a:extLst>
          </p:cNvPr>
          <p:cNvSpPr txBox="1"/>
          <p:nvPr/>
        </p:nvSpPr>
        <p:spPr>
          <a:xfrm>
            <a:off x="6452092" y="5498418"/>
            <a:ext cx="1130679"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pPr algn="ctr"/>
            <a:r>
              <a:rPr lang="fa-IR" sz="2000" dirty="0">
                <a:solidFill>
                  <a:schemeClr val="tx1"/>
                </a:solidFill>
              </a:rPr>
              <a:t>3</a:t>
            </a:r>
            <a:endParaRPr lang="en-US" sz="2000" dirty="0">
              <a:solidFill>
                <a:schemeClr val="tx1"/>
              </a:solidFill>
            </a:endParaRPr>
          </a:p>
        </p:txBody>
      </p:sp>
      <p:sp>
        <p:nvSpPr>
          <p:cNvPr id="18" name="TextBox 17">
            <a:extLst>
              <a:ext uri="{FF2B5EF4-FFF2-40B4-BE49-F238E27FC236}">
                <a16:creationId xmlns:a16="http://schemas.microsoft.com/office/drawing/2014/main" id="{1ECFAC54-D8CD-2243-DFAD-16166FF7F943}"/>
              </a:ext>
            </a:extLst>
          </p:cNvPr>
          <p:cNvSpPr txBox="1"/>
          <p:nvPr/>
        </p:nvSpPr>
        <p:spPr>
          <a:xfrm>
            <a:off x="8239565" y="5498418"/>
            <a:ext cx="1130679"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pPr algn="ctr"/>
            <a:r>
              <a:rPr lang="fa-IR" sz="2000" dirty="0">
                <a:solidFill>
                  <a:schemeClr val="tx1"/>
                </a:solidFill>
              </a:rPr>
              <a:t>2</a:t>
            </a:r>
            <a:endParaRPr lang="en-US" sz="2000" dirty="0">
              <a:solidFill>
                <a:schemeClr val="tx1"/>
              </a:solidFill>
            </a:endParaRPr>
          </a:p>
        </p:txBody>
      </p:sp>
      <p:sp>
        <p:nvSpPr>
          <p:cNvPr id="19" name="TextBox 18">
            <a:extLst>
              <a:ext uri="{FF2B5EF4-FFF2-40B4-BE49-F238E27FC236}">
                <a16:creationId xmlns:a16="http://schemas.microsoft.com/office/drawing/2014/main" id="{E2427789-0CE6-BBF5-34A4-F0AEB6441FDB}"/>
              </a:ext>
            </a:extLst>
          </p:cNvPr>
          <p:cNvSpPr txBox="1"/>
          <p:nvPr/>
        </p:nvSpPr>
        <p:spPr>
          <a:xfrm>
            <a:off x="1235290" y="5489794"/>
            <a:ext cx="1141507"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pPr algn="ctr"/>
            <a:r>
              <a:rPr lang="fa-IR" sz="2000" dirty="0">
                <a:solidFill>
                  <a:schemeClr val="tx1"/>
                </a:solidFill>
              </a:rPr>
              <a:t>6</a:t>
            </a:r>
            <a:endParaRPr lang="en-US" sz="2000" dirty="0">
              <a:solidFill>
                <a:schemeClr val="tx1"/>
              </a:solidFill>
            </a:endParaRPr>
          </a:p>
        </p:txBody>
      </p:sp>
      <p:sp>
        <p:nvSpPr>
          <p:cNvPr id="21" name="TextBox 20">
            <a:extLst>
              <a:ext uri="{FF2B5EF4-FFF2-40B4-BE49-F238E27FC236}">
                <a16:creationId xmlns:a16="http://schemas.microsoft.com/office/drawing/2014/main" id="{DB36F22C-6D71-0A07-182E-3A3E8C2478F8}"/>
              </a:ext>
            </a:extLst>
          </p:cNvPr>
          <p:cNvSpPr txBox="1"/>
          <p:nvPr/>
        </p:nvSpPr>
        <p:spPr>
          <a:xfrm>
            <a:off x="2797003" y="4226302"/>
            <a:ext cx="1473688"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b="1" dirty="0">
                <a:solidFill>
                  <a:schemeClr val="tx1"/>
                </a:solidFill>
              </a:rPr>
              <a:t>زندگانی مانی</a:t>
            </a:r>
          </a:p>
        </p:txBody>
      </p:sp>
      <p:sp>
        <p:nvSpPr>
          <p:cNvPr id="23" name="TextBox 22">
            <a:extLst>
              <a:ext uri="{FF2B5EF4-FFF2-40B4-BE49-F238E27FC236}">
                <a16:creationId xmlns:a16="http://schemas.microsoft.com/office/drawing/2014/main" id="{7AD6B571-A38E-4923-C1E9-D4D290DA45A5}"/>
              </a:ext>
            </a:extLst>
          </p:cNvPr>
          <p:cNvSpPr txBox="1"/>
          <p:nvPr/>
        </p:nvSpPr>
        <p:spPr>
          <a:xfrm>
            <a:off x="4469459" y="4220517"/>
            <a:ext cx="1693673"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b="1" dirty="0">
                <a:solidFill>
                  <a:schemeClr val="tx1"/>
                </a:solidFill>
              </a:rPr>
              <a:t>قبر امام رضا (ع)</a:t>
            </a:r>
          </a:p>
        </p:txBody>
      </p:sp>
      <p:sp>
        <p:nvSpPr>
          <p:cNvPr id="25" name="TextBox 24">
            <a:extLst>
              <a:ext uri="{FF2B5EF4-FFF2-40B4-BE49-F238E27FC236}">
                <a16:creationId xmlns:a16="http://schemas.microsoft.com/office/drawing/2014/main" id="{8CE4D3D2-CBDD-0D05-0663-FFED08C4549C}"/>
              </a:ext>
            </a:extLst>
          </p:cNvPr>
          <p:cNvSpPr txBox="1"/>
          <p:nvPr/>
        </p:nvSpPr>
        <p:spPr>
          <a:xfrm>
            <a:off x="6178481" y="4296245"/>
            <a:ext cx="1531650"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b="1" dirty="0">
                <a:solidFill>
                  <a:schemeClr val="tx1"/>
                </a:solidFill>
              </a:rPr>
              <a:t>فردوسی نامه</a:t>
            </a:r>
          </a:p>
        </p:txBody>
      </p:sp>
      <p:sp>
        <p:nvSpPr>
          <p:cNvPr id="28" name="TextBox 27">
            <a:extLst>
              <a:ext uri="{FF2B5EF4-FFF2-40B4-BE49-F238E27FC236}">
                <a16:creationId xmlns:a16="http://schemas.microsoft.com/office/drawing/2014/main" id="{EB68E1CD-CA1A-E8F5-1874-BC62A81F95F4}"/>
              </a:ext>
            </a:extLst>
          </p:cNvPr>
          <p:cNvSpPr txBox="1"/>
          <p:nvPr/>
        </p:nvSpPr>
        <p:spPr>
          <a:xfrm>
            <a:off x="8037813" y="4308309"/>
            <a:ext cx="1413258"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b="1" dirty="0">
                <a:solidFill>
                  <a:schemeClr val="tx1"/>
                </a:solidFill>
              </a:rPr>
              <a:t>یادگار زریران</a:t>
            </a:r>
          </a:p>
        </p:txBody>
      </p:sp>
      <p:sp>
        <p:nvSpPr>
          <p:cNvPr id="29" name="TextBox 28">
            <a:extLst>
              <a:ext uri="{FF2B5EF4-FFF2-40B4-BE49-F238E27FC236}">
                <a16:creationId xmlns:a16="http://schemas.microsoft.com/office/drawing/2014/main" id="{4FE06E1B-87E0-06AE-7BDF-39CBF8984EFD}"/>
              </a:ext>
            </a:extLst>
          </p:cNvPr>
          <p:cNvSpPr txBox="1"/>
          <p:nvPr/>
        </p:nvSpPr>
        <p:spPr>
          <a:xfrm>
            <a:off x="9451071" y="4352659"/>
            <a:ext cx="1681316"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b="1" dirty="0">
                <a:solidFill>
                  <a:schemeClr val="tx1"/>
                </a:solidFill>
              </a:rPr>
              <a:t>سبک شناسی</a:t>
            </a:r>
          </a:p>
        </p:txBody>
      </p:sp>
      <p:sp>
        <p:nvSpPr>
          <p:cNvPr id="7" name="Google Shape;283;p18">
            <a:extLst>
              <a:ext uri="{FF2B5EF4-FFF2-40B4-BE49-F238E27FC236}">
                <a16:creationId xmlns:a16="http://schemas.microsoft.com/office/drawing/2014/main" id="{652165C8-AC7D-4FF0-29D7-D123B0C26744}"/>
              </a:ext>
            </a:extLst>
          </p:cNvPr>
          <p:cNvSpPr/>
          <p:nvPr/>
        </p:nvSpPr>
        <p:spPr>
          <a:xfrm>
            <a:off x="1106737" y="3801459"/>
            <a:ext cx="1583710" cy="1583710"/>
          </a:xfrm>
          <a:prstGeom prst="ellipse">
            <a:avLst/>
          </a:prstGeom>
          <a:solidFill>
            <a:srgbClr val="DCEDF5"/>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en">
                <a:solidFill>
                  <a:schemeClr val="tx1"/>
                </a:solidFill>
                <a:sym typeface="Montserrat Medium"/>
              </a:rPr>
              <a:t> </a:t>
            </a:r>
            <a:endParaRPr>
              <a:solidFill>
                <a:schemeClr val="tx1"/>
              </a:solidFill>
              <a:sym typeface="Montserrat Medium"/>
            </a:endParaRPr>
          </a:p>
        </p:txBody>
      </p:sp>
      <p:sp>
        <p:nvSpPr>
          <p:cNvPr id="26" name="TextBox 25">
            <a:extLst>
              <a:ext uri="{FF2B5EF4-FFF2-40B4-BE49-F238E27FC236}">
                <a16:creationId xmlns:a16="http://schemas.microsoft.com/office/drawing/2014/main" id="{67376E0E-9C2A-A30B-428E-744A891A6FD2}"/>
              </a:ext>
            </a:extLst>
          </p:cNvPr>
          <p:cNvSpPr txBox="1"/>
          <p:nvPr/>
        </p:nvSpPr>
        <p:spPr>
          <a:xfrm>
            <a:off x="1037465" y="4245967"/>
            <a:ext cx="1516999" cy="577081"/>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b="1" dirty="0">
                <a:solidFill>
                  <a:schemeClr val="tx1"/>
                </a:solidFill>
              </a:rPr>
              <a:t>شعر در ایران</a:t>
            </a:r>
          </a:p>
        </p:txBody>
      </p:sp>
      <p:sp>
        <p:nvSpPr>
          <p:cNvPr id="31" name="TextBox 30">
            <a:extLst>
              <a:ext uri="{FF2B5EF4-FFF2-40B4-BE49-F238E27FC236}">
                <a16:creationId xmlns:a16="http://schemas.microsoft.com/office/drawing/2014/main" id="{A64BE65C-A90B-7B5A-AE5A-23CF19978DF4}"/>
              </a:ext>
            </a:extLst>
          </p:cNvPr>
          <p:cNvSpPr txBox="1"/>
          <p:nvPr/>
        </p:nvSpPr>
        <p:spPr>
          <a:xfrm>
            <a:off x="6567947" y="670740"/>
            <a:ext cx="3893575" cy="523220"/>
          </a:xfrm>
          <a:prstGeom prst="rect">
            <a:avLst/>
          </a:prstGeom>
          <a:noFill/>
        </p:spPr>
        <p:txBody>
          <a:bodyPr wrap="square">
            <a:spAutoFit/>
          </a:bodyPr>
          <a:lstStyle>
            <a:defPPr>
              <a:defRPr lang="fa-IR"/>
            </a:defPPr>
            <a:lvl1pPr algn="just" rtl="1">
              <a:defRPr sz="2800" b="1" i="0">
                <a:solidFill>
                  <a:schemeClr val="bg1"/>
                </a:solidFill>
                <a:effectLst/>
                <a:latin typeface="Shabnam" panose="020B0603030804020204" pitchFamily="34" charset="-78"/>
                <a:cs typeface="Shabnam" panose="020B0603030804020204" pitchFamily="34" charset="-78"/>
              </a:defRPr>
            </a:lvl1pPr>
          </a:lstStyle>
          <a:p>
            <a:r>
              <a:rPr lang="fa-IR" dirty="0"/>
              <a:t>کتاب های محمدتقی بهار</a:t>
            </a:r>
          </a:p>
        </p:txBody>
      </p:sp>
      <p:pic>
        <p:nvPicPr>
          <p:cNvPr id="20" name="Picture 19">
            <a:extLst>
              <a:ext uri="{FF2B5EF4-FFF2-40B4-BE49-F238E27FC236}">
                <a16:creationId xmlns:a16="http://schemas.microsoft.com/office/drawing/2014/main" id="{DEAB7A99-F00C-2ED6-20FC-F3B263175EB4}"/>
              </a:ext>
            </a:extLst>
          </p:cNvPr>
          <p:cNvPicPr>
            <a:picLocks noChangeAspect="1"/>
          </p:cNvPicPr>
          <p:nvPr/>
        </p:nvPicPr>
        <p:blipFill>
          <a:blip r:embed="rId2"/>
          <a:srcRect l="32220" t="14977" r="23576" b="8812"/>
          <a:stretch/>
        </p:blipFill>
        <p:spPr>
          <a:xfrm>
            <a:off x="738954" y="373919"/>
            <a:ext cx="1796812" cy="3097892"/>
          </a:xfrm>
          <a:prstGeom prst="rect">
            <a:avLst/>
          </a:prstGeom>
        </p:spPr>
      </p:pic>
    </p:spTree>
    <p:extLst>
      <p:ext uri="{BB962C8B-B14F-4D97-AF65-F5344CB8AC3E}">
        <p14:creationId xmlns:p14="http://schemas.microsoft.com/office/powerpoint/2010/main" val="1280872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8119A9-A2D9-AE29-36DA-4AE001F454F6}"/>
              </a:ext>
            </a:extLst>
          </p:cNvPr>
          <p:cNvSpPr txBox="1"/>
          <p:nvPr/>
        </p:nvSpPr>
        <p:spPr>
          <a:xfrm>
            <a:off x="304800" y="1743923"/>
            <a:ext cx="2871019" cy="1685077"/>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algn="l"/>
            <a:r>
              <a:rPr lang="fa-IR" dirty="0">
                <a:solidFill>
                  <a:schemeClr val="tx1"/>
                </a:solidFill>
                <a:hlinkClick r:id="rId2">
                  <a:extLst>
                    <a:ext uri="{A12FA001-AC4F-418D-AE19-62706E023703}">
                      <ahyp:hlinkClr xmlns:ahyp="http://schemas.microsoft.com/office/drawing/2018/hyperlinkcolor" val="tx"/>
                    </a:ext>
                  </a:extLst>
                </a:hlinkClick>
              </a:rPr>
              <a:t>https://magerta.ir</a:t>
            </a:r>
            <a:endParaRPr lang="fa-IR" dirty="0">
              <a:solidFill>
                <a:schemeClr val="tx1"/>
              </a:solidFill>
            </a:endParaRPr>
          </a:p>
          <a:p>
            <a:pPr algn="l"/>
            <a:r>
              <a:rPr lang="fa-IR" dirty="0">
                <a:solidFill>
                  <a:schemeClr val="tx1"/>
                </a:solidFill>
                <a:hlinkClick r:id="rId3">
                  <a:extLst>
                    <a:ext uri="{A12FA001-AC4F-418D-AE19-62706E023703}">
                      <ahyp:hlinkClr xmlns:ahyp="http://schemas.microsoft.com/office/drawing/2018/hyperlinkcolor" val="tx"/>
                    </a:ext>
                  </a:extLst>
                </a:hlinkClick>
              </a:rPr>
              <a:t>https://fa.wikifeqh.ir</a:t>
            </a:r>
            <a:endParaRPr lang="fa-IR" dirty="0">
              <a:solidFill>
                <a:schemeClr val="tx1"/>
              </a:solidFill>
            </a:endParaRPr>
          </a:p>
          <a:p>
            <a:pPr algn="l"/>
            <a:endParaRPr lang="fa-IR" dirty="0"/>
          </a:p>
        </p:txBody>
      </p:sp>
      <p:sp>
        <p:nvSpPr>
          <p:cNvPr id="6" name="TextBox 5">
            <a:extLst>
              <a:ext uri="{FF2B5EF4-FFF2-40B4-BE49-F238E27FC236}">
                <a16:creationId xmlns:a16="http://schemas.microsoft.com/office/drawing/2014/main" id="{57DCBFD6-4268-94D6-F103-DDE7503FF55C}"/>
              </a:ext>
            </a:extLst>
          </p:cNvPr>
          <p:cNvSpPr txBox="1"/>
          <p:nvPr/>
        </p:nvSpPr>
        <p:spPr>
          <a:xfrm>
            <a:off x="6794090" y="668593"/>
            <a:ext cx="2349910" cy="523220"/>
          </a:xfrm>
          <a:prstGeom prst="rect">
            <a:avLst/>
          </a:prstGeom>
          <a:noFill/>
        </p:spPr>
        <p:txBody>
          <a:bodyPr wrap="square">
            <a:spAutoFit/>
          </a:bodyPr>
          <a:lstStyle>
            <a:defPPr>
              <a:defRPr lang="fa-IR"/>
            </a:defPPr>
            <a:lvl1pPr algn="just" rtl="1">
              <a:defRPr sz="2800" b="1" i="0">
                <a:solidFill>
                  <a:schemeClr val="bg1"/>
                </a:solidFill>
                <a:effectLst/>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742927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CC2742F-0ACB-21A1-6636-631734812238}"/>
              </a:ext>
            </a:extLst>
          </p:cNvPr>
          <p:cNvSpPr/>
          <p:nvPr/>
        </p:nvSpPr>
        <p:spPr>
          <a:xfrm>
            <a:off x="1977887" y="2405268"/>
            <a:ext cx="8746435" cy="2047461"/>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80D9C5F-9A3F-CE7F-BEB6-DA278C7A9C40}"/>
              </a:ext>
            </a:extLst>
          </p:cNvPr>
          <p:cNvSpPr txBox="1"/>
          <p:nvPr/>
        </p:nvSpPr>
        <p:spPr>
          <a:xfrm>
            <a:off x="1977887" y="2921168"/>
            <a:ext cx="8746435" cy="1015663"/>
          </a:xfrm>
          <a:prstGeom prst="rect">
            <a:avLst/>
          </a:prstGeom>
          <a:noFill/>
        </p:spPr>
        <p:txBody>
          <a:bodyPr wrap="square">
            <a:spAutoFit/>
          </a:bodyPr>
          <a:lstStyle>
            <a:defPPr>
              <a:defRPr lang="fa-IR"/>
            </a:defPPr>
            <a:lvl1pPr algn="just" rtl="1">
              <a:defRPr sz="2800" b="1" i="0">
                <a:solidFill>
                  <a:schemeClr val="bg1"/>
                </a:solidFill>
                <a:effectLst/>
                <a:latin typeface="Shabnam" panose="020B0603030804020204" pitchFamily="34" charset="-78"/>
                <a:cs typeface="Shabnam" panose="020B0603030804020204" pitchFamily="34" charset="-78"/>
              </a:defRPr>
            </a:lvl1pPr>
          </a:lstStyle>
          <a:p>
            <a:pPr algn="ctr"/>
            <a:r>
              <a:rPr lang="fa-IR" sz="6000" dirty="0"/>
              <a:t>با تشکر از توجه شما</a:t>
            </a:r>
          </a:p>
        </p:txBody>
      </p:sp>
    </p:spTree>
    <p:extLst>
      <p:ext uri="{BB962C8B-B14F-4D97-AF65-F5344CB8AC3E}">
        <p14:creationId xmlns:p14="http://schemas.microsoft.com/office/powerpoint/2010/main" val="110766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52314D-78DE-2139-DB8B-FA3E069E30E9}"/>
              </a:ext>
            </a:extLst>
          </p:cNvPr>
          <p:cNvSpPr txBox="1"/>
          <p:nvPr/>
        </p:nvSpPr>
        <p:spPr>
          <a:xfrm>
            <a:off x="306081" y="2007920"/>
            <a:ext cx="5604388" cy="3901068"/>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dirty="0">
                <a:solidFill>
                  <a:schemeClr val="tx1"/>
                </a:solidFill>
              </a:rPr>
              <a:t>در سال 1280، پدر بهار به او توصیه کرد که شعرنویسی را رها کرده و به کار کسب و کار اشتغال کند، اما او ادامه داد و شعر نویسی را رها نکرد. پس از فوت پدرش در سال 1283، محمدتقی بهار مسئولیت سرپرستی خانواده را بر عهده گرفت، اما با وجود تمام مشکلاتی که داشت، تحصیلات ادبی خود را ادامه داد. در همان سال، لقب پدرش، "ملک الشعرایی آستان قدس" را از مظفرالدین شاه دریافت کرد.</a:t>
            </a:r>
          </a:p>
        </p:txBody>
      </p:sp>
      <p:sp>
        <p:nvSpPr>
          <p:cNvPr id="4" name="TextBox 3">
            <a:extLst>
              <a:ext uri="{FF2B5EF4-FFF2-40B4-BE49-F238E27FC236}">
                <a16:creationId xmlns:a16="http://schemas.microsoft.com/office/drawing/2014/main" id="{3F5F2BD2-1F8A-4700-FA1C-53FBFF1579FF}"/>
              </a:ext>
            </a:extLst>
          </p:cNvPr>
          <p:cNvSpPr txBox="1"/>
          <p:nvPr/>
        </p:nvSpPr>
        <p:spPr>
          <a:xfrm>
            <a:off x="4788309" y="685663"/>
            <a:ext cx="5928854" cy="446276"/>
          </a:xfrm>
          <a:prstGeom prst="rect">
            <a:avLst/>
          </a:prstGeom>
          <a:noFill/>
        </p:spPr>
        <p:txBody>
          <a:bodyPr wrap="square">
            <a:spAutoFit/>
          </a:bodyPr>
          <a:lstStyle/>
          <a:p>
            <a:pPr algn="just" rtl="1"/>
            <a:r>
              <a:rPr lang="fa-IR" sz="2300" b="1" i="0" dirty="0">
                <a:solidFill>
                  <a:schemeClr val="bg1"/>
                </a:solidFill>
                <a:effectLst/>
                <a:latin typeface="Shabnam" panose="020B0603030804020204" pitchFamily="34" charset="-78"/>
                <a:cs typeface="Shabnam" panose="020B0603030804020204" pitchFamily="34" charset="-78"/>
              </a:rPr>
              <a:t>بیوگرافی محمد تقی</a:t>
            </a:r>
            <a:r>
              <a:rPr lang="fa-IR" sz="2300" b="1" i="0" dirty="0">
                <a:solidFill>
                  <a:schemeClr val="bg1"/>
                </a:solidFill>
                <a:effectLst/>
                <a:latin typeface="Vazir" panose="020B0603030804020204" pitchFamily="34" charset="-78"/>
                <a:cs typeface="Vazir" panose="020B0603030804020204" pitchFamily="34" charset="-78"/>
              </a:rPr>
              <a:t> ملک الشعرا بهار</a:t>
            </a:r>
          </a:p>
        </p:txBody>
      </p:sp>
      <p:pic>
        <p:nvPicPr>
          <p:cNvPr id="5" name="Picture 4">
            <a:extLst>
              <a:ext uri="{FF2B5EF4-FFF2-40B4-BE49-F238E27FC236}">
                <a16:creationId xmlns:a16="http://schemas.microsoft.com/office/drawing/2014/main" id="{2D9EF0E4-FAB8-D095-48AB-858F120E5E0D}"/>
              </a:ext>
            </a:extLst>
          </p:cNvPr>
          <p:cNvPicPr>
            <a:picLocks noChangeAspect="1"/>
          </p:cNvPicPr>
          <p:nvPr/>
        </p:nvPicPr>
        <p:blipFill>
          <a:blip r:embed="rId2"/>
          <a:stretch>
            <a:fillRect/>
          </a:stretch>
        </p:blipFill>
        <p:spPr>
          <a:xfrm>
            <a:off x="7230561" y="2007920"/>
            <a:ext cx="3486602" cy="423041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99953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7A15FBD-2EAF-6D0C-F181-3E1B78845284}"/>
              </a:ext>
            </a:extLst>
          </p:cNvPr>
          <p:cNvSpPr txBox="1"/>
          <p:nvPr/>
        </p:nvSpPr>
        <p:spPr>
          <a:xfrm>
            <a:off x="5825613" y="660909"/>
            <a:ext cx="4847302" cy="461665"/>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sz="2300" dirty="0">
                <a:solidFill>
                  <a:schemeClr val="bg1"/>
                </a:solidFill>
              </a:rPr>
              <a:t>بهار در صف مشروطه طلبان خراسان</a:t>
            </a:r>
          </a:p>
        </p:txBody>
      </p:sp>
      <p:sp>
        <p:nvSpPr>
          <p:cNvPr id="9" name="TextBox 8">
            <a:extLst>
              <a:ext uri="{FF2B5EF4-FFF2-40B4-BE49-F238E27FC236}">
                <a16:creationId xmlns:a16="http://schemas.microsoft.com/office/drawing/2014/main" id="{1E2C3633-8B55-8A6D-2C8D-15E4C8633259}"/>
              </a:ext>
            </a:extLst>
          </p:cNvPr>
          <p:cNvSpPr txBox="1"/>
          <p:nvPr/>
        </p:nvSpPr>
        <p:spPr>
          <a:xfrm>
            <a:off x="368710" y="5495834"/>
            <a:ext cx="11454580" cy="1131079"/>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dirty="0"/>
              <a:t>در بیست سالگی به صف مشروطه طلبان خراسان پیوست و اولین آثار ادبی ـ سیاسی او در روزنامه خراسان (۲۵ صفر ۱۳۲۷ ـ ۲۵ رجب ۱۳۲۷) به طریق پنهانی و بدون امضا به چاپ می‌رسید که مشهورترین آن‌ها مستزادی است خطاب به محمدعلیشاه. </a:t>
            </a:r>
          </a:p>
        </p:txBody>
      </p:sp>
      <p:pic>
        <p:nvPicPr>
          <p:cNvPr id="5122" name="Picture 2" descr="روایت دختر ملک الشعرای بهار از پدر">
            <a:extLst>
              <a:ext uri="{FF2B5EF4-FFF2-40B4-BE49-F238E27FC236}">
                <a16:creationId xmlns:a16="http://schemas.microsoft.com/office/drawing/2014/main" id="{4D4CB46E-5179-C6B2-1BF9-E66448C43B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9085" y="891741"/>
            <a:ext cx="3170361" cy="411354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315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ECB6542-3B97-33C9-FB71-4F307D3BAD97}"/>
              </a:ext>
            </a:extLst>
          </p:cNvPr>
          <p:cNvSpPr txBox="1"/>
          <p:nvPr/>
        </p:nvSpPr>
        <p:spPr>
          <a:xfrm>
            <a:off x="6400802" y="700236"/>
            <a:ext cx="4267200" cy="461665"/>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sz="2400" dirty="0">
                <a:solidFill>
                  <a:schemeClr val="bg1"/>
                </a:solidFill>
              </a:rPr>
              <a:t> انتشار روزنامه نوبهار توسط بهار</a:t>
            </a:r>
          </a:p>
        </p:txBody>
      </p:sp>
      <p:sp>
        <p:nvSpPr>
          <p:cNvPr id="5" name="TextBox 4">
            <a:extLst>
              <a:ext uri="{FF2B5EF4-FFF2-40B4-BE49-F238E27FC236}">
                <a16:creationId xmlns:a16="http://schemas.microsoft.com/office/drawing/2014/main" id="{5354515C-EEFD-CDB0-FD1F-D43E79A75C24}"/>
              </a:ext>
            </a:extLst>
          </p:cNvPr>
          <p:cNvSpPr txBox="1"/>
          <p:nvPr/>
        </p:nvSpPr>
        <p:spPr>
          <a:xfrm>
            <a:off x="77737" y="1887082"/>
            <a:ext cx="6018263" cy="2793072"/>
          </a:xfrm>
          <a:prstGeom prst="rect">
            <a:avLst/>
          </a:prstGeom>
          <a:noFill/>
          <a:ln w="19050">
            <a:noFill/>
            <a:prstDash val="sysDash"/>
          </a:ln>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dirty="0"/>
              <a:t>بهار در ۱۳۲۸، روزنامه نوبهار را که ناشر افکار حزب دموکرات بود، منتشر ساخت و به عضویت کمیته ایالتی این حزب درآمد.در همین ایام، قصیده «پیام به وزیر خارجه انگلستان» را که در اعتراض به قرارداد ۱۳۲۵/۱۹۰۷ بود در روزنامه حبل المتین منتشر کرد.</a:t>
            </a:r>
          </a:p>
        </p:txBody>
      </p:sp>
      <p:pic>
        <p:nvPicPr>
          <p:cNvPr id="6" name="Picture 5">
            <a:extLst>
              <a:ext uri="{FF2B5EF4-FFF2-40B4-BE49-F238E27FC236}">
                <a16:creationId xmlns:a16="http://schemas.microsoft.com/office/drawing/2014/main" id="{A6741AF3-DCB9-20A8-5200-39DA736FFE4C}"/>
              </a:ext>
            </a:extLst>
          </p:cNvPr>
          <p:cNvPicPr>
            <a:picLocks noChangeAspect="1"/>
          </p:cNvPicPr>
          <p:nvPr/>
        </p:nvPicPr>
        <p:blipFill>
          <a:blip r:embed="rId2"/>
          <a:stretch>
            <a:fillRect/>
          </a:stretch>
        </p:blipFill>
        <p:spPr>
          <a:xfrm>
            <a:off x="6907041" y="2615457"/>
            <a:ext cx="4659762" cy="31726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575895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59DF00-8755-2DAD-ABE4-F3CAAE53107A}"/>
              </a:ext>
            </a:extLst>
          </p:cNvPr>
          <p:cNvSpPr txBox="1"/>
          <p:nvPr/>
        </p:nvSpPr>
        <p:spPr>
          <a:xfrm>
            <a:off x="5289756" y="2032464"/>
            <a:ext cx="6385409" cy="3450945"/>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a:lnSpc>
                <a:spcPct val="250000"/>
              </a:lnSpc>
            </a:pPr>
            <a:r>
              <a:rPr lang="fa-IR" dirty="0"/>
              <a:t>این روزنامه پس از چندی به دلیل مخالفت با حضور قوای روسیه در ایران و مخاصمه با سیاست آن دولت، به امر کنسول روس تعطیل شد.او بلافاصله روزنامه تازه بهار را تأسیس کرد.این روزنامه در محرم ۱۳۳۰ به امر وثوق الدوله، وزیر خارجه، تعطیل و بهار نیز دستگیر و به تهران تبعید شد.</a:t>
            </a:r>
          </a:p>
        </p:txBody>
      </p:sp>
      <p:sp>
        <p:nvSpPr>
          <p:cNvPr id="4" name="TextBox 3">
            <a:extLst>
              <a:ext uri="{FF2B5EF4-FFF2-40B4-BE49-F238E27FC236}">
                <a16:creationId xmlns:a16="http://schemas.microsoft.com/office/drawing/2014/main" id="{87F63419-6453-6850-0049-91646A7CECF8}"/>
              </a:ext>
            </a:extLst>
          </p:cNvPr>
          <p:cNvSpPr txBox="1"/>
          <p:nvPr/>
        </p:nvSpPr>
        <p:spPr>
          <a:xfrm>
            <a:off x="6400802" y="700236"/>
            <a:ext cx="4267200" cy="461665"/>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sz="2400" dirty="0">
                <a:solidFill>
                  <a:schemeClr val="bg1"/>
                </a:solidFill>
              </a:rPr>
              <a:t> انتشار روزنامه نوبهار توسط بهار</a:t>
            </a:r>
          </a:p>
        </p:txBody>
      </p:sp>
      <p:pic>
        <p:nvPicPr>
          <p:cNvPr id="6146" name="Picture 2" descr="نوبهار (روزنامه) - ویکی‌پدیا، دانشنامهٔ آزاد">
            <a:extLst>
              <a:ext uri="{FF2B5EF4-FFF2-40B4-BE49-F238E27FC236}">
                <a16:creationId xmlns:a16="http://schemas.microsoft.com/office/drawing/2014/main" id="{4F17542C-17F6-E0F5-5E9B-293273DB2E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776" y="1137709"/>
            <a:ext cx="3752198" cy="53024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57438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DA6CF6-9C43-CB6C-DC11-BCF493194E3B}"/>
              </a:ext>
            </a:extLst>
          </p:cNvPr>
          <p:cNvSpPr txBox="1"/>
          <p:nvPr/>
        </p:nvSpPr>
        <p:spPr>
          <a:xfrm>
            <a:off x="6282810" y="700237"/>
            <a:ext cx="4414683" cy="430887"/>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sz="2200" dirty="0">
                <a:solidFill>
                  <a:schemeClr val="bg1"/>
                </a:solidFill>
              </a:rPr>
              <a:t>بهار نمایندگی مجلس سوم شورای ملی</a:t>
            </a:r>
          </a:p>
        </p:txBody>
      </p:sp>
      <p:sp>
        <p:nvSpPr>
          <p:cNvPr id="5" name="TextBox 4">
            <a:extLst>
              <a:ext uri="{FF2B5EF4-FFF2-40B4-BE49-F238E27FC236}">
                <a16:creationId xmlns:a16="http://schemas.microsoft.com/office/drawing/2014/main" id="{C4A4C484-13BF-DBD9-40CC-0C1F9B9E8BD2}"/>
              </a:ext>
            </a:extLst>
          </p:cNvPr>
          <p:cNvSpPr txBox="1"/>
          <p:nvPr/>
        </p:nvSpPr>
        <p:spPr>
          <a:xfrm>
            <a:off x="58993" y="5091864"/>
            <a:ext cx="12074013" cy="1685077"/>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r>
              <a:rPr lang="fa-IR" dirty="0"/>
              <a:t>در ۱۳۳۲، به نمایندگی مجلس سوم شورای ملی انتخاب شد. یک سال بعد دوره سوم نوبهار را در تهران منتشر کرد و در ۱۳۳۴ انجمن ادبی دانشکده و نیز مجله دانشکده را بنیان گذاشت که به اعتقاد او مکتب تازه‌ای در نظم و نثر پدید آورد انتشار نوبهار بارها ممنوع و دوباره آزاد شد.</a:t>
            </a:r>
          </a:p>
        </p:txBody>
      </p:sp>
      <p:pic>
        <p:nvPicPr>
          <p:cNvPr id="8" name="Picture 7">
            <a:extLst>
              <a:ext uri="{FF2B5EF4-FFF2-40B4-BE49-F238E27FC236}">
                <a16:creationId xmlns:a16="http://schemas.microsoft.com/office/drawing/2014/main" id="{AD01CAF1-CFEC-3BFC-0780-D8C2FCB4D4D1}"/>
              </a:ext>
            </a:extLst>
          </p:cNvPr>
          <p:cNvPicPr>
            <a:picLocks noChangeAspect="1"/>
          </p:cNvPicPr>
          <p:nvPr/>
        </p:nvPicPr>
        <p:blipFill>
          <a:blip r:embed="rId2"/>
          <a:srcRect b="8802"/>
          <a:stretch/>
        </p:blipFill>
        <p:spPr>
          <a:xfrm>
            <a:off x="3389166" y="1891914"/>
            <a:ext cx="4774173" cy="29848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621575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87558D-4AE7-6DB2-DEA4-B600BFC75CDC}"/>
              </a:ext>
            </a:extLst>
          </p:cNvPr>
          <p:cNvSpPr txBox="1"/>
          <p:nvPr/>
        </p:nvSpPr>
        <p:spPr>
          <a:xfrm>
            <a:off x="4532672" y="690405"/>
            <a:ext cx="6096000" cy="461665"/>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dirty="0"/>
              <a:t>قصیده بث الشکوی و هیجان روح</a:t>
            </a:r>
          </a:p>
        </p:txBody>
      </p:sp>
      <p:sp>
        <p:nvSpPr>
          <p:cNvPr id="5" name="TextBox 4">
            <a:extLst>
              <a:ext uri="{FF2B5EF4-FFF2-40B4-BE49-F238E27FC236}">
                <a16:creationId xmlns:a16="http://schemas.microsoft.com/office/drawing/2014/main" id="{3EA1229B-7FB9-4F0B-DD82-D5F580CEC8F9}"/>
              </a:ext>
            </a:extLst>
          </p:cNvPr>
          <p:cNvSpPr txBox="1"/>
          <p:nvPr/>
        </p:nvSpPr>
        <p:spPr>
          <a:xfrm>
            <a:off x="6664055" y="2262038"/>
            <a:ext cx="4980040" cy="3450945"/>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a:lnSpc>
                <a:spcPct val="250000"/>
              </a:lnSpc>
            </a:pPr>
            <a:r>
              <a:rPr lang="fa-IR" dirty="0">
                <a:solidFill>
                  <a:schemeClr val="tx1"/>
                </a:solidFill>
              </a:rPr>
              <a:t>یکی از معروفترین قصیده‌های بهار، «بث الشکوی»، در ۱۳۳۷ به مناسبت توقیف نوبهار سروده شده است.کودتای ۱۲۹۹ ش، بهار را برای سه ماه خانه نشین کرد و در همین مدت، یکی از به یادماندنی ‌ترین قصیده‌های خود، «هیجان روح»، را سرود.</a:t>
            </a:r>
          </a:p>
        </p:txBody>
      </p:sp>
      <p:pic>
        <p:nvPicPr>
          <p:cNvPr id="10" name="Picture 9">
            <a:extLst>
              <a:ext uri="{FF2B5EF4-FFF2-40B4-BE49-F238E27FC236}">
                <a16:creationId xmlns:a16="http://schemas.microsoft.com/office/drawing/2014/main" id="{4ACA66BD-C5BD-D879-0E7B-8BB12EB4878D}"/>
              </a:ext>
            </a:extLst>
          </p:cNvPr>
          <p:cNvPicPr>
            <a:picLocks noChangeAspect="1"/>
          </p:cNvPicPr>
          <p:nvPr/>
        </p:nvPicPr>
        <p:blipFill>
          <a:blip r:embed="rId3"/>
          <a:stretch>
            <a:fillRect/>
          </a:stretch>
        </p:blipFill>
        <p:spPr>
          <a:xfrm>
            <a:off x="689075" y="2464904"/>
            <a:ext cx="4878215" cy="32480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242973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640C66-7662-F1A0-64D8-9EAF54380FBB}"/>
              </a:ext>
            </a:extLst>
          </p:cNvPr>
          <p:cNvSpPr txBox="1"/>
          <p:nvPr/>
        </p:nvSpPr>
        <p:spPr>
          <a:xfrm>
            <a:off x="5948514" y="658004"/>
            <a:ext cx="4699818" cy="523220"/>
          </a:xfrm>
          <a:prstGeom prst="rect">
            <a:avLst/>
          </a:prstGeom>
          <a:noFill/>
        </p:spPr>
        <p:txBody>
          <a:bodyPr wrap="square">
            <a:spAutoFit/>
          </a:bodyPr>
          <a:lstStyle>
            <a:defPPr>
              <a:defRPr lang="fa-IR"/>
            </a:defPPr>
            <a:lvl1pPr algn="just" rtl="1">
              <a:defRPr sz="2800" b="1" i="0">
                <a:effectLst/>
                <a:latin typeface="Shabnam" panose="020B0603030804020204" pitchFamily="34" charset="-78"/>
                <a:cs typeface="Shabnam" panose="020B0603030804020204" pitchFamily="34" charset="-78"/>
              </a:defRPr>
            </a:lvl1pPr>
          </a:lstStyle>
          <a:p>
            <a:r>
              <a:rPr lang="fa-IR" dirty="0">
                <a:solidFill>
                  <a:schemeClr val="bg1"/>
                </a:solidFill>
              </a:rPr>
              <a:t>بهار نماینده مجلس چهارم</a:t>
            </a:r>
          </a:p>
        </p:txBody>
      </p:sp>
      <p:sp>
        <p:nvSpPr>
          <p:cNvPr id="5" name="TextBox 4">
            <a:extLst>
              <a:ext uri="{FF2B5EF4-FFF2-40B4-BE49-F238E27FC236}">
                <a16:creationId xmlns:a16="http://schemas.microsoft.com/office/drawing/2014/main" id="{437CE5D2-0916-D888-E646-D7A0D45AF394}"/>
              </a:ext>
            </a:extLst>
          </p:cNvPr>
          <p:cNvSpPr txBox="1"/>
          <p:nvPr/>
        </p:nvSpPr>
        <p:spPr>
          <a:xfrm>
            <a:off x="5070452" y="1609691"/>
            <a:ext cx="6666271" cy="4939814"/>
          </a:xfrm>
          <a:prstGeom prst="rect">
            <a:avLst/>
          </a:prstGeom>
          <a:noFill/>
        </p:spPr>
        <p:txBody>
          <a:bodyPr wrap="square">
            <a:spAutoFit/>
          </a:bodyPr>
          <a:lstStyle>
            <a:defPPr>
              <a:defRPr lang="fa-IR"/>
            </a:defPPr>
            <a:lvl1pPr algn="just" rtl="1">
              <a:lnSpc>
                <a:spcPct val="200000"/>
              </a:lnSpc>
              <a:defRPr b="0" i="0">
                <a:solidFill>
                  <a:srgbClr val="000000"/>
                </a:solidFill>
                <a:effectLst/>
                <a:latin typeface="Vazir" panose="020B0603030804020204" pitchFamily="34" charset="-78"/>
                <a:cs typeface="Vazir" panose="020B0603030804020204" pitchFamily="34" charset="-78"/>
              </a:defRPr>
            </a:lvl1pPr>
          </a:lstStyle>
          <a:p>
            <a:pPr>
              <a:lnSpc>
                <a:spcPct val="300000"/>
              </a:lnSpc>
            </a:pPr>
            <a:r>
              <a:rPr lang="fa-IR" dirty="0"/>
              <a:t>چندی بعد که زندانیان رژیم کودتا آزاد شدند، و قوام السلطنه نخست وزیر شد، بهار به نمایندگی مجلس چهارم انتخاب شد.از این دوره با سیدحسن مدرس، روحانی نامدار و رهبر فراکسیون اقلیت، همراهی می‌کرد.هدف این فراکسیون مبارزه برای حفظ اصول مشروطه و ایستادگی در برابر خودکامگی سردار سپه بود.بهار در این دوره در محضر هرتسفلد، دانشمند آلمانی، زبان پهلوی می‌آموخت.</a:t>
            </a:r>
          </a:p>
        </p:txBody>
      </p:sp>
      <p:pic>
        <p:nvPicPr>
          <p:cNvPr id="7" name="Picture 6">
            <a:extLst>
              <a:ext uri="{FF2B5EF4-FFF2-40B4-BE49-F238E27FC236}">
                <a16:creationId xmlns:a16="http://schemas.microsoft.com/office/drawing/2014/main" id="{C18F3CA7-07D4-7880-A764-58903BF32A6A}"/>
              </a:ext>
            </a:extLst>
          </p:cNvPr>
          <p:cNvPicPr>
            <a:picLocks noChangeAspect="1"/>
          </p:cNvPicPr>
          <p:nvPr/>
        </p:nvPicPr>
        <p:blipFill>
          <a:blip r:embed="rId2"/>
          <a:srcRect l="13076" b="5239"/>
          <a:stretch/>
        </p:blipFill>
        <p:spPr>
          <a:xfrm>
            <a:off x="773329" y="757155"/>
            <a:ext cx="3270071" cy="55643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50494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TotalTime>
  <Words>1382</Words>
  <Application>Microsoft Office PowerPoint</Application>
  <PresentationFormat>Widescreen</PresentationFormat>
  <Paragraphs>75</Paragraphs>
  <Slides>24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Montserrat Medium</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11</cp:revision>
  <dcterms:created xsi:type="dcterms:W3CDTF">2025-02-03T06:09:28Z</dcterms:created>
  <dcterms:modified xsi:type="dcterms:W3CDTF">2025-03-02T14:08:00Z</dcterms:modified>
</cp:coreProperties>
</file>