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82" r:id="rId2"/>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0" r:id="rId19"/>
    <p:sldId id="273" r:id="rId20"/>
    <p:sldId id="274" r:id="rId21"/>
    <p:sldId id="275" r:id="rId22"/>
    <p:sldId id="276" r:id="rId23"/>
    <p:sldId id="277" r:id="rId24"/>
    <p:sldId id="278" r:id="rId25"/>
    <p:sldId id="279" r:id="rId26"/>
    <p:sldId id="281" r:id="rId27"/>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3259"/>
    <a:srgbClr val="FFC3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14A94336-6331-475C-8933-4283BA32E67A}" type="datetimeFigureOut">
              <a:rPr lang="fa-IR" smtClean="0"/>
              <a:t>03/09/1446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04698A9-E2B2-4498-BA98-A528A63FF7A1}" type="slidenum">
              <a:rPr lang="fa-IR" smtClean="0"/>
              <a:t>‹#›</a:t>
            </a:fld>
            <a:endParaRPr lang="fa-IR"/>
          </a:p>
        </p:txBody>
      </p:sp>
    </p:spTree>
    <p:extLst>
      <p:ext uri="{BB962C8B-B14F-4D97-AF65-F5344CB8AC3E}">
        <p14:creationId xmlns:p14="http://schemas.microsoft.com/office/powerpoint/2010/main" val="3337365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04698A9-E2B2-4498-BA98-A528A63FF7A1}" type="slidenum">
              <a:rPr lang="fa-IR" smtClean="0"/>
              <a:t>3</a:t>
            </a:fld>
            <a:endParaRPr lang="fa-IR"/>
          </a:p>
        </p:txBody>
      </p:sp>
    </p:spTree>
    <p:extLst>
      <p:ext uri="{BB962C8B-B14F-4D97-AF65-F5344CB8AC3E}">
        <p14:creationId xmlns:p14="http://schemas.microsoft.com/office/powerpoint/2010/main" val="2876159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04698A9-E2B2-4498-BA98-A528A63FF7A1}" type="slidenum">
              <a:rPr lang="fa-IR" smtClean="0"/>
              <a:t>12</a:t>
            </a:fld>
            <a:endParaRPr lang="fa-IR"/>
          </a:p>
        </p:txBody>
      </p:sp>
    </p:spTree>
    <p:extLst>
      <p:ext uri="{BB962C8B-B14F-4D97-AF65-F5344CB8AC3E}">
        <p14:creationId xmlns:p14="http://schemas.microsoft.com/office/powerpoint/2010/main" val="2253862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04698A9-E2B2-4498-BA98-A528A63FF7A1}" type="slidenum">
              <a:rPr lang="fa-IR" smtClean="0"/>
              <a:t>16</a:t>
            </a:fld>
            <a:endParaRPr lang="fa-IR"/>
          </a:p>
        </p:txBody>
      </p:sp>
    </p:spTree>
    <p:extLst>
      <p:ext uri="{BB962C8B-B14F-4D97-AF65-F5344CB8AC3E}">
        <p14:creationId xmlns:p14="http://schemas.microsoft.com/office/powerpoint/2010/main" val="888093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04698A9-E2B2-4498-BA98-A528A63FF7A1}" type="slidenum">
              <a:rPr lang="fa-IR" smtClean="0"/>
              <a:t>20</a:t>
            </a:fld>
            <a:endParaRPr lang="fa-IR"/>
          </a:p>
        </p:txBody>
      </p:sp>
    </p:spTree>
    <p:extLst>
      <p:ext uri="{BB962C8B-B14F-4D97-AF65-F5344CB8AC3E}">
        <p14:creationId xmlns:p14="http://schemas.microsoft.com/office/powerpoint/2010/main" val="3920216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104698A9-E2B2-4498-BA98-A528A63FF7A1}" type="slidenum">
              <a:rPr lang="fa-IR" smtClean="0"/>
              <a:t>21</a:t>
            </a:fld>
            <a:endParaRPr lang="fa-IR"/>
          </a:p>
        </p:txBody>
      </p:sp>
    </p:spTree>
    <p:extLst>
      <p:ext uri="{BB962C8B-B14F-4D97-AF65-F5344CB8AC3E}">
        <p14:creationId xmlns:p14="http://schemas.microsoft.com/office/powerpoint/2010/main" val="5231412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C09C5B-28AD-F52D-6D48-F6E412B50F5B}"/>
              </a:ext>
            </a:extLst>
          </p:cNvPr>
          <p:cNvGrpSpPr/>
          <p:nvPr userDrawn="1"/>
        </p:nvGrpSpPr>
        <p:grpSpPr>
          <a:xfrm>
            <a:off x="0" y="53859"/>
            <a:ext cx="12192000" cy="1214636"/>
            <a:chOff x="0" y="53859"/>
            <a:chExt cx="12192000" cy="1214636"/>
          </a:xfrm>
        </p:grpSpPr>
        <p:sp>
          <p:nvSpPr>
            <p:cNvPr id="7" name="Rectangle 6">
              <a:extLst>
                <a:ext uri="{FF2B5EF4-FFF2-40B4-BE49-F238E27FC236}">
                  <a16:creationId xmlns:a16="http://schemas.microsoft.com/office/drawing/2014/main" id="{F0E6C2BC-1021-9065-D327-1FD623AA4472}"/>
                </a:ext>
              </a:extLst>
            </p:cNvPr>
            <p:cNvSpPr/>
            <p:nvPr userDrawn="1"/>
          </p:nvSpPr>
          <p:spPr>
            <a:xfrm>
              <a:off x="0" y="279787"/>
              <a:ext cx="11877964" cy="762780"/>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519170CF-9863-E1C2-82BF-11FCA7AF2007}"/>
                </a:ext>
              </a:extLst>
            </p:cNvPr>
            <p:cNvPicPr>
              <a:picLocks noChangeAspect="1"/>
            </p:cNvPicPr>
            <p:nvPr userDrawn="1"/>
          </p:nvPicPr>
          <p:blipFill>
            <a:blip r:embed="rId2"/>
            <a:srcRect l="13502" t="13603" r="14579" b="14747"/>
            <a:stretch/>
          </p:blipFill>
          <p:spPr>
            <a:xfrm>
              <a:off x="10972798" y="53859"/>
              <a:ext cx="1219202" cy="1214636"/>
            </a:xfrm>
            <a:prstGeom prst="flowChartConnector">
              <a:avLst/>
            </a:prstGeom>
          </p:spPr>
        </p:pic>
      </p:grpSp>
    </p:spTree>
    <p:extLst>
      <p:ext uri="{BB962C8B-B14F-4D97-AF65-F5344CB8AC3E}">
        <p14:creationId xmlns:p14="http://schemas.microsoft.com/office/powerpoint/2010/main" val="404516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701F6FB-DFAD-9E7E-D8A4-B944A7983139}"/>
              </a:ext>
            </a:extLst>
          </p:cNvPr>
          <p:cNvGrpSpPr/>
          <p:nvPr userDrawn="1"/>
        </p:nvGrpSpPr>
        <p:grpSpPr>
          <a:xfrm>
            <a:off x="0" y="53859"/>
            <a:ext cx="12192000" cy="1214636"/>
            <a:chOff x="0" y="53859"/>
            <a:chExt cx="12192000" cy="1214636"/>
          </a:xfrm>
        </p:grpSpPr>
        <p:sp>
          <p:nvSpPr>
            <p:cNvPr id="6" name="Rectangle 5">
              <a:extLst>
                <a:ext uri="{FF2B5EF4-FFF2-40B4-BE49-F238E27FC236}">
                  <a16:creationId xmlns:a16="http://schemas.microsoft.com/office/drawing/2014/main" id="{FB16ACB6-C7AA-707F-5436-C53124D25599}"/>
                </a:ext>
              </a:extLst>
            </p:cNvPr>
            <p:cNvSpPr/>
            <p:nvPr userDrawn="1"/>
          </p:nvSpPr>
          <p:spPr>
            <a:xfrm>
              <a:off x="0" y="279787"/>
              <a:ext cx="11877964" cy="762780"/>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468DE78C-29C9-D2C2-FCA5-B97FBE94188E}"/>
                </a:ext>
              </a:extLst>
            </p:cNvPr>
            <p:cNvPicPr>
              <a:picLocks noChangeAspect="1"/>
            </p:cNvPicPr>
            <p:nvPr userDrawn="1"/>
          </p:nvPicPr>
          <p:blipFill>
            <a:blip r:embed="rId2"/>
            <a:srcRect l="13502" t="13603" r="14579" b="14747"/>
            <a:stretch/>
          </p:blipFill>
          <p:spPr>
            <a:xfrm>
              <a:off x="10972798" y="53859"/>
              <a:ext cx="1219202" cy="1214636"/>
            </a:xfrm>
            <a:prstGeom prst="flowChartConnector">
              <a:avLst/>
            </a:prstGeom>
          </p:spPr>
        </p:pic>
      </p:grpSp>
    </p:spTree>
    <p:extLst>
      <p:ext uri="{BB962C8B-B14F-4D97-AF65-F5344CB8AC3E}">
        <p14:creationId xmlns:p14="http://schemas.microsoft.com/office/powerpoint/2010/main" val="1088595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352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341422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nobitex.ir/"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6538A6-84B2-1706-4322-2E3437498ABF}"/>
              </a:ext>
            </a:extLst>
          </p:cNvPr>
          <p:cNvSpPr/>
          <p:nvPr/>
        </p:nvSpPr>
        <p:spPr>
          <a:xfrm>
            <a:off x="0" y="0"/>
            <a:ext cx="3556000" cy="6858000"/>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Rounded Corners 6">
            <a:extLst>
              <a:ext uri="{FF2B5EF4-FFF2-40B4-BE49-F238E27FC236}">
                <a16:creationId xmlns:a16="http://schemas.microsoft.com/office/drawing/2014/main" id="{641A3C2F-4B0C-0F06-C946-B8F11DF2052B}"/>
              </a:ext>
            </a:extLst>
          </p:cNvPr>
          <p:cNvSpPr/>
          <p:nvPr/>
        </p:nvSpPr>
        <p:spPr>
          <a:xfrm>
            <a:off x="5999039" y="3374446"/>
            <a:ext cx="5421022" cy="640080"/>
          </a:xfrm>
          <a:prstGeom prst="round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Rounded Corners 8">
            <a:extLst>
              <a:ext uri="{FF2B5EF4-FFF2-40B4-BE49-F238E27FC236}">
                <a16:creationId xmlns:a16="http://schemas.microsoft.com/office/drawing/2014/main" id="{42EA1476-533A-AE81-9396-2EF1C78B2EC8}"/>
              </a:ext>
            </a:extLst>
          </p:cNvPr>
          <p:cNvSpPr/>
          <p:nvPr/>
        </p:nvSpPr>
        <p:spPr>
          <a:xfrm>
            <a:off x="5999039" y="5431845"/>
            <a:ext cx="5421022" cy="640080"/>
          </a:xfrm>
          <a:prstGeom prst="round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Rounded Corners 5">
            <a:extLst>
              <a:ext uri="{FF2B5EF4-FFF2-40B4-BE49-F238E27FC236}">
                <a16:creationId xmlns:a16="http://schemas.microsoft.com/office/drawing/2014/main" id="{34F6CC4E-4499-3377-6787-137C3FFCEEE2}"/>
              </a:ext>
            </a:extLst>
          </p:cNvPr>
          <p:cNvSpPr/>
          <p:nvPr/>
        </p:nvSpPr>
        <p:spPr>
          <a:xfrm>
            <a:off x="5999039" y="2404165"/>
            <a:ext cx="5421022" cy="640080"/>
          </a:xfrm>
          <a:prstGeom prst="round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129D9F31-B6FD-79C5-AB3E-A88244CB614A}"/>
              </a:ext>
            </a:extLst>
          </p:cNvPr>
          <p:cNvSpPr/>
          <p:nvPr/>
        </p:nvSpPr>
        <p:spPr>
          <a:xfrm>
            <a:off x="5999039" y="4466645"/>
            <a:ext cx="5421022" cy="640080"/>
          </a:xfrm>
          <a:prstGeom prst="round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A772DDCE-C0DA-16D8-E373-29DE3FF20F5F}"/>
              </a:ext>
            </a:extLst>
          </p:cNvPr>
          <p:cNvSpPr txBox="1"/>
          <p:nvPr/>
        </p:nvSpPr>
        <p:spPr>
          <a:xfrm>
            <a:off x="6090478" y="2522217"/>
            <a:ext cx="5217736" cy="400110"/>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sz="2000" dirty="0">
                <a:solidFill>
                  <a:schemeClr val="bg1"/>
                </a:solidFill>
              </a:rPr>
              <a:t>موضوع:پاورپوینت ساتوشی ناکاموتو کیست؟</a:t>
            </a:r>
          </a:p>
        </p:txBody>
      </p:sp>
      <p:sp>
        <p:nvSpPr>
          <p:cNvPr id="11" name="TextBox 10">
            <a:extLst>
              <a:ext uri="{FF2B5EF4-FFF2-40B4-BE49-F238E27FC236}">
                <a16:creationId xmlns:a16="http://schemas.microsoft.com/office/drawing/2014/main" id="{2FB3DB1D-24FB-A00F-F6DB-BD1F3991B360}"/>
              </a:ext>
            </a:extLst>
          </p:cNvPr>
          <p:cNvSpPr txBox="1"/>
          <p:nvPr/>
        </p:nvSpPr>
        <p:spPr>
          <a:xfrm>
            <a:off x="6893117" y="3496364"/>
            <a:ext cx="3433318" cy="400110"/>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sz="2000" dirty="0">
                <a:solidFill>
                  <a:schemeClr val="bg1"/>
                </a:solidFill>
              </a:rPr>
              <a:t>استاد راهنما:علیرضا عزیزی</a:t>
            </a:r>
          </a:p>
        </p:txBody>
      </p:sp>
      <p:sp>
        <p:nvSpPr>
          <p:cNvPr id="12" name="TextBox 11">
            <a:extLst>
              <a:ext uri="{FF2B5EF4-FFF2-40B4-BE49-F238E27FC236}">
                <a16:creationId xmlns:a16="http://schemas.microsoft.com/office/drawing/2014/main" id="{B82FBD18-06A5-D567-E86C-A0C3D3F4CE67}"/>
              </a:ext>
            </a:extLst>
          </p:cNvPr>
          <p:cNvSpPr txBox="1"/>
          <p:nvPr/>
        </p:nvSpPr>
        <p:spPr>
          <a:xfrm>
            <a:off x="6893117" y="4586630"/>
            <a:ext cx="3433318" cy="400110"/>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sz="2000" dirty="0">
                <a:solidFill>
                  <a:schemeClr val="bg1"/>
                </a:solidFill>
              </a:rPr>
              <a:t>پژوهشگر:محمد جواد عزیزی</a:t>
            </a:r>
          </a:p>
        </p:txBody>
      </p:sp>
      <p:sp>
        <p:nvSpPr>
          <p:cNvPr id="13" name="TextBox 12">
            <a:extLst>
              <a:ext uri="{FF2B5EF4-FFF2-40B4-BE49-F238E27FC236}">
                <a16:creationId xmlns:a16="http://schemas.microsoft.com/office/drawing/2014/main" id="{72B7E02C-3197-5B37-144B-5806D34349C0}"/>
              </a:ext>
            </a:extLst>
          </p:cNvPr>
          <p:cNvSpPr txBox="1"/>
          <p:nvPr/>
        </p:nvSpPr>
        <p:spPr>
          <a:xfrm>
            <a:off x="7335078" y="5558844"/>
            <a:ext cx="2450756" cy="400110"/>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sz="2000" dirty="0">
                <a:solidFill>
                  <a:schemeClr val="bg1"/>
                </a:solidFill>
              </a:rPr>
              <a:t>تاریخ ارائه: .........</a:t>
            </a:r>
          </a:p>
        </p:txBody>
      </p:sp>
      <p:pic>
        <p:nvPicPr>
          <p:cNvPr id="14" name="Picture 13">
            <a:extLst>
              <a:ext uri="{FF2B5EF4-FFF2-40B4-BE49-F238E27FC236}">
                <a16:creationId xmlns:a16="http://schemas.microsoft.com/office/drawing/2014/main" id="{612798B2-BF38-4C38-C2E8-31DD133B2BC7}"/>
              </a:ext>
            </a:extLst>
          </p:cNvPr>
          <p:cNvPicPr>
            <a:picLocks noChangeAspect="1"/>
          </p:cNvPicPr>
          <p:nvPr/>
        </p:nvPicPr>
        <p:blipFill>
          <a:blip r:embed="rId2"/>
          <a:stretch>
            <a:fillRect/>
          </a:stretch>
        </p:blipFill>
        <p:spPr>
          <a:xfrm>
            <a:off x="7358018" y="95540"/>
            <a:ext cx="2158843" cy="2158843"/>
          </a:xfrm>
          <a:prstGeom prst="rect">
            <a:avLst/>
          </a:prstGeom>
        </p:spPr>
      </p:pic>
      <p:pic>
        <p:nvPicPr>
          <p:cNvPr id="22" name="Picture 21">
            <a:extLst>
              <a:ext uri="{FF2B5EF4-FFF2-40B4-BE49-F238E27FC236}">
                <a16:creationId xmlns:a16="http://schemas.microsoft.com/office/drawing/2014/main" id="{EE4EA906-D17E-0C14-F8B1-6AB0078B098A}"/>
              </a:ext>
            </a:extLst>
          </p:cNvPr>
          <p:cNvPicPr>
            <a:picLocks noChangeAspect="1"/>
          </p:cNvPicPr>
          <p:nvPr/>
        </p:nvPicPr>
        <p:blipFill rotWithShape="1">
          <a:blip r:embed="rId3">
            <a:extLst>
              <a:ext uri="{28A0092B-C50C-407E-A947-70E740481C1C}">
                <a14:useLocalDpi xmlns:a14="http://schemas.microsoft.com/office/drawing/2010/main" val="0"/>
              </a:ext>
            </a:extLst>
          </a:blip>
          <a:srcRect l="6412" r="14541"/>
          <a:stretch/>
        </p:blipFill>
        <p:spPr>
          <a:xfrm>
            <a:off x="1537699" y="72958"/>
            <a:ext cx="5130228" cy="6490123"/>
          </a:xfrm>
          <a:prstGeom prst="roundRect">
            <a:avLst>
              <a:gd name="adj" fmla="val 50000"/>
            </a:avLst>
          </a:prstGeom>
          <a:ln w="76200">
            <a:solidFill>
              <a:schemeClr val="bg1"/>
            </a:solidFill>
          </a:ln>
        </p:spPr>
      </p:pic>
      <p:pic>
        <p:nvPicPr>
          <p:cNvPr id="23" name="Picture 22">
            <a:extLst>
              <a:ext uri="{FF2B5EF4-FFF2-40B4-BE49-F238E27FC236}">
                <a16:creationId xmlns:a16="http://schemas.microsoft.com/office/drawing/2014/main" id="{AE996580-D881-F094-2927-D7914150E2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617" y="3694486"/>
            <a:ext cx="2348163" cy="2935204"/>
          </a:xfrm>
          <a:prstGeom prst="roundRect">
            <a:avLst>
              <a:gd name="adj" fmla="val 50000"/>
            </a:avLst>
          </a:prstGeom>
          <a:ln w="76200">
            <a:solidFill>
              <a:schemeClr val="bg1"/>
            </a:solidFill>
          </a:ln>
        </p:spPr>
      </p:pic>
    </p:spTree>
    <p:extLst>
      <p:ext uri="{BB962C8B-B14F-4D97-AF65-F5344CB8AC3E}">
        <p14:creationId xmlns:p14="http://schemas.microsoft.com/office/powerpoint/2010/main" val="2990597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2877F26-A32C-0855-D8B0-8C0F1286E6D0}"/>
              </a:ext>
            </a:extLst>
          </p:cNvPr>
          <p:cNvPicPr>
            <a:picLocks noChangeAspect="1"/>
          </p:cNvPicPr>
          <p:nvPr/>
        </p:nvPicPr>
        <p:blipFill>
          <a:blip r:embed="rId2"/>
          <a:srcRect l="749" t="16405" r="14461" b="129"/>
          <a:stretch/>
        </p:blipFill>
        <p:spPr>
          <a:xfrm>
            <a:off x="0" y="0"/>
            <a:ext cx="12192000" cy="6858000"/>
          </a:xfrm>
          <a:prstGeom prst="rect">
            <a:avLst/>
          </a:prstGeom>
        </p:spPr>
      </p:pic>
      <p:sp>
        <p:nvSpPr>
          <p:cNvPr id="7" name="TextBox 6">
            <a:extLst>
              <a:ext uri="{FF2B5EF4-FFF2-40B4-BE49-F238E27FC236}">
                <a16:creationId xmlns:a16="http://schemas.microsoft.com/office/drawing/2014/main" id="{B92AD93A-171D-0B5C-3E7E-37BC9B452A41}"/>
              </a:ext>
            </a:extLst>
          </p:cNvPr>
          <p:cNvSpPr txBox="1"/>
          <p:nvPr/>
        </p:nvSpPr>
        <p:spPr>
          <a:xfrm>
            <a:off x="5409464" y="389654"/>
            <a:ext cx="6096000"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tx1"/>
                </a:solidFill>
              </a:rPr>
              <a:t>دستاوردهای قابل توجه ناکاموتو</a:t>
            </a:r>
          </a:p>
        </p:txBody>
      </p:sp>
      <p:sp>
        <p:nvSpPr>
          <p:cNvPr id="9" name="TextBox 8">
            <a:extLst>
              <a:ext uri="{FF2B5EF4-FFF2-40B4-BE49-F238E27FC236}">
                <a16:creationId xmlns:a16="http://schemas.microsoft.com/office/drawing/2014/main" id="{D62DAE57-E995-5375-ECBC-5F41D46DC4B8}"/>
              </a:ext>
            </a:extLst>
          </p:cNvPr>
          <p:cNvSpPr txBox="1"/>
          <p:nvPr/>
        </p:nvSpPr>
        <p:spPr>
          <a:xfrm>
            <a:off x="294969" y="1112977"/>
            <a:ext cx="4709650" cy="4455066"/>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solidFill>
                  <a:schemeClr val="tx1"/>
                </a:solidFill>
              </a:rPr>
              <a:t>ساتوشی ناکاموتو در سال ۲۰۰۸، مقاله‌ای را منتشر و رمزارز بیت کوین را به مخاطبان معرفی کرد. مقاله یا وایت پیپر بیت کوین با عنوان “یک سیستم نقدی الکترونیکی همتابه‌همتا”، استفاده از شبکه همتابه‌همتا را به عنوان راه‌حلی مناسب برای مشکل خرج کردن مضاعف توصیف کرد. اگرچه رمزارز در آن زمان ایده جدیدی نبود، اما بیت کوین توانست مسائل مهم‌تری را مورد بررسی قرار دهد.</a:t>
            </a:r>
          </a:p>
        </p:txBody>
      </p:sp>
    </p:spTree>
    <p:extLst>
      <p:ext uri="{BB962C8B-B14F-4D97-AF65-F5344CB8AC3E}">
        <p14:creationId xmlns:p14="http://schemas.microsoft.com/office/powerpoint/2010/main" val="719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CC7E62-2912-8F28-5213-B433DD21B196}"/>
              </a:ext>
            </a:extLst>
          </p:cNvPr>
          <p:cNvSpPr txBox="1"/>
          <p:nvPr/>
        </p:nvSpPr>
        <p:spPr>
          <a:xfrm>
            <a:off x="6487844" y="1401856"/>
            <a:ext cx="5563101" cy="500906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در سیستم‌های ابتدایی، یک ارز دیجیتال یا توکن می‌توانست در چند تراکنش کپی شود. این موضوع در ارزهای فیات امکان‌پذیر نیست. از آنجا که ارز دیجیتال در فضای فیزیکی وجود ندارد، استفاده از آن در یک تراکنش لزوماً آن را از مالکیت شخص خارج نمی‌کند. در نتیجه، ممکن است بیش از یک بار خرج شود. در گذشته، اشخاص ثالث بررسی می‌کردند که آیا ارز دیجیتال قبلاً توسط دارنده آن خرج شده است یا نه. اما این مدل مبتنی بر اعتماد، منجر به هزینه‌های اضافی و احتمال کلاهبرداری می‌شد.</a:t>
            </a:r>
          </a:p>
        </p:txBody>
      </p:sp>
      <p:sp>
        <p:nvSpPr>
          <p:cNvPr id="4" name="TextBox 3">
            <a:extLst>
              <a:ext uri="{FF2B5EF4-FFF2-40B4-BE49-F238E27FC236}">
                <a16:creationId xmlns:a16="http://schemas.microsoft.com/office/drawing/2014/main" id="{D693BFC0-C2AF-95CE-8E6A-D3F11CD3C2CA}"/>
              </a:ext>
            </a:extLst>
          </p:cNvPr>
          <p:cNvSpPr txBox="1"/>
          <p:nvPr/>
        </p:nvSpPr>
        <p:spPr>
          <a:xfrm>
            <a:off x="4861674" y="447116"/>
            <a:ext cx="6096000"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دستاوردهای قابل توجه ناکاموتو</a:t>
            </a:r>
          </a:p>
        </p:txBody>
      </p:sp>
      <p:pic>
        <p:nvPicPr>
          <p:cNvPr id="5" name="Picture 4">
            <a:extLst>
              <a:ext uri="{FF2B5EF4-FFF2-40B4-BE49-F238E27FC236}">
                <a16:creationId xmlns:a16="http://schemas.microsoft.com/office/drawing/2014/main" id="{98946F0D-9136-7EA5-171A-4333F2D11441}"/>
              </a:ext>
            </a:extLst>
          </p:cNvPr>
          <p:cNvPicPr>
            <a:picLocks noChangeAspect="1"/>
          </p:cNvPicPr>
          <p:nvPr/>
        </p:nvPicPr>
        <p:blipFill>
          <a:blip r:embed="rId2"/>
          <a:srcRect l="1609" r="19163"/>
          <a:stretch/>
        </p:blipFill>
        <p:spPr>
          <a:xfrm>
            <a:off x="186441" y="1759225"/>
            <a:ext cx="5145496" cy="4335091"/>
          </a:xfrm>
          <a:prstGeom prst="rect">
            <a:avLst/>
          </a:prstGeom>
          <a:ln w="76200">
            <a:solidFill>
              <a:schemeClr val="bg1"/>
            </a:solidFill>
          </a:ln>
        </p:spPr>
      </p:pic>
      <p:sp>
        <p:nvSpPr>
          <p:cNvPr id="6" name="Rectangle 5">
            <a:extLst>
              <a:ext uri="{FF2B5EF4-FFF2-40B4-BE49-F238E27FC236}">
                <a16:creationId xmlns:a16="http://schemas.microsoft.com/office/drawing/2014/main" id="{926FB548-8AA9-0B7D-A40A-474DF30501C7}"/>
              </a:ext>
            </a:extLst>
          </p:cNvPr>
          <p:cNvSpPr/>
          <p:nvPr/>
        </p:nvSpPr>
        <p:spPr>
          <a:xfrm>
            <a:off x="5557224" y="2852531"/>
            <a:ext cx="146933" cy="3816626"/>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51655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30812F-517C-8CBA-8D10-24BE05828B77}"/>
              </a:ext>
            </a:extLst>
          </p:cNvPr>
          <p:cNvSpPr txBox="1"/>
          <p:nvPr/>
        </p:nvSpPr>
        <p:spPr>
          <a:xfrm>
            <a:off x="403026" y="1702042"/>
            <a:ext cx="5238000" cy="3901068"/>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اشخاص ثالث ثابت کرده‌اند که همیشه نمی‌توان به آن‌ها اعتماد کرد. علاوه بر آن، لزوماً اشخاص ثالث غیرقابل اعتماد نیستند؛ بلکه گاهی افراد درگیر در معاملات هستند که نمی‌توان به آن‌ها اعتماد کرد. بنابراین، نیاز به حذف عامل انسانی به طور کلی وجود داشت. رمزنگاری و مکانیزم‌های اجماع گروهی خودکار، در حال حاضر تنها راه برای دور زدن دخالت انسان در امور مالی هستند.</a:t>
            </a:r>
          </a:p>
        </p:txBody>
      </p:sp>
      <p:sp>
        <p:nvSpPr>
          <p:cNvPr id="6" name="Rectangle 5">
            <a:extLst>
              <a:ext uri="{FF2B5EF4-FFF2-40B4-BE49-F238E27FC236}">
                <a16:creationId xmlns:a16="http://schemas.microsoft.com/office/drawing/2014/main" id="{B03C5805-2002-3654-A0C6-CE633EC0C3D6}"/>
              </a:ext>
            </a:extLst>
          </p:cNvPr>
          <p:cNvSpPr/>
          <p:nvPr/>
        </p:nvSpPr>
        <p:spPr>
          <a:xfrm>
            <a:off x="7863017" y="5516871"/>
            <a:ext cx="3925957" cy="1341129"/>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E9D2FC19-7AD6-9FD1-8FA9-5470406425F5}"/>
              </a:ext>
            </a:extLst>
          </p:cNvPr>
          <p:cNvSpPr/>
          <p:nvPr/>
        </p:nvSpPr>
        <p:spPr>
          <a:xfrm>
            <a:off x="0" y="297514"/>
            <a:ext cx="11927393" cy="817853"/>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CEE5938F-66B7-95D7-E34E-F48BC0B4D0B6}"/>
              </a:ext>
            </a:extLst>
          </p:cNvPr>
          <p:cNvPicPr>
            <a:picLocks noChangeAspect="1"/>
          </p:cNvPicPr>
          <p:nvPr/>
        </p:nvPicPr>
        <p:blipFill>
          <a:blip r:embed="rId3"/>
          <a:srcRect l="13502" t="13603" r="14579" b="14747"/>
          <a:stretch/>
        </p:blipFill>
        <p:spPr>
          <a:xfrm>
            <a:off x="10972798" y="53859"/>
            <a:ext cx="1219202" cy="1214636"/>
          </a:xfrm>
          <a:prstGeom prst="flowChartConnector">
            <a:avLst/>
          </a:prstGeom>
        </p:spPr>
      </p:pic>
      <p:sp>
        <p:nvSpPr>
          <p:cNvPr id="4" name="TextBox 3">
            <a:extLst>
              <a:ext uri="{FF2B5EF4-FFF2-40B4-BE49-F238E27FC236}">
                <a16:creationId xmlns:a16="http://schemas.microsoft.com/office/drawing/2014/main" id="{404B2EAD-BA3A-7DBF-9B0F-F5B869A889B5}"/>
              </a:ext>
            </a:extLst>
          </p:cNvPr>
          <p:cNvSpPr txBox="1"/>
          <p:nvPr/>
        </p:nvSpPr>
        <p:spPr>
          <a:xfrm>
            <a:off x="6908293" y="453989"/>
            <a:ext cx="406450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دستاوردهای قابل توجه ناکاموتو</a:t>
            </a:r>
          </a:p>
        </p:txBody>
      </p:sp>
      <p:pic>
        <p:nvPicPr>
          <p:cNvPr id="10" name="Picture 9">
            <a:extLst>
              <a:ext uri="{FF2B5EF4-FFF2-40B4-BE49-F238E27FC236}">
                <a16:creationId xmlns:a16="http://schemas.microsoft.com/office/drawing/2014/main" id="{9BE18C75-A627-C07F-EB37-6A5DF4FCFB87}"/>
              </a:ext>
            </a:extLst>
          </p:cNvPr>
          <p:cNvPicPr>
            <a:picLocks noChangeAspect="1"/>
          </p:cNvPicPr>
          <p:nvPr/>
        </p:nvPicPr>
        <p:blipFill>
          <a:blip r:embed="rId4"/>
          <a:srcRect l="1353" r="1501"/>
          <a:stretch/>
        </p:blipFill>
        <p:spPr>
          <a:xfrm>
            <a:off x="6316877" y="1764971"/>
            <a:ext cx="5247336" cy="3928337"/>
          </a:xfrm>
          <a:prstGeom prst="rect">
            <a:avLst/>
          </a:prstGeom>
          <a:ln w="76200">
            <a:solidFill>
              <a:schemeClr val="bg1"/>
            </a:solidFill>
          </a:ln>
        </p:spPr>
      </p:pic>
    </p:spTree>
    <p:extLst>
      <p:ext uri="{BB962C8B-B14F-4D97-AF65-F5344CB8AC3E}">
        <p14:creationId xmlns:p14="http://schemas.microsoft.com/office/powerpoint/2010/main" val="2854398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E13B0D8-A457-C255-EF3C-C61E3BFBB074}"/>
              </a:ext>
            </a:extLst>
          </p:cNvPr>
          <p:cNvSpPr/>
          <p:nvPr/>
        </p:nvSpPr>
        <p:spPr>
          <a:xfrm>
            <a:off x="0" y="4071598"/>
            <a:ext cx="2736501" cy="793820"/>
          </a:xfrm>
          <a:prstGeom prst="rect">
            <a:avLst/>
          </a:prstGeom>
          <a:solidFill>
            <a:srgbClr val="FFC30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BBF8326-D6A4-6419-60EF-FCA5DB5E4CE9}"/>
              </a:ext>
            </a:extLst>
          </p:cNvPr>
          <p:cNvSpPr/>
          <p:nvPr/>
        </p:nvSpPr>
        <p:spPr>
          <a:xfrm>
            <a:off x="9455499" y="1999622"/>
            <a:ext cx="2736501" cy="793820"/>
          </a:xfrm>
          <a:prstGeom prst="rect">
            <a:avLst/>
          </a:prstGeom>
          <a:solidFill>
            <a:srgbClr val="FFC30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702B4EA-95CF-2C98-8A9B-2761AD21F4A4}"/>
              </a:ext>
            </a:extLst>
          </p:cNvPr>
          <p:cNvSpPr txBox="1"/>
          <p:nvPr/>
        </p:nvSpPr>
        <p:spPr>
          <a:xfrm>
            <a:off x="270874" y="5492769"/>
            <a:ext cx="11687095" cy="113107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از آنجا که تاریخچه تراکنش‌ها به تمام گره‌های سیستم توزیع می‌شود، این امکان برای فرد یا گروهی وجود ندارد که کنترل کل سیستم را برعهده گرفته یا دفتر کل را به نفع خود بازنویسی کنند.</a:t>
            </a:r>
          </a:p>
        </p:txBody>
      </p:sp>
      <p:sp>
        <p:nvSpPr>
          <p:cNvPr id="4" name="TextBox 3">
            <a:extLst>
              <a:ext uri="{FF2B5EF4-FFF2-40B4-BE49-F238E27FC236}">
                <a16:creationId xmlns:a16="http://schemas.microsoft.com/office/drawing/2014/main" id="{8CC1717D-E966-C43B-E7EC-53B78D502457}"/>
              </a:ext>
            </a:extLst>
          </p:cNvPr>
          <p:cNvSpPr txBox="1"/>
          <p:nvPr/>
        </p:nvSpPr>
        <p:spPr>
          <a:xfrm>
            <a:off x="6868100" y="423844"/>
            <a:ext cx="406450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دستاوردهای قابل توجه ناکاموتو</a:t>
            </a:r>
          </a:p>
        </p:txBody>
      </p:sp>
      <p:sp>
        <p:nvSpPr>
          <p:cNvPr id="5" name="Frame 4">
            <a:extLst>
              <a:ext uri="{FF2B5EF4-FFF2-40B4-BE49-F238E27FC236}">
                <a16:creationId xmlns:a16="http://schemas.microsoft.com/office/drawing/2014/main" id="{40F03957-B025-7F15-7D27-F63BB5A707AC}"/>
              </a:ext>
            </a:extLst>
          </p:cNvPr>
          <p:cNvSpPr/>
          <p:nvPr/>
        </p:nvSpPr>
        <p:spPr>
          <a:xfrm>
            <a:off x="180870" y="5414367"/>
            <a:ext cx="11867104" cy="1287884"/>
          </a:xfrm>
          <a:prstGeom prst="frame">
            <a:avLst>
              <a:gd name="adj1" fmla="val 4281"/>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6" name="Picture 5">
            <a:extLst>
              <a:ext uri="{FF2B5EF4-FFF2-40B4-BE49-F238E27FC236}">
                <a16:creationId xmlns:a16="http://schemas.microsoft.com/office/drawing/2014/main" id="{A120B25E-CB4A-05EC-645D-1039669C3097}"/>
              </a:ext>
            </a:extLst>
          </p:cNvPr>
          <p:cNvPicPr>
            <a:picLocks noChangeAspect="1"/>
          </p:cNvPicPr>
          <p:nvPr/>
        </p:nvPicPr>
        <p:blipFill>
          <a:blip r:embed="rId2"/>
          <a:stretch>
            <a:fillRect/>
          </a:stretch>
        </p:blipFill>
        <p:spPr>
          <a:xfrm>
            <a:off x="2592475" y="1217428"/>
            <a:ext cx="7007050" cy="4005698"/>
          </a:xfrm>
          <a:prstGeom prst="rect">
            <a:avLst/>
          </a:prstGeom>
          <a:ln w="76200">
            <a:solidFill>
              <a:schemeClr val="bg1"/>
            </a:solidFill>
          </a:ln>
        </p:spPr>
      </p:pic>
    </p:spTree>
    <p:extLst>
      <p:ext uri="{BB962C8B-B14F-4D97-AF65-F5344CB8AC3E}">
        <p14:creationId xmlns:p14="http://schemas.microsoft.com/office/powerpoint/2010/main" val="2900872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E06290B-30E4-74E7-5653-919643F63B4D}"/>
              </a:ext>
            </a:extLst>
          </p:cNvPr>
          <p:cNvSpPr/>
          <p:nvPr/>
        </p:nvSpPr>
        <p:spPr>
          <a:xfrm>
            <a:off x="6200420" y="3442235"/>
            <a:ext cx="5982117" cy="1245996"/>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5FFF6CE-2FE4-9119-E704-416A6E650E7F}"/>
              </a:ext>
            </a:extLst>
          </p:cNvPr>
          <p:cNvSpPr txBox="1"/>
          <p:nvPr/>
        </p:nvSpPr>
        <p:spPr>
          <a:xfrm>
            <a:off x="5999452" y="413182"/>
            <a:ext cx="4872046"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ثروت احتمالی ساتوشی ناکاموتو</a:t>
            </a:r>
          </a:p>
        </p:txBody>
      </p:sp>
      <p:sp>
        <p:nvSpPr>
          <p:cNvPr id="5" name="TextBox 4">
            <a:extLst>
              <a:ext uri="{FF2B5EF4-FFF2-40B4-BE49-F238E27FC236}">
                <a16:creationId xmlns:a16="http://schemas.microsoft.com/office/drawing/2014/main" id="{CF5E6796-464E-A292-88EC-282EE9CB9044}"/>
              </a:ext>
            </a:extLst>
          </p:cNvPr>
          <p:cNvSpPr txBox="1"/>
          <p:nvPr/>
        </p:nvSpPr>
        <p:spPr>
          <a:xfrm>
            <a:off x="104420" y="2055785"/>
            <a:ext cx="5864888" cy="3901068"/>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براساس تجزیه و تحلیل‌های موجود، ساتوشی احتمالاً حدود ۱٬۱۰۰٬۰۰۰ واحد بیت کوین دارد. با در نظر گرفتن قیمت ۱۰۵٬۰۰۰ دلاری بیت کوین در زمان نگارش این مقاله، می‌توان گفت ارزش ثروت خالق بیت کوین چیزی حدود ۱۱۵ میلیارد دلار است. البته که این عدد با نوسان قیمت بیت کوین نیز تغییر خواهد کرد. ضمناً همان‌طور که گفته شد هیچ‌یک از آن بیت کوین‌ها هرگز فروخته یا به کیف پول دیگری منتقل نشده است.</a:t>
            </a:r>
          </a:p>
        </p:txBody>
      </p:sp>
      <p:pic>
        <p:nvPicPr>
          <p:cNvPr id="10" name="Picture 9">
            <a:extLst>
              <a:ext uri="{FF2B5EF4-FFF2-40B4-BE49-F238E27FC236}">
                <a16:creationId xmlns:a16="http://schemas.microsoft.com/office/drawing/2014/main" id="{8EA1E7F2-1BCA-498E-9C74-5B3BF10F0332}"/>
              </a:ext>
            </a:extLst>
          </p:cNvPr>
          <p:cNvPicPr>
            <a:picLocks noChangeAspect="1"/>
          </p:cNvPicPr>
          <p:nvPr/>
        </p:nvPicPr>
        <p:blipFill>
          <a:blip r:embed="rId2"/>
          <a:stretch>
            <a:fillRect/>
          </a:stretch>
        </p:blipFill>
        <p:spPr>
          <a:xfrm>
            <a:off x="6669922" y="1432962"/>
            <a:ext cx="5142424" cy="5146714"/>
          </a:xfrm>
          <a:prstGeom prst="rect">
            <a:avLst/>
          </a:prstGeom>
          <a:ln w="76200">
            <a:solidFill>
              <a:schemeClr val="bg1"/>
            </a:solidFill>
          </a:ln>
        </p:spPr>
      </p:pic>
    </p:spTree>
    <p:extLst>
      <p:ext uri="{BB962C8B-B14F-4D97-AF65-F5344CB8AC3E}">
        <p14:creationId xmlns:p14="http://schemas.microsoft.com/office/powerpoint/2010/main" val="2995656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D3EB149-FD54-0C89-58CB-E2F61FA35ADC}"/>
              </a:ext>
            </a:extLst>
          </p:cNvPr>
          <p:cNvSpPr/>
          <p:nvPr/>
        </p:nvSpPr>
        <p:spPr>
          <a:xfrm>
            <a:off x="3681231" y="5899390"/>
            <a:ext cx="2713056" cy="542611"/>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901DB417-E95A-030F-6AE5-B15481426A03}"/>
              </a:ext>
            </a:extLst>
          </p:cNvPr>
          <p:cNvSpPr/>
          <p:nvPr/>
        </p:nvSpPr>
        <p:spPr>
          <a:xfrm>
            <a:off x="5571431" y="4439363"/>
            <a:ext cx="2713056" cy="542611"/>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12870B4-E32B-D5AE-925F-5B2E1DE23DD3}"/>
              </a:ext>
            </a:extLst>
          </p:cNvPr>
          <p:cNvSpPr txBox="1"/>
          <p:nvPr/>
        </p:nvSpPr>
        <p:spPr>
          <a:xfrm>
            <a:off x="5938575" y="415999"/>
            <a:ext cx="499327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آیا ایلان ماسک ساتوشی ناکاموتو است؟</a:t>
            </a:r>
          </a:p>
        </p:txBody>
      </p:sp>
      <p:sp>
        <p:nvSpPr>
          <p:cNvPr id="5" name="TextBox 4">
            <a:extLst>
              <a:ext uri="{FF2B5EF4-FFF2-40B4-BE49-F238E27FC236}">
                <a16:creationId xmlns:a16="http://schemas.microsoft.com/office/drawing/2014/main" id="{FB23AAD5-08A4-922D-A44A-712CC4A57BFD}"/>
              </a:ext>
            </a:extLst>
          </p:cNvPr>
          <p:cNvSpPr txBox="1"/>
          <p:nvPr/>
        </p:nvSpPr>
        <p:spPr>
          <a:xfrm>
            <a:off x="227763" y="1189926"/>
            <a:ext cx="11736474" cy="223907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برخی بر این باورند که ایلان ماسک، بنیان‌گذار اسپیس‌ایکس</a:t>
            </a:r>
            <a:r>
              <a:rPr lang="en-US" dirty="0"/>
              <a:t>SpaceX </a:t>
            </a:r>
            <a:r>
              <a:rPr lang="fa-IR" dirty="0"/>
              <a:t> و تسلا، ممکن است ساتوشی باشد. به نظر می‌رسد این شایعه با یک پست وبلاگ در وب‌سایت </a:t>
            </a:r>
            <a:r>
              <a:rPr lang="en-US" dirty="0"/>
              <a:t>Medium </a:t>
            </a:r>
            <a:r>
              <a:rPr lang="fa-IR" dirty="0"/>
              <a:t> توسط ساحل گوپتا</a:t>
            </a:r>
            <a:r>
              <a:rPr lang="en-US" dirty="0"/>
              <a:t>Sahil Gupta </a:t>
            </a:r>
            <a:r>
              <a:rPr lang="fa-IR" dirty="0"/>
              <a:t> آغاز شده است. گوپتا کارآموز شرکت </a:t>
            </a:r>
            <a:r>
              <a:rPr lang="en-US" dirty="0"/>
              <a:t>SpaceX </a:t>
            </a:r>
            <a:r>
              <a:rPr lang="fa-IR" dirty="0"/>
              <a:t> بود و معتقد بود که دانش و علایق ماسک می‌توانست او را به سمت توسعه یک ارز دیجیتال مانند بیت کوین هدایت کند. اما ایلان ماسک این ادعا را رد کرده است.</a:t>
            </a:r>
          </a:p>
        </p:txBody>
      </p:sp>
      <p:pic>
        <p:nvPicPr>
          <p:cNvPr id="7" name="Picture 6">
            <a:extLst>
              <a:ext uri="{FF2B5EF4-FFF2-40B4-BE49-F238E27FC236}">
                <a16:creationId xmlns:a16="http://schemas.microsoft.com/office/drawing/2014/main" id="{C1EB78E3-2BF3-85AC-06D8-047B0A3779E9}"/>
              </a:ext>
            </a:extLst>
          </p:cNvPr>
          <p:cNvPicPr>
            <a:picLocks noChangeAspect="1"/>
          </p:cNvPicPr>
          <p:nvPr/>
        </p:nvPicPr>
        <p:blipFill>
          <a:blip r:embed="rId2"/>
          <a:stretch>
            <a:fillRect/>
          </a:stretch>
        </p:blipFill>
        <p:spPr>
          <a:xfrm>
            <a:off x="226283" y="3200003"/>
            <a:ext cx="5473504" cy="3241998"/>
          </a:xfrm>
          <a:prstGeom prst="rect">
            <a:avLst/>
          </a:prstGeom>
          <a:ln w="76200">
            <a:solidFill>
              <a:schemeClr val="bg1"/>
            </a:solidFill>
          </a:ln>
        </p:spPr>
      </p:pic>
      <p:pic>
        <p:nvPicPr>
          <p:cNvPr id="9" name="Picture 8">
            <a:extLst>
              <a:ext uri="{FF2B5EF4-FFF2-40B4-BE49-F238E27FC236}">
                <a16:creationId xmlns:a16="http://schemas.microsoft.com/office/drawing/2014/main" id="{AFB9753B-426A-68C7-5DB1-6D1BCEB17A7E}"/>
              </a:ext>
            </a:extLst>
          </p:cNvPr>
          <p:cNvPicPr>
            <a:picLocks noChangeAspect="1"/>
          </p:cNvPicPr>
          <p:nvPr/>
        </p:nvPicPr>
        <p:blipFill>
          <a:blip r:embed="rId3"/>
          <a:srcRect t="389" r="7315"/>
          <a:stretch/>
        </p:blipFill>
        <p:spPr>
          <a:xfrm>
            <a:off x="6534533" y="3892823"/>
            <a:ext cx="5007360" cy="2864369"/>
          </a:xfrm>
          <a:prstGeom prst="rect">
            <a:avLst/>
          </a:prstGeom>
          <a:ln w="76200">
            <a:solidFill>
              <a:schemeClr val="bg1"/>
            </a:solidFill>
          </a:ln>
        </p:spPr>
      </p:pic>
    </p:spTree>
    <p:extLst>
      <p:ext uri="{BB962C8B-B14F-4D97-AF65-F5344CB8AC3E}">
        <p14:creationId xmlns:p14="http://schemas.microsoft.com/office/powerpoint/2010/main" val="194444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F0C949-7173-CD24-6E70-A69D5FF35FCA}"/>
              </a:ext>
            </a:extLst>
          </p:cNvPr>
          <p:cNvSpPr/>
          <p:nvPr/>
        </p:nvSpPr>
        <p:spPr>
          <a:xfrm>
            <a:off x="1727252" y="1669774"/>
            <a:ext cx="2932043" cy="5188226"/>
          </a:xfrm>
          <a:prstGeom prst="rect">
            <a:avLst/>
          </a:prstGeom>
          <a:solidFill>
            <a:srgbClr val="1D3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6C35C39-10E2-E72A-49CA-2865531B678C}"/>
              </a:ext>
            </a:extLst>
          </p:cNvPr>
          <p:cNvSpPr txBox="1"/>
          <p:nvPr/>
        </p:nvSpPr>
        <p:spPr>
          <a:xfrm>
            <a:off x="5124660" y="424632"/>
            <a:ext cx="5842630"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هویت‌های احتمالی ساتوشی ناکاموتو</a:t>
            </a:r>
          </a:p>
        </p:txBody>
      </p:sp>
      <p:sp>
        <p:nvSpPr>
          <p:cNvPr id="5" name="TextBox 4">
            <a:extLst>
              <a:ext uri="{FF2B5EF4-FFF2-40B4-BE49-F238E27FC236}">
                <a16:creationId xmlns:a16="http://schemas.microsoft.com/office/drawing/2014/main" id="{372E5295-C53F-89C0-69B5-A20665EEDCAF}"/>
              </a:ext>
            </a:extLst>
          </p:cNvPr>
          <p:cNvSpPr txBox="1"/>
          <p:nvPr/>
        </p:nvSpPr>
        <p:spPr>
          <a:xfrm>
            <a:off x="6800592" y="1495942"/>
            <a:ext cx="4838130" cy="483593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pPr>
              <a:lnSpc>
                <a:spcPct val="250000"/>
              </a:lnSpc>
            </a:pPr>
            <a:r>
              <a:rPr lang="fa-IR" dirty="0">
                <a:solidFill>
                  <a:schemeClr val="tx1"/>
                </a:solidFill>
              </a:rPr>
              <a:t>ساتوشی ممکن است یک فرد یا گروهی از افراد باشد، ولی هیچ‌کس نمی‌داند او دقیقاً چه کسی است. نظریه‌های زیادی در مورد اینکه ساتوشی ناکاموتو چه کسی است وجود دارد. برخی ادعا می‌کنند که این نام به گروهی از توسعه‌دهندگان اشاره دارد و برخی دیگر بر این باورند که این نام نشان‌دهنده یک شخص واحد است.</a:t>
            </a:r>
          </a:p>
        </p:txBody>
      </p:sp>
      <p:pic>
        <p:nvPicPr>
          <p:cNvPr id="7" name="Picture 6">
            <a:extLst>
              <a:ext uri="{FF2B5EF4-FFF2-40B4-BE49-F238E27FC236}">
                <a16:creationId xmlns:a16="http://schemas.microsoft.com/office/drawing/2014/main" id="{D22BB68A-FE1E-7B5A-7734-BB93D0BA97B6}"/>
              </a:ext>
            </a:extLst>
          </p:cNvPr>
          <p:cNvPicPr>
            <a:picLocks noChangeAspect="1"/>
          </p:cNvPicPr>
          <p:nvPr/>
        </p:nvPicPr>
        <p:blipFill>
          <a:blip r:embed="rId3"/>
          <a:srcRect l="11999" t="2074" r="6902"/>
          <a:stretch/>
        </p:blipFill>
        <p:spPr>
          <a:xfrm>
            <a:off x="290548" y="1898522"/>
            <a:ext cx="5805452" cy="4030778"/>
          </a:xfrm>
          <a:prstGeom prst="rect">
            <a:avLst/>
          </a:prstGeom>
          <a:ln w="76200">
            <a:solidFill>
              <a:schemeClr val="bg1"/>
            </a:solidFill>
          </a:ln>
        </p:spPr>
      </p:pic>
    </p:spTree>
    <p:extLst>
      <p:ext uri="{BB962C8B-B14F-4D97-AF65-F5344CB8AC3E}">
        <p14:creationId xmlns:p14="http://schemas.microsoft.com/office/powerpoint/2010/main" val="1761356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11C0696-6D1A-6BCB-D600-32E420336C19}"/>
              </a:ext>
            </a:extLst>
          </p:cNvPr>
          <p:cNvSpPr/>
          <p:nvPr/>
        </p:nvSpPr>
        <p:spPr>
          <a:xfrm>
            <a:off x="2662883" y="2635319"/>
            <a:ext cx="7586505" cy="2756298"/>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1038B1E-504B-4082-AAF3-24F5742B1917}"/>
              </a:ext>
            </a:extLst>
          </p:cNvPr>
          <p:cNvSpPr txBox="1"/>
          <p:nvPr/>
        </p:nvSpPr>
        <p:spPr>
          <a:xfrm>
            <a:off x="8772210" y="426046"/>
            <a:ext cx="213943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دوریان ناکاموتو</a:t>
            </a:r>
          </a:p>
        </p:txBody>
      </p:sp>
      <p:sp>
        <p:nvSpPr>
          <p:cNvPr id="5" name="TextBox 4">
            <a:extLst>
              <a:ext uri="{FF2B5EF4-FFF2-40B4-BE49-F238E27FC236}">
                <a16:creationId xmlns:a16="http://schemas.microsoft.com/office/drawing/2014/main" id="{885467F2-B669-54C4-2759-6267A44078A5}"/>
              </a:ext>
            </a:extLst>
          </p:cNvPr>
          <p:cNvSpPr txBox="1"/>
          <p:nvPr/>
        </p:nvSpPr>
        <p:spPr>
          <a:xfrm>
            <a:off x="162449" y="5598889"/>
            <a:ext cx="11867102" cy="1131079"/>
          </a:xfrm>
          <a:prstGeom prst="rect">
            <a:avLst/>
          </a:prstGeom>
          <a:noFill/>
        </p:spPr>
        <p:txBody>
          <a:bodyPr wrap="square">
            <a:spAutoFit/>
          </a:bodyPr>
          <a:lstStyle>
            <a:defPPr>
              <a:defRPr lang="fa-IR"/>
            </a:defPPr>
            <a:lvl1pPr algn="just" rtl="1">
              <a:lnSpc>
                <a:spcPct val="200000"/>
              </a:lnSpc>
              <a:defRPr b="0" i="0">
                <a:effectLst/>
                <a:latin typeface="Vazir" panose="020B0603030804020204" pitchFamily="34" charset="-78"/>
                <a:cs typeface="Vazir" panose="020B0603030804020204" pitchFamily="34" charset="-78"/>
              </a:defRPr>
            </a:lvl1pPr>
          </a:lstStyle>
          <a:p>
            <a:r>
              <a:rPr lang="fa-IR" dirty="0"/>
              <a:t>شباهت اسمی به خالق بیت کوین دوریان ناکاموتو </a:t>
            </a:r>
            <a:r>
              <a:rPr lang="en-US" dirty="0"/>
              <a:t>(Dorian Nakamoto)، </a:t>
            </a:r>
            <a:r>
              <a:rPr lang="fa-IR" dirty="0"/>
              <a:t>یک مهندس ۶۴ ساله ژاپنی ساکن کالیفرنیا است. لیا مک‌گراث گودمن</a:t>
            </a:r>
            <a:r>
              <a:rPr lang="en-US" dirty="0"/>
              <a:t>Leah McGrath Goodman) </a:t>
            </a:r>
            <a:r>
              <a:rPr lang="fa-IR" dirty="0"/>
              <a:t>) در مقاله‌ای در مجله نیوزویک در مارس ۲۰۱۴ از او به عنوان خالق بیت کوین نام برد. </a:t>
            </a:r>
          </a:p>
        </p:txBody>
      </p:sp>
      <p:pic>
        <p:nvPicPr>
          <p:cNvPr id="9" name="Picture 8">
            <a:extLst>
              <a:ext uri="{FF2B5EF4-FFF2-40B4-BE49-F238E27FC236}">
                <a16:creationId xmlns:a16="http://schemas.microsoft.com/office/drawing/2014/main" id="{4BDCF365-6A52-BE2F-0A5D-127507FA3335}"/>
              </a:ext>
            </a:extLst>
          </p:cNvPr>
          <p:cNvPicPr>
            <a:picLocks noChangeAspect="1"/>
          </p:cNvPicPr>
          <p:nvPr/>
        </p:nvPicPr>
        <p:blipFill>
          <a:blip r:embed="rId2"/>
          <a:srcRect l="12594" b="10465"/>
          <a:stretch/>
        </p:blipFill>
        <p:spPr>
          <a:xfrm>
            <a:off x="596348" y="1399766"/>
            <a:ext cx="5019261" cy="3425541"/>
          </a:xfrm>
          <a:prstGeom prst="rect">
            <a:avLst/>
          </a:prstGeom>
          <a:ln w="76200">
            <a:solidFill>
              <a:schemeClr val="bg1"/>
            </a:solidFill>
          </a:ln>
        </p:spPr>
      </p:pic>
      <p:pic>
        <p:nvPicPr>
          <p:cNvPr id="10" name="Picture 9">
            <a:extLst>
              <a:ext uri="{FF2B5EF4-FFF2-40B4-BE49-F238E27FC236}">
                <a16:creationId xmlns:a16="http://schemas.microsoft.com/office/drawing/2014/main" id="{CB0CA1B5-4D3D-AF45-3800-BB14AD57205D}"/>
              </a:ext>
            </a:extLst>
          </p:cNvPr>
          <p:cNvPicPr>
            <a:picLocks noChangeAspect="1"/>
          </p:cNvPicPr>
          <p:nvPr/>
        </p:nvPicPr>
        <p:blipFill>
          <a:blip r:embed="rId3"/>
          <a:srcRect l="17743" r="6639" b="12391"/>
          <a:stretch/>
        </p:blipFill>
        <p:spPr>
          <a:xfrm>
            <a:off x="6456136" y="1980472"/>
            <a:ext cx="5019261" cy="3505732"/>
          </a:xfrm>
          <a:prstGeom prst="rect">
            <a:avLst/>
          </a:prstGeom>
          <a:ln w="76200">
            <a:solidFill>
              <a:schemeClr val="bg1"/>
            </a:solidFill>
          </a:ln>
        </p:spPr>
      </p:pic>
    </p:spTree>
    <p:extLst>
      <p:ext uri="{BB962C8B-B14F-4D97-AF65-F5344CB8AC3E}">
        <p14:creationId xmlns:p14="http://schemas.microsoft.com/office/powerpoint/2010/main" val="431238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1754954-EE9E-E809-F3A6-983875C5D7AD}"/>
              </a:ext>
            </a:extLst>
          </p:cNvPr>
          <p:cNvSpPr/>
          <p:nvPr/>
        </p:nvSpPr>
        <p:spPr>
          <a:xfrm>
            <a:off x="7204668" y="3121540"/>
            <a:ext cx="4987332" cy="1577591"/>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D367807-C08C-AAD1-EDE5-4B5B17A92E55}"/>
              </a:ext>
            </a:extLst>
          </p:cNvPr>
          <p:cNvSpPr txBox="1"/>
          <p:nvPr/>
        </p:nvSpPr>
        <p:spPr>
          <a:xfrm>
            <a:off x="133141" y="1959801"/>
            <a:ext cx="4509197" cy="3901068"/>
          </a:xfrm>
          <a:prstGeom prst="rect">
            <a:avLst/>
          </a:prstGeom>
          <a:noFill/>
        </p:spPr>
        <p:txBody>
          <a:bodyPr wrap="square">
            <a:spAutoFit/>
          </a:bodyPr>
          <a:lstStyle>
            <a:defPPr>
              <a:defRPr lang="fa-IR"/>
            </a:defPPr>
            <a:lvl1pPr algn="just" rtl="1">
              <a:lnSpc>
                <a:spcPct val="200000"/>
              </a:lnSpc>
              <a:defRPr b="0" i="0">
                <a:effectLst/>
                <a:latin typeface="Vazir" panose="020B0603030804020204" pitchFamily="34" charset="-78"/>
                <a:cs typeface="Vazir" panose="020B0603030804020204" pitchFamily="34" charset="-78"/>
              </a:defRPr>
            </a:lvl1pPr>
          </a:lstStyle>
          <a:p>
            <a:r>
              <a:rPr lang="fa-IR" dirty="0"/>
              <a:t>دوریان ناکاموتو گفته‌های این مقاله را کاملاً رد و ارتباط خود را با بیت کوین انکار کرد. اشتباه بزرگ این مقاله، منتشر کردن تصویر خانه دوریان بود که باعث شد جامعه کاربری رمزارزها به دلیل نقض حریم خصوصی ناکاموتو، نارضایتی خود را نشان دهند. در نهایت، این ادعای مجله نیوزویک طی تحقیقات مختلف رد شد.</a:t>
            </a:r>
          </a:p>
        </p:txBody>
      </p:sp>
      <p:sp>
        <p:nvSpPr>
          <p:cNvPr id="4" name="TextBox 3">
            <a:extLst>
              <a:ext uri="{FF2B5EF4-FFF2-40B4-BE49-F238E27FC236}">
                <a16:creationId xmlns:a16="http://schemas.microsoft.com/office/drawing/2014/main" id="{F5BDAFDB-4D5C-D052-C156-7ABBE34BD7AC}"/>
              </a:ext>
            </a:extLst>
          </p:cNvPr>
          <p:cNvSpPr txBox="1"/>
          <p:nvPr/>
        </p:nvSpPr>
        <p:spPr>
          <a:xfrm>
            <a:off x="8772210" y="426046"/>
            <a:ext cx="213943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دوریان ناکاموتو</a:t>
            </a:r>
          </a:p>
        </p:txBody>
      </p:sp>
      <p:pic>
        <p:nvPicPr>
          <p:cNvPr id="5" name="Picture 4">
            <a:extLst>
              <a:ext uri="{FF2B5EF4-FFF2-40B4-BE49-F238E27FC236}">
                <a16:creationId xmlns:a16="http://schemas.microsoft.com/office/drawing/2014/main" id="{3FB3DC0A-A933-BFBB-A9ED-F4330444EC7B}"/>
              </a:ext>
            </a:extLst>
          </p:cNvPr>
          <p:cNvPicPr>
            <a:picLocks noChangeAspect="1"/>
          </p:cNvPicPr>
          <p:nvPr/>
        </p:nvPicPr>
        <p:blipFill>
          <a:blip r:embed="rId2"/>
          <a:srcRect r="13077"/>
          <a:stretch/>
        </p:blipFill>
        <p:spPr>
          <a:xfrm>
            <a:off x="5141258" y="1765386"/>
            <a:ext cx="6525596" cy="4289898"/>
          </a:xfrm>
          <a:prstGeom prst="rect">
            <a:avLst/>
          </a:prstGeom>
          <a:ln w="38100">
            <a:noFill/>
          </a:ln>
        </p:spPr>
      </p:pic>
      <p:sp>
        <p:nvSpPr>
          <p:cNvPr id="7" name="Rectangle 6">
            <a:extLst>
              <a:ext uri="{FF2B5EF4-FFF2-40B4-BE49-F238E27FC236}">
                <a16:creationId xmlns:a16="http://schemas.microsoft.com/office/drawing/2014/main" id="{86307338-3E61-A8E5-6D66-9DE97B413434}"/>
              </a:ext>
            </a:extLst>
          </p:cNvPr>
          <p:cNvSpPr/>
          <p:nvPr/>
        </p:nvSpPr>
        <p:spPr>
          <a:xfrm>
            <a:off x="0" y="6601767"/>
            <a:ext cx="12192000" cy="80387"/>
          </a:xfrm>
          <a:prstGeom prst="rect">
            <a:avLst/>
          </a:prstGeom>
          <a:solidFill>
            <a:srgbClr val="FFC30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76732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0ADC3-E619-714C-CCE8-85D0C6B5FA4B}"/>
              </a:ext>
            </a:extLst>
          </p:cNvPr>
          <p:cNvPicPr>
            <a:picLocks noChangeAspect="1"/>
          </p:cNvPicPr>
          <p:nvPr/>
        </p:nvPicPr>
        <p:blipFill>
          <a:blip r:embed="rId2"/>
          <a:srcRect l="6886" t="6645" r="7212" b="7452"/>
          <a:stretch/>
        </p:blipFill>
        <p:spPr>
          <a:xfrm>
            <a:off x="0" y="0"/>
            <a:ext cx="12192000" cy="6858000"/>
          </a:xfrm>
          <a:prstGeom prst="rect">
            <a:avLst/>
          </a:prstGeom>
        </p:spPr>
      </p:pic>
      <p:sp>
        <p:nvSpPr>
          <p:cNvPr id="8" name="Arrow: Pentagon 7">
            <a:extLst>
              <a:ext uri="{FF2B5EF4-FFF2-40B4-BE49-F238E27FC236}">
                <a16:creationId xmlns:a16="http://schemas.microsoft.com/office/drawing/2014/main" id="{9C6EB70C-8C99-D9CD-27FB-854508B9F802}"/>
              </a:ext>
            </a:extLst>
          </p:cNvPr>
          <p:cNvSpPr/>
          <p:nvPr/>
        </p:nvSpPr>
        <p:spPr>
          <a:xfrm flipH="1">
            <a:off x="10078720" y="396109"/>
            <a:ext cx="2113280" cy="741357"/>
          </a:xfrm>
          <a:prstGeom prst="homePlate">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7B78A97-F9D9-BFE3-4082-92AA55210B39}"/>
              </a:ext>
            </a:extLst>
          </p:cNvPr>
          <p:cNvSpPr txBox="1"/>
          <p:nvPr/>
        </p:nvSpPr>
        <p:spPr>
          <a:xfrm>
            <a:off x="10505440" y="535954"/>
            <a:ext cx="1573418"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کریگ رایت</a:t>
            </a:r>
          </a:p>
        </p:txBody>
      </p:sp>
      <p:sp>
        <p:nvSpPr>
          <p:cNvPr id="5" name="TextBox 4">
            <a:extLst>
              <a:ext uri="{FF2B5EF4-FFF2-40B4-BE49-F238E27FC236}">
                <a16:creationId xmlns:a16="http://schemas.microsoft.com/office/drawing/2014/main" id="{BDF5DBAD-8461-80B6-AE04-591F9CEBBE34}"/>
              </a:ext>
            </a:extLst>
          </p:cNvPr>
          <p:cNvSpPr txBox="1"/>
          <p:nvPr/>
        </p:nvSpPr>
        <p:spPr>
          <a:xfrm>
            <a:off x="254001" y="396109"/>
            <a:ext cx="5120640" cy="3347070"/>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کریگ رایت </a:t>
            </a:r>
            <a:r>
              <a:rPr lang="en-US" dirty="0"/>
              <a:t>Craig Wright، </a:t>
            </a:r>
            <a:r>
              <a:rPr lang="fa-IR" dirty="0"/>
              <a:t>دانشمند کامپیوتر استرالیایی، جزو افرادی است که علناً ادعا کرده ساتوشی ناکاموتو است و ادعای او جدی در نظر گرفته شده است. در دسامبر ۲۰۱۵، دو مجله مجزا به نام‌های</a:t>
            </a:r>
            <a:r>
              <a:rPr lang="en-US" dirty="0"/>
              <a:t>Wired </a:t>
            </a:r>
            <a:r>
              <a:rPr lang="fa-IR" dirty="0"/>
              <a:t>و </a:t>
            </a:r>
            <a:r>
              <a:rPr lang="en-US" dirty="0"/>
              <a:t>Gizmodo</a:t>
            </a:r>
            <a:r>
              <a:rPr lang="fa-IR" dirty="0"/>
              <a:t> داستان‌هایی مبنی بر اینکه رایت می‌توانست مخترع بیت کوین باشد، منتشر کردند. </a:t>
            </a:r>
          </a:p>
        </p:txBody>
      </p:sp>
    </p:spTree>
    <p:extLst>
      <p:ext uri="{BB962C8B-B14F-4D97-AF65-F5344CB8AC3E}">
        <p14:creationId xmlns:p14="http://schemas.microsoft.com/office/powerpoint/2010/main" val="311618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0A2F68-4203-807E-C8CE-A08F6DECFFD2}"/>
              </a:ext>
            </a:extLst>
          </p:cNvPr>
          <p:cNvSpPr/>
          <p:nvPr/>
        </p:nvSpPr>
        <p:spPr>
          <a:xfrm>
            <a:off x="2226365" y="3180521"/>
            <a:ext cx="2851355" cy="3260033"/>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81BF335B-62B1-49E6-673C-E4098BAE7BD9}"/>
              </a:ext>
            </a:extLst>
          </p:cNvPr>
          <p:cNvSpPr txBox="1"/>
          <p:nvPr/>
        </p:nvSpPr>
        <p:spPr>
          <a:xfrm>
            <a:off x="7396152" y="432370"/>
            <a:ext cx="3529781"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ساتوشی ناکاموتو کیست؟</a:t>
            </a:r>
          </a:p>
        </p:txBody>
      </p:sp>
      <p:sp>
        <p:nvSpPr>
          <p:cNvPr id="7" name="TextBox 6">
            <a:extLst>
              <a:ext uri="{FF2B5EF4-FFF2-40B4-BE49-F238E27FC236}">
                <a16:creationId xmlns:a16="http://schemas.microsoft.com/office/drawing/2014/main" id="{83EC4304-B496-9714-69BD-47CC9D95D31F}"/>
              </a:ext>
            </a:extLst>
          </p:cNvPr>
          <p:cNvSpPr txBox="1"/>
          <p:nvPr/>
        </p:nvSpPr>
        <p:spPr>
          <a:xfrm>
            <a:off x="6403614" y="1717659"/>
            <a:ext cx="5514855" cy="4455066"/>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ساتوشی ناکاموتو، نام مستعاری است که به فرد یا افرادی نسبت داده می‌شود که به توسعه اولین نرم‌افزار بیت کوین کمک کردند و در مقاله‌ای در سال ۲۰۰۸، مفهوم ارز دیجیتال را به جهان معرفی نمودند. ناکاموتو تقریباً تا سال ۲۰۱۱ در زمینه بیت کوین و بلاکچین فعال بود، اما از آن زمان تاکنون خبری از او در دسترس نیست. او اولین فردی نبود که به مفهوم ارز دیجیتال پرداخت، اما کسی بود که مشکل اساسی دوباره خرج کردن </a:t>
            </a:r>
            <a:r>
              <a:rPr lang="en-US" dirty="0"/>
              <a:t>Double-Spending)</a:t>
            </a:r>
            <a:r>
              <a:rPr lang="fa-IR" dirty="0"/>
              <a:t>) را حل کرد.</a:t>
            </a:r>
          </a:p>
        </p:txBody>
      </p:sp>
      <p:pic>
        <p:nvPicPr>
          <p:cNvPr id="8" name="Picture 7">
            <a:extLst>
              <a:ext uri="{FF2B5EF4-FFF2-40B4-BE49-F238E27FC236}">
                <a16:creationId xmlns:a16="http://schemas.microsoft.com/office/drawing/2014/main" id="{83B92EFE-3826-B098-9BAC-17D57841F7D5}"/>
              </a:ext>
            </a:extLst>
          </p:cNvPr>
          <p:cNvPicPr>
            <a:picLocks noChangeAspect="1"/>
          </p:cNvPicPr>
          <p:nvPr/>
        </p:nvPicPr>
        <p:blipFill>
          <a:blip r:embed="rId2"/>
          <a:srcRect l="1353" r="1501"/>
          <a:stretch/>
        </p:blipFill>
        <p:spPr>
          <a:xfrm>
            <a:off x="446717" y="1792180"/>
            <a:ext cx="5247336" cy="3928337"/>
          </a:xfrm>
          <a:prstGeom prst="rect">
            <a:avLst/>
          </a:prstGeom>
          <a:ln w="76200">
            <a:solidFill>
              <a:schemeClr val="bg1"/>
            </a:solidFill>
          </a:ln>
        </p:spPr>
      </p:pic>
    </p:spTree>
    <p:extLst>
      <p:ext uri="{BB962C8B-B14F-4D97-AF65-F5344CB8AC3E}">
        <p14:creationId xmlns:p14="http://schemas.microsoft.com/office/powerpoint/2010/main" val="3011338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کریگ رایت، فردی در آرزوی ساتوشی ناکاموتو بودن!">
            <a:extLst>
              <a:ext uri="{FF2B5EF4-FFF2-40B4-BE49-F238E27FC236}">
                <a16:creationId xmlns:a16="http://schemas.microsoft.com/office/drawing/2014/main" id="{9D67201F-AE98-3C0D-B6FC-62F5CB0CA0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06EF72D-E8C7-A574-E894-DAC82A72C491}"/>
              </a:ext>
            </a:extLst>
          </p:cNvPr>
          <p:cNvSpPr txBox="1"/>
          <p:nvPr/>
        </p:nvSpPr>
        <p:spPr>
          <a:xfrm>
            <a:off x="7670800" y="1668392"/>
            <a:ext cx="4368800" cy="3901068"/>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solidFill>
                  <a:schemeClr val="bg1"/>
                </a:solidFill>
              </a:rPr>
              <a:t>این داستان‌ها با هجوم مقامات استرالیایی به خانه رایت به دلیل تحقیقات اداره مالیات دنبال شد. اگرچه داستان‌های مجله بعداً بی‌اعتبار شدند، رایت همچنان به ادعای خود پایبند است. حتی زمانی که پیتر مک‌کورمک، پادکستر بریتانیایی، ادعا کرد که او ناکاموتو نیست، کریگ رایت از او به دلیل افترا شکایت کرد.</a:t>
            </a:r>
          </a:p>
        </p:txBody>
      </p:sp>
      <p:sp>
        <p:nvSpPr>
          <p:cNvPr id="4" name="TextBox 3">
            <a:extLst>
              <a:ext uri="{FF2B5EF4-FFF2-40B4-BE49-F238E27FC236}">
                <a16:creationId xmlns:a16="http://schemas.microsoft.com/office/drawing/2014/main" id="{0AB51AB0-1DF1-0566-DB90-91709A707EF2}"/>
              </a:ext>
            </a:extLst>
          </p:cNvPr>
          <p:cNvSpPr txBox="1"/>
          <p:nvPr/>
        </p:nvSpPr>
        <p:spPr>
          <a:xfrm>
            <a:off x="9051576" y="986587"/>
            <a:ext cx="1607247"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کریگ رایت</a:t>
            </a:r>
          </a:p>
        </p:txBody>
      </p:sp>
      <p:sp>
        <p:nvSpPr>
          <p:cNvPr id="6" name="Rectangle 5">
            <a:extLst>
              <a:ext uri="{FF2B5EF4-FFF2-40B4-BE49-F238E27FC236}">
                <a16:creationId xmlns:a16="http://schemas.microsoft.com/office/drawing/2014/main" id="{6CBBC570-7272-E8D7-F3A9-82654E16D71E}"/>
              </a:ext>
            </a:extLst>
          </p:cNvPr>
          <p:cNvSpPr/>
          <p:nvPr/>
        </p:nvSpPr>
        <p:spPr>
          <a:xfrm>
            <a:off x="833120" y="0"/>
            <a:ext cx="538480" cy="6858000"/>
          </a:xfrm>
          <a:prstGeom prst="rect">
            <a:avLst/>
          </a:prstGeom>
          <a:solidFill>
            <a:srgbClr val="FFC30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0809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8D0FD7C-22E3-48B0-8DFE-140026248EF7}"/>
              </a:ext>
            </a:extLst>
          </p:cNvPr>
          <p:cNvSpPr/>
          <p:nvPr/>
        </p:nvSpPr>
        <p:spPr>
          <a:xfrm>
            <a:off x="0" y="2187670"/>
            <a:ext cx="2932043" cy="2482660"/>
          </a:xfrm>
          <a:prstGeom prst="rect">
            <a:avLst/>
          </a:prstGeom>
          <a:solidFill>
            <a:srgbClr val="1D3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4B197B0-652F-B91B-08D0-7084495E84A3}"/>
              </a:ext>
            </a:extLst>
          </p:cNvPr>
          <p:cNvSpPr txBox="1"/>
          <p:nvPr/>
        </p:nvSpPr>
        <p:spPr>
          <a:xfrm>
            <a:off x="9215120" y="460273"/>
            <a:ext cx="1686232"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نیک سابو</a:t>
            </a:r>
          </a:p>
        </p:txBody>
      </p:sp>
      <p:sp>
        <p:nvSpPr>
          <p:cNvPr id="7" name="TextBox 6">
            <a:extLst>
              <a:ext uri="{FF2B5EF4-FFF2-40B4-BE49-F238E27FC236}">
                <a16:creationId xmlns:a16="http://schemas.microsoft.com/office/drawing/2014/main" id="{0BFD1700-07B6-871B-5446-344C88E161F7}"/>
              </a:ext>
            </a:extLst>
          </p:cNvPr>
          <p:cNvSpPr txBox="1"/>
          <p:nvPr/>
        </p:nvSpPr>
        <p:spPr>
          <a:xfrm>
            <a:off x="5834380" y="1362390"/>
            <a:ext cx="6182360" cy="3901068"/>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نیک سابو </a:t>
            </a:r>
            <a:r>
              <a:rPr lang="en-US" dirty="0"/>
              <a:t>(Nick Szabo)، </a:t>
            </a:r>
            <a:r>
              <a:rPr lang="fa-IR" dirty="0"/>
              <a:t>برنامه‌نویس کامپیوتر و رمزنگاری است که در اواخر دهه ۱۹۹۰، یک ارز غیرمتمرکز به نام بیت گلد</a:t>
            </a:r>
            <a:r>
              <a:rPr lang="en-US" dirty="0"/>
              <a:t>(Bit Gold) </a:t>
            </a:r>
            <a:r>
              <a:rPr lang="fa-IR" dirty="0"/>
              <a:t>را توسعه داد. اگرچه بیت گلد شباهت‌هایی با پروژه بعدی (بیت کوین) داشت، اما تا سال ۲۰۰۵ هرگز به طور کامل به عموم توضیح داده نشد و حتی در آن زمان، پروژه بیت گلد به طور کامل اجرا نشد. برخی در جامعه، از جمله ایلان ماسک، معتقدند که او ممکن است ساتوشی ناکاموتو باشد. ماسک در یک پادکست گفته است: </a:t>
            </a:r>
          </a:p>
        </p:txBody>
      </p:sp>
      <p:pic>
        <p:nvPicPr>
          <p:cNvPr id="8" name="Picture 7">
            <a:extLst>
              <a:ext uri="{FF2B5EF4-FFF2-40B4-BE49-F238E27FC236}">
                <a16:creationId xmlns:a16="http://schemas.microsoft.com/office/drawing/2014/main" id="{6DE2FC88-CFA3-4C94-874F-2E8DB5AB25FF}"/>
              </a:ext>
            </a:extLst>
          </p:cNvPr>
          <p:cNvPicPr>
            <a:picLocks noChangeAspect="1"/>
          </p:cNvPicPr>
          <p:nvPr/>
        </p:nvPicPr>
        <p:blipFill>
          <a:blip r:embed="rId3"/>
          <a:srcRect l="26895"/>
          <a:stretch/>
        </p:blipFill>
        <p:spPr>
          <a:xfrm flipH="1">
            <a:off x="408940" y="1494521"/>
            <a:ext cx="4949687" cy="3868958"/>
          </a:xfrm>
          <a:prstGeom prst="rect">
            <a:avLst/>
          </a:prstGeom>
          <a:ln w="76200">
            <a:solidFill>
              <a:schemeClr val="bg1"/>
            </a:solidFill>
          </a:ln>
        </p:spPr>
      </p:pic>
      <p:sp>
        <p:nvSpPr>
          <p:cNvPr id="2" name="TextBox 1">
            <a:extLst>
              <a:ext uri="{FF2B5EF4-FFF2-40B4-BE49-F238E27FC236}">
                <a16:creationId xmlns:a16="http://schemas.microsoft.com/office/drawing/2014/main" id="{84552133-7DD2-17EF-A0E4-02CAEB8B8044}"/>
              </a:ext>
            </a:extLst>
          </p:cNvPr>
          <p:cNvSpPr txBox="1"/>
          <p:nvPr/>
        </p:nvSpPr>
        <p:spPr>
          <a:xfrm>
            <a:off x="408940" y="5566730"/>
            <a:ext cx="11607800" cy="113107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«به نظر می‌رسد که نیک سابو احتمالاً بیش از هر کس دیگری مسئول تکامل این ایده‌ها است.»اما سابو به نوبه خود این شایعات را رد کرده است.</a:t>
            </a:r>
          </a:p>
        </p:txBody>
      </p:sp>
    </p:spTree>
    <p:extLst>
      <p:ext uri="{BB962C8B-B14F-4D97-AF65-F5344CB8AC3E}">
        <p14:creationId xmlns:p14="http://schemas.microsoft.com/office/powerpoint/2010/main" val="4208120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7EF66E-4C5B-2DAD-5D2B-FD8DF031ED99}"/>
              </a:ext>
            </a:extLst>
          </p:cNvPr>
          <p:cNvSpPr txBox="1"/>
          <p:nvPr/>
        </p:nvSpPr>
        <p:spPr>
          <a:xfrm>
            <a:off x="9418319" y="441919"/>
            <a:ext cx="151318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هال فینی</a:t>
            </a:r>
          </a:p>
        </p:txBody>
      </p:sp>
      <p:sp>
        <p:nvSpPr>
          <p:cNvPr id="5" name="TextBox 4">
            <a:extLst>
              <a:ext uri="{FF2B5EF4-FFF2-40B4-BE49-F238E27FC236}">
                <a16:creationId xmlns:a16="http://schemas.microsoft.com/office/drawing/2014/main" id="{29923846-7F48-EC2F-8303-8E4634D76078}"/>
              </a:ext>
            </a:extLst>
          </p:cNvPr>
          <p:cNvSpPr txBox="1"/>
          <p:nvPr/>
        </p:nvSpPr>
        <p:spPr>
          <a:xfrm>
            <a:off x="275959" y="1718446"/>
            <a:ext cx="7801241" cy="2793072"/>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هال فینی </a:t>
            </a:r>
            <a:r>
              <a:rPr lang="en-US" dirty="0"/>
              <a:t>(Hal Finney)، </a:t>
            </a:r>
            <a:r>
              <a:rPr lang="fa-IR" dirty="0"/>
              <a:t>یک کارشناس علوم کامپیوتر و رمزنگاری است که اولین انتقال بیت کوین را در سال ۲۰۰۹ مستقیماً از خود ساتوشی ناکاموتو دریافت کرد. برخی تصور می‌کنند که فینی با نام مستعار ساتوشی ناکاموتو، اولین بیت‌کوین‌ها را خودش برای خودش فرستاد. برای تأیید این ادعا، اغلب اشاره می‌شود که هال فینی اولین کسی بود که نرم‌افزار بیت کوین را پس از ارسال لینک توسط ناکاموتو دانلود کرد.</a:t>
            </a:r>
          </a:p>
        </p:txBody>
      </p:sp>
      <p:pic>
        <p:nvPicPr>
          <p:cNvPr id="6" name="Picture 5">
            <a:extLst>
              <a:ext uri="{FF2B5EF4-FFF2-40B4-BE49-F238E27FC236}">
                <a16:creationId xmlns:a16="http://schemas.microsoft.com/office/drawing/2014/main" id="{5A5BC8E5-E12D-D81E-87A5-6320EF6D07A7}"/>
              </a:ext>
            </a:extLst>
          </p:cNvPr>
          <p:cNvPicPr>
            <a:picLocks noChangeAspect="1"/>
          </p:cNvPicPr>
          <p:nvPr/>
        </p:nvPicPr>
        <p:blipFill>
          <a:blip r:embed="rId2"/>
          <a:stretch>
            <a:fillRect/>
          </a:stretch>
        </p:blipFill>
        <p:spPr>
          <a:xfrm>
            <a:off x="8305472" y="1431046"/>
            <a:ext cx="3738878" cy="5161884"/>
          </a:xfrm>
          <a:prstGeom prst="rect">
            <a:avLst/>
          </a:prstGeom>
          <a:ln w="76200">
            <a:solidFill>
              <a:schemeClr val="bg1"/>
            </a:solidFill>
          </a:ln>
        </p:spPr>
      </p:pic>
      <p:sp>
        <p:nvSpPr>
          <p:cNvPr id="7" name="Rectangle 6">
            <a:extLst>
              <a:ext uri="{FF2B5EF4-FFF2-40B4-BE49-F238E27FC236}">
                <a16:creationId xmlns:a16="http://schemas.microsoft.com/office/drawing/2014/main" id="{415ADAA2-1AD7-2F41-2819-24B99760A9D5}"/>
              </a:ext>
            </a:extLst>
          </p:cNvPr>
          <p:cNvSpPr/>
          <p:nvPr/>
        </p:nvSpPr>
        <p:spPr>
          <a:xfrm>
            <a:off x="5968120" y="5814580"/>
            <a:ext cx="4674704" cy="457200"/>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16796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3BF21A-D42D-FEAB-0C3A-AD40DA072073}"/>
              </a:ext>
            </a:extLst>
          </p:cNvPr>
          <p:cNvSpPr/>
          <p:nvPr/>
        </p:nvSpPr>
        <p:spPr>
          <a:xfrm>
            <a:off x="2554357" y="1299903"/>
            <a:ext cx="2932043" cy="4800600"/>
          </a:xfrm>
          <a:prstGeom prst="rect">
            <a:avLst/>
          </a:prstGeom>
          <a:solidFill>
            <a:srgbClr val="1D3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97C472A-B1AA-F8FD-B40E-1C9DB1D7EAF3}"/>
              </a:ext>
            </a:extLst>
          </p:cNvPr>
          <p:cNvSpPr txBox="1"/>
          <p:nvPr/>
        </p:nvSpPr>
        <p:spPr>
          <a:xfrm>
            <a:off x="6450289" y="1392665"/>
            <a:ext cx="5436911" cy="500906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اگرچه پس از چند روز، فینی قابلیت‌های ماین (استخراج) بیت کوین خود را خاموش کرد، چرا که کامپیوتر او حین این عملیات داغ می‌کرد. در نهایت، مکاتبات اولیه فینی با ناکاموتو منتشر شد. این مکاتبات از زمان انتشار وایت پیپر بیت کوین توسط ناکاموتو تا روزهای اولیه اجرای نرم‌افزار فینی را شامل می‌شود. فینی که در سال ۲۰۱۴ در ۵۸ سالگی بر اثر بیماری لو گرینگ درگذشت، همواره ناکاموتو بودن خود را انکار می‌کرد. بنابراین، پرسش ساتوشی ناکاموتو کیست همچنان به عنوان یک راز باقی مانده است.</a:t>
            </a:r>
          </a:p>
        </p:txBody>
      </p:sp>
      <p:sp>
        <p:nvSpPr>
          <p:cNvPr id="4" name="TextBox 3">
            <a:extLst>
              <a:ext uri="{FF2B5EF4-FFF2-40B4-BE49-F238E27FC236}">
                <a16:creationId xmlns:a16="http://schemas.microsoft.com/office/drawing/2014/main" id="{DA9A817E-4280-DD4D-8227-651DABA02C6C}"/>
              </a:ext>
            </a:extLst>
          </p:cNvPr>
          <p:cNvSpPr txBox="1"/>
          <p:nvPr/>
        </p:nvSpPr>
        <p:spPr>
          <a:xfrm>
            <a:off x="9020933" y="456271"/>
            <a:ext cx="1888777"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هال فینی</a:t>
            </a:r>
          </a:p>
        </p:txBody>
      </p:sp>
      <p:pic>
        <p:nvPicPr>
          <p:cNvPr id="5" name="Picture 4">
            <a:extLst>
              <a:ext uri="{FF2B5EF4-FFF2-40B4-BE49-F238E27FC236}">
                <a16:creationId xmlns:a16="http://schemas.microsoft.com/office/drawing/2014/main" id="{F96F67C5-E8EF-DA80-A40D-006B5E78D7A2}"/>
              </a:ext>
            </a:extLst>
          </p:cNvPr>
          <p:cNvPicPr>
            <a:picLocks noChangeAspect="1"/>
          </p:cNvPicPr>
          <p:nvPr/>
        </p:nvPicPr>
        <p:blipFill>
          <a:blip r:embed="rId2"/>
          <a:srcRect l="18497" t="2376" r="17753" b="9812"/>
          <a:stretch/>
        </p:blipFill>
        <p:spPr>
          <a:xfrm>
            <a:off x="1003852" y="1545930"/>
            <a:ext cx="4255663" cy="4308547"/>
          </a:xfrm>
          <a:prstGeom prst="rect">
            <a:avLst/>
          </a:prstGeom>
          <a:ln w="76200">
            <a:solidFill>
              <a:schemeClr val="bg1"/>
            </a:solidFill>
          </a:ln>
        </p:spPr>
      </p:pic>
    </p:spTree>
    <p:extLst>
      <p:ext uri="{BB962C8B-B14F-4D97-AF65-F5344CB8AC3E}">
        <p14:creationId xmlns:p14="http://schemas.microsoft.com/office/powerpoint/2010/main" val="1957906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298A2C-C8F4-B8D2-1F47-98FB06AD3F17}"/>
              </a:ext>
            </a:extLst>
          </p:cNvPr>
          <p:cNvSpPr txBox="1"/>
          <p:nvPr/>
        </p:nvSpPr>
        <p:spPr>
          <a:xfrm>
            <a:off x="9120730" y="423621"/>
            <a:ext cx="1799304" cy="461665"/>
          </a:xfrm>
          <a:prstGeom prst="rect">
            <a:avLst/>
          </a:prstGeom>
          <a:noFill/>
        </p:spPr>
        <p:txBody>
          <a:bodyPr wrap="square">
            <a:spAutoFit/>
          </a:bodyPr>
          <a:lstStyle/>
          <a:p>
            <a:pPr algn="r" rtl="1"/>
            <a:r>
              <a:rPr lang="fa-IR" sz="2400" b="1" i="0" dirty="0">
                <a:solidFill>
                  <a:schemeClr val="bg1"/>
                </a:solidFill>
                <a:effectLst/>
                <a:latin typeface="Shabnam" panose="020B0603030804020204" pitchFamily="34" charset="-78"/>
                <a:cs typeface="Shabnam" panose="020B0603030804020204" pitchFamily="34" charset="-78"/>
              </a:rPr>
              <a:t>سخن پایانی</a:t>
            </a:r>
          </a:p>
        </p:txBody>
      </p:sp>
      <p:sp>
        <p:nvSpPr>
          <p:cNvPr id="5" name="TextBox 4">
            <a:extLst>
              <a:ext uri="{FF2B5EF4-FFF2-40B4-BE49-F238E27FC236}">
                <a16:creationId xmlns:a16="http://schemas.microsoft.com/office/drawing/2014/main" id="{056EDAD3-4B42-523A-68B8-93520690BB07}"/>
              </a:ext>
            </a:extLst>
          </p:cNvPr>
          <p:cNvSpPr txBox="1"/>
          <p:nvPr/>
        </p:nvSpPr>
        <p:spPr>
          <a:xfrm>
            <a:off x="667186" y="1394567"/>
            <a:ext cx="10857627" cy="4939814"/>
          </a:xfrm>
          <a:prstGeom prst="rect">
            <a:avLst/>
          </a:prstGeom>
          <a:noFill/>
        </p:spPr>
        <p:txBody>
          <a:bodyPr wrap="square">
            <a:spAutoFit/>
          </a:bodyPr>
          <a:lstStyle/>
          <a:p>
            <a:pPr algn="ctr" rtl="1">
              <a:lnSpc>
                <a:spcPct val="300000"/>
              </a:lnSpc>
            </a:pPr>
            <a:r>
              <a:rPr lang="fa-IR" b="0" i="0" dirty="0">
                <a:solidFill>
                  <a:srgbClr val="2C2F34"/>
                </a:solidFill>
                <a:effectLst/>
                <a:latin typeface="Vazir" panose="020B0603030804020204" pitchFamily="34" charset="-78"/>
                <a:cs typeface="Vazir" panose="020B0603030804020204" pitchFamily="34" charset="-78"/>
              </a:rPr>
              <a:t>ثروتی که بیت کوین ایجاد کرده است، می‌تواند منجر به تحول در زندگی هر فردی شود. ناگفته نماند که خالق بیت کوین نیز ممکن است با عواقب شدیدی از سوی مجرمان یا دولت‌ها مواجه شود. این موضوع باعث می‌شود بسیاری از مردم بپرسند ساتوشی ناکاموتو کیست؟ آیا او زنده است؟ آیا هرگز حقیقتی را در مورد نابغه ناشناس پشت یکی از مهم‌ترین تحولات مالی قرن ۲۱ کشف خواهیم کرد؟ بسیاری از کارشناسان بلاکچین معتقدند که احتمالاً هرگز پاسخ این سؤالات را نخواهیم دانست. با این حال، یک چیز مسلم است؛ هر کسی که بیت کوین را ایجاد کرده است، به دلایلی خواسته است ناشناس بماند و آن شخص (یا اشخاص)، در این زمینه تصمیم درستی گرفته است.</a:t>
            </a:r>
            <a:endParaRPr lang="fa-IR" dirty="0"/>
          </a:p>
        </p:txBody>
      </p:sp>
    </p:spTree>
    <p:extLst>
      <p:ext uri="{BB962C8B-B14F-4D97-AF65-F5344CB8AC3E}">
        <p14:creationId xmlns:p14="http://schemas.microsoft.com/office/powerpoint/2010/main" val="42923635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C6232CA-19A3-3E86-57FE-9D098FA3E272}"/>
              </a:ext>
            </a:extLst>
          </p:cNvPr>
          <p:cNvSpPr txBox="1"/>
          <p:nvPr/>
        </p:nvSpPr>
        <p:spPr>
          <a:xfrm>
            <a:off x="8900160" y="447040"/>
            <a:ext cx="2001520" cy="461665"/>
          </a:xfrm>
          <a:prstGeom prst="rect">
            <a:avLst/>
          </a:prstGeom>
          <a:noFill/>
        </p:spPr>
        <p:txBody>
          <a:bodyPr wrap="square">
            <a:spAutoFit/>
          </a:bodyPr>
          <a:lstStyle>
            <a:defPPr>
              <a:defRPr lang="fa-IR"/>
            </a:defPPr>
            <a:lvl1pPr algn="r" rtl="1">
              <a:defRPr sz="2400" b="1" i="0">
                <a:solidFill>
                  <a:schemeClr val="bg1"/>
                </a:solidFill>
                <a:effectLst/>
                <a:latin typeface="Shabnam" panose="020B0603030804020204" pitchFamily="34" charset="-78"/>
                <a:cs typeface="Shabnam" panose="020B0603030804020204" pitchFamily="34" charset="-78"/>
              </a:defRPr>
            </a:lvl1pPr>
          </a:lstStyle>
          <a:p>
            <a:r>
              <a:rPr lang="fa-IR" dirty="0"/>
              <a:t>منابع</a:t>
            </a:r>
          </a:p>
        </p:txBody>
      </p:sp>
      <p:sp>
        <p:nvSpPr>
          <p:cNvPr id="8" name="TextBox 7">
            <a:extLst>
              <a:ext uri="{FF2B5EF4-FFF2-40B4-BE49-F238E27FC236}">
                <a16:creationId xmlns:a16="http://schemas.microsoft.com/office/drawing/2014/main" id="{6595DA03-54C2-E285-979F-5B11FA76E8BC}"/>
              </a:ext>
            </a:extLst>
          </p:cNvPr>
          <p:cNvSpPr txBox="1"/>
          <p:nvPr/>
        </p:nvSpPr>
        <p:spPr>
          <a:xfrm>
            <a:off x="324899" y="1877372"/>
            <a:ext cx="2001520" cy="577081"/>
          </a:xfrm>
          <a:prstGeom prst="rect">
            <a:avLst/>
          </a:prstGeom>
          <a:ln w="76200">
            <a:solidFill>
              <a:schemeClr val="bg1"/>
            </a:solidFill>
          </a:ln>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pPr algn="l"/>
            <a:r>
              <a:rPr lang="en-US" dirty="0">
                <a:hlinkClick r:id="rId2">
                  <a:extLst>
                    <a:ext uri="{A12FA001-AC4F-418D-AE19-62706E023703}">
                      <ahyp:hlinkClr xmlns:ahyp="http://schemas.microsoft.com/office/drawing/2018/hyperlinkcolor" val="tx"/>
                    </a:ext>
                  </a:extLst>
                </a:hlinkClick>
              </a:rPr>
              <a:t>https://nobitex.ir</a:t>
            </a:r>
            <a:endParaRPr lang="en-US" dirty="0"/>
          </a:p>
        </p:txBody>
      </p:sp>
    </p:spTree>
    <p:extLst>
      <p:ext uri="{BB962C8B-B14F-4D97-AF65-F5344CB8AC3E}">
        <p14:creationId xmlns:p14="http://schemas.microsoft.com/office/powerpoint/2010/main" val="630636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B6EA57-71CA-5E62-AA64-9E429FF74B04}"/>
              </a:ext>
            </a:extLst>
          </p:cNvPr>
          <p:cNvSpPr/>
          <p:nvPr/>
        </p:nvSpPr>
        <p:spPr>
          <a:xfrm>
            <a:off x="2065020" y="2625477"/>
            <a:ext cx="8061960" cy="1607041"/>
          </a:xfrm>
          <a:prstGeom prst="rect">
            <a:avLst/>
          </a:prstGeom>
          <a:solidFill>
            <a:srgbClr val="FFC30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38961A0-3E8C-4AC7-3999-A9DF4EBC7BC4}"/>
              </a:ext>
            </a:extLst>
          </p:cNvPr>
          <p:cNvSpPr txBox="1"/>
          <p:nvPr/>
        </p:nvSpPr>
        <p:spPr>
          <a:xfrm>
            <a:off x="2656840" y="2921167"/>
            <a:ext cx="6878320" cy="1015663"/>
          </a:xfrm>
          <a:prstGeom prst="rect">
            <a:avLst/>
          </a:prstGeom>
          <a:noFill/>
        </p:spPr>
        <p:txBody>
          <a:bodyPr wrap="square">
            <a:spAutoFit/>
          </a:bodyPr>
          <a:lstStyle>
            <a:defPPr>
              <a:defRPr lang="fa-IR"/>
            </a:defPPr>
            <a:lvl1pPr algn="r" rtl="1">
              <a:defRPr sz="2400" b="1" i="0">
                <a:solidFill>
                  <a:schemeClr val="bg1"/>
                </a:solidFill>
                <a:effectLst/>
                <a:latin typeface="Shabnam" panose="020B0603030804020204" pitchFamily="34" charset="-78"/>
                <a:cs typeface="Shabnam" panose="020B0603030804020204" pitchFamily="34" charset="-78"/>
              </a:defRPr>
            </a:lvl1pPr>
          </a:lstStyle>
          <a:p>
            <a:r>
              <a:rPr lang="fa-IR" sz="6000" dirty="0">
                <a:solidFill>
                  <a:srgbClr val="1D3259"/>
                </a:solidFill>
              </a:rPr>
              <a:t>با تشکر از توجه شما</a:t>
            </a:r>
          </a:p>
        </p:txBody>
      </p:sp>
    </p:spTree>
    <p:extLst>
      <p:ext uri="{BB962C8B-B14F-4D97-AF65-F5344CB8AC3E}">
        <p14:creationId xmlns:p14="http://schemas.microsoft.com/office/powerpoint/2010/main" val="1409710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F3E20A6-B798-90E7-A6EB-375E113E6A83}"/>
              </a:ext>
            </a:extLst>
          </p:cNvPr>
          <p:cNvSpPr/>
          <p:nvPr/>
        </p:nvSpPr>
        <p:spPr>
          <a:xfrm>
            <a:off x="4670322" y="2425385"/>
            <a:ext cx="2851355" cy="1685077"/>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2AB5259-CA6E-914D-A507-34840A2F5E60}"/>
              </a:ext>
            </a:extLst>
          </p:cNvPr>
          <p:cNvSpPr txBox="1"/>
          <p:nvPr/>
        </p:nvSpPr>
        <p:spPr>
          <a:xfrm>
            <a:off x="206477" y="4953001"/>
            <a:ext cx="11779046" cy="1685077"/>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ارزهای دیجیتال اولیه با مشکل دوباره خرج کردن مواجه بودند. این اصطلاح به این معناست که یک واحد از ارز دیجیتال می‌توانست در تراکنش‌های متفاوتی چند بار استفاده شود. بیت کوین این مشکل را برطرف کرد. در واقع، ناکاموتو این مسئله را با ایجاد سیستم تأیید بلاکچین حل کرد. او نویسنده وایت پیپر بیت کوین بود که تئوری و ساختار عملیاتی سیستم پرداخت بیت کوین را ارائه داد.</a:t>
            </a:r>
          </a:p>
        </p:txBody>
      </p:sp>
      <p:sp>
        <p:nvSpPr>
          <p:cNvPr id="4" name="TextBox 3">
            <a:extLst>
              <a:ext uri="{FF2B5EF4-FFF2-40B4-BE49-F238E27FC236}">
                <a16:creationId xmlns:a16="http://schemas.microsoft.com/office/drawing/2014/main" id="{B48D0484-B904-7997-4DB4-918EE84F8FD9}"/>
              </a:ext>
            </a:extLst>
          </p:cNvPr>
          <p:cNvSpPr txBox="1"/>
          <p:nvPr/>
        </p:nvSpPr>
        <p:spPr>
          <a:xfrm>
            <a:off x="7413520" y="436316"/>
            <a:ext cx="3529781"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ساتوشی ناکاموتو کیست؟</a:t>
            </a:r>
          </a:p>
        </p:txBody>
      </p:sp>
      <p:pic>
        <p:nvPicPr>
          <p:cNvPr id="6" name="Picture 5">
            <a:extLst>
              <a:ext uri="{FF2B5EF4-FFF2-40B4-BE49-F238E27FC236}">
                <a16:creationId xmlns:a16="http://schemas.microsoft.com/office/drawing/2014/main" id="{90FD9526-AC4A-3137-6720-981FFA8C4FAC}"/>
              </a:ext>
            </a:extLst>
          </p:cNvPr>
          <p:cNvPicPr>
            <a:picLocks noChangeAspect="1"/>
          </p:cNvPicPr>
          <p:nvPr/>
        </p:nvPicPr>
        <p:blipFill>
          <a:blip r:embed="rId3"/>
          <a:stretch>
            <a:fillRect/>
          </a:stretch>
        </p:blipFill>
        <p:spPr>
          <a:xfrm>
            <a:off x="383458" y="1294132"/>
            <a:ext cx="4914901" cy="3254902"/>
          </a:xfrm>
          <a:prstGeom prst="rect">
            <a:avLst/>
          </a:prstGeom>
          <a:ln w="76200">
            <a:solidFill>
              <a:schemeClr val="bg1"/>
            </a:solidFill>
          </a:ln>
        </p:spPr>
      </p:pic>
      <p:pic>
        <p:nvPicPr>
          <p:cNvPr id="7" name="Picture 6">
            <a:extLst>
              <a:ext uri="{FF2B5EF4-FFF2-40B4-BE49-F238E27FC236}">
                <a16:creationId xmlns:a16="http://schemas.microsoft.com/office/drawing/2014/main" id="{4825F201-C420-BB60-2066-DC27B70C624C}"/>
              </a:ext>
            </a:extLst>
          </p:cNvPr>
          <p:cNvPicPr>
            <a:picLocks noChangeAspect="1"/>
          </p:cNvPicPr>
          <p:nvPr/>
        </p:nvPicPr>
        <p:blipFill>
          <a:blip r:embed="rId4"/>
          <a:stretch>
            <a:fillRect/>
          </a:stretch>
        </p:blipFill>
        <p:spPr>
          <a:xfrm>
            <a:off x="6500350" y="1740520"/>
            <a:ext cx="4914901" cy="2808514"/>
          </a:xfrm>
          <a:prstGeom prst="rect">
            <a:avLst/>
          </a:prstGeom>
          <a:ln w="76200">
            <a:solidFill>
              <a:schemeClr val="bg1"/>
            </a:solidFill>
          </a:ln>
        </p:spPr>
      </p:pic>
    </p:spTree>
    <p:extLst>
      <p:ext uri="{BB962C8B-B14F-4D97-AF65-F5344CB8AC3E}">
        <p14:creationId xmlns:p14="http://schemas.microsoft.com/office/powerpoint/2010/main" val="1889394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4913B51-A751-95F5-B79B-46C07E4290B8}"/>
              </a:ext>
            </a:extLst>
          </p:cNvPr>
          <p:cNvPicPr>
            <a:picLocks noChangeAspect="1"/>
          </p:cNvPicPr>
          <p:nvPr/>
        </p:nvPicPr>
        <p:blipFill>
          <a:blip r:embed="rId2"/>
          <a:stretch>
            <a:fillRect/>
          </a:stretch>
        </p:blipFill>
        <p:spPr>
          <a:xfrm>
            <a:off x="2918" y="0"/>
            <a:ext cx="12186164" cy="6858000"/>
          </a:xfrm>
          <a:prstGeom prst="rect">
            <a:avLst/>
          </a:prstGeom>
          <a:solidFill>
            <a:srgbClr val="FFC305"/>
          </a:solidFill>
        </p:spPr>
      </p:pic>
      <p:sp>
        <p:nvSpPr>
          <p:cNvPr id="8" name="Rectangle 7">
            <a:extLst>
              <a:ext uri="{FF2B5EF4-FFF2-40B4-BE49-F238E27FC236}">
                <a16:creationId xmlns:a16="http://schemas.microsoft.com/office/drawing/2014/main" id="{9DEECD5E-E2E7-4EDE-1778-1091BA56ABA0}"/>
              </a:ext>
            </a:extLst>
          </p:cNvPr>
          <p:cNvSpPr/>
          <p:nvPr/>
        </p:nvSpPr>
        <p:spPr>
          <a:xfrm>
            <a:off x="501444" y="5362674"/>
            <a:ext cx="11700387" cy="13330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37C92D0-228F-8133-276F-FD8C4CDE328E}"/>
              </a:ext>
            </a:extLst>
          </p:cNvPr>
          <p:cNvSpPr/>
          <p:nvPr/>
        </p:nvSpPr>
        <p:spPr>
          <a:xfrm>
            <a:off x="-9831" y="263240"/>
            <a:ext cx="11145917" cy="1333095"/>
          </a:xfrm>
          <a:prstGeom prst="rect">
            <a:avLst/>
          </a:prstGeom>
          <a:solidFill>
            <a:srgbClr val="1D3259">
              <a:alpha val="7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65F7E3A-D3DA-F94D-C37F-5DA677D08578}"/>
              </a:ext>
            </a:extLst>
          </p:cNvPr>
          <p:cNvSpPr txBox="1"/>
          <p:nvPr/>
        </p:nvSpPr>
        <p:spPr>
          <a:xfrm>
            <a:off x="-22580" y="341896"/>
            <a:ext cx="11145916" cy="113107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solidFill>
                  <a:schemeClr val="bg1"/>
                </a:solidFill>
              </a:rPr>
              <a:t>در فوریه ۲۰۰۹، ناکاموتو اولین پست پیام آنلاین اختصاص داده شده به ارزهای دیجیتال را در انجمن بنیاد </a:t>
            </a:r>
            <a:r>
              <a:rPr lang="en-US" dirty="0">
                <a:solidFill>
                  <a:schemeClr val="bg1"/>
                </a:solidFill>
              </a:rPr>
              <a:t>P2P </a:t>
            </a:r>
            <a:r>
              <a:rPr lang="fa-IR" dirty="0">
                <a:solidFill>
                  <a:schemeClr val="bg1"/>
                </a:solidFill>
              </a:rPr>
              <a:t>ایجاد کرد.</a:t>
            </a:r>
          </a:p>
          <a:p>
            <a:r>
              <a:rPr lang="fa-IR" dirty="0">
                <a:solidFill>
                  <a:schemeClr val="bg1"/>
                </a:solidFill>
              </a:rPr>
              <a:t> در این پست، او نوشته بود:</a:t>
            </a:r>
          </a:p>
        </p:txBody>
      </p:sp>
      <p:sp>
        <p:nvSpPr>
          <p:cNvPr id="11" name="TextBox 10">
            <a:extLst>
              <a:ext uri="{FF2B5EF4-FFF2-40B4-BE49-F238E27FC236}">
                <a16:creationId xmlns:a16="http://schemas.microsoft.com/office/drawing/2014/main" id="{B2474304-7210-420E-BC71-C01A8123DA5E}"/>
              </a:ext>
            </a:extLst>
          </p:cNvPr>
          <p:cNvSpPr txBox="1"/>
          <p:nvPr/>
        </p:nvSpPr>
        <p:spPr>
          <a:xfrm>
            <a:off x="495478" y="5463681"/>
            <a:ext cx="11693604" cy="1131079"/>
          </a:xfrm>
          <a:prstGeom prst="rect">
            <a:avLst/>
          </a:prstGeom>
          <a:noFill/>
        </p:spPr>
        <p:txBody>
          <a:bodyPr wrap="square">
            <a:spAutoFit/>
          </a:bodyPr>
          <a:lstStyle>
            <a:defPPr>
              <a:defRPr lang="fa-IR"/>
            </a:defPPr>
            <a:lvl1pPr algn="just" rtl="1">
              <a:lnSpc>
                <a:spcPct val="200000"/>
              </a:lnSpc>
              <a:defRPr b="0" i="0">
                <a:solidFill>
                  <a:schemeClr val="bg1"/>
                </a:solidFill>
                <a:effectLst/>
                <a:latin typeface="Vazir" panose="020B0603030804020204" pitchFamily="34" charset="-78"/>
                <a:cs typeface="Vazir" panose="020B0603030804020204" pitchFamily="34" charset="-78"/>
              </a:defRPr>
            </a:lvl1pPr>
          </a:lstStyle>
          <a:p>
            <a:r>
              <a:rPr lang="fa-IR" dirty="0">
                <a:solidFill>
                  <a:schemeClr val="tx1"/>
                </a:solidFill>
              </a:rPr>
              <a:t>«من یک سیستم نقدی الکترونیکی منبع‌باز همتابه‌همتا به نام بیت کوین را توسعه داده‌ام. این سیستم غیرمتمرکز است و سرور مرکزی و شخص ثالث در آن نقشی ندارد، زیرا همه چیز به جای اعتماد، مبتنی بر اثبات رمزنگاری است. آن را امتحان کنید.»</a:t>
            </a:r>
          </a:p>
        </p:txBody>
      </p:sp>
    </p:spTree>
    <p:extLst>
      <p:ext uri="{BB962C8B-B14F-4D97-AF65-F5344CB8AC3E}">
        <p14:creationId xmlns:p14="http://schemas.microsoft.com/office/powerpoint/2010/main" val="1436868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1FD1A72-3119-8252-E291-F781951B38C7}"/>
              </a:ext>
            </a:extLst>
          </p:cNvPr>
          <p:cNvSpPr/>
          <p:nvPr/>
        </p:nvSpPr>
        <p:spPr>
          <a:xfrm>
            <a:off x="496957" y="1571432"/>
            <a:ext cx="2851355" cy="3260033"/>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C2EE943-F9BE-C353-7E96-4DA336BDA696}"/>
              </a:ext>
            </a:extLst>
          </p:cNvPr>
          <p:cNvSpPr txBox="1"/>
          <p:nvPr/>
        </p:nvSpPr>
        <p:spPr>
          <a:xfrm>
            <a:off x="6310600" y="1491919"/>
            <a:ext cx="5659324" cy="500906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از همان پست اول، میلیون‌ها نفر به توصیه‌های او عمل کردند. تا سال ۲۰۲۱، حداقل یک میلیون ماینر بیت کوین داده‌های تشکیل‌دهنده بلاکچین بیت کوین را تأیید می‌کردند. با این حال، این یک میلیون ماینر کسری از تعداد کل دارندگان بیت کوین را نشان می‌دهد که تخمین زده می‌شود بیش از ۱۰۰ میلیون نفر باشند. امروزه، بیت کوین بزرگ‌ترین ارز دیجیتال جهان از نظر ارزش بازار است. قیمت بیت کوین از تمام ارزهای دیجیتال اصلی مانند اتریوم </a:t>
            </a:r>
            <a:r>
              <a:rPr lang="en-US" dirty="0"/>
              <a:t>(ETH)، </a:t>
            </a:r>
            <a:r>
              <a:rPr lang="fa-IR" dirty="0"/>
              <a:t>بایننس کوین </a:t>
            </a:r>
            <a:r>
              <a:rPr lang="en-US" dirty="0"/>
              <a:t>(BNB)، </a:t>
            </a:r>
            <a:r>
              <a:rPr lang="fa-IR" dirty="0"/>
              <a:t>سولانا </a:t>
            </a:r>
            <a:r>
              <a:rPr lang="en-US" dirty="0"/>
              <a:t> (SOL)</a:t>
            </a:r>
            <a:r>
              <a:rPr lang="fa-IR" dirty="0"/>
              <a:t>و بسیاری دیگر بالاتر است.</a:t>
            </a:r>
          </a:p>
        </p:txBody>
      </p:sp>
      <p:sp>
        <p:nvSpPr>
          <p:cNvPr id="4" name="TextBox 3">
            <a:extLst>
              <a:ext uri="{FF2B5EF4-FFF2-40B4-BE49-F238E27FC236}">
                <a16:creationId xmlns:a16="http://schemas.microsoft.com/office/drawing/2014/main" id="{2E5D0B5D-9D16-49DC-4F55-209673BF1596}"/>
              </a:ext>
            </a:extLst>
          </p:cNvPr>
          <p:cNvSpPr txBox="1"/>
          <p:nvPr/>
        </p:nvSpPr>
        <p:spPr>
          <a:xfrm>
            <a:off x="7413520" y="436316"/>
            <a:ext cx="3529781"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ساتوشی ناکاموتو کیست؟</a:t>
            </a:r>
          </a:p>
        </p:txBody>
      </p:sp>
      <p:pic>
        <p:nvPicPr>
          <p:cNvPr id="2" name="Picture 1">
            <a:extLst>
              <a:ext uri="{FF2B5EF4-FFF2-40B4-BE49-F238E27FC236}">
                <a16:creationId xmlns:a16="http://schemas.microsoft.com/office/drawing/2014/main" id="{3C5F8AA1-34FF-FDAA-70BE-3F5EDE307F60}"/>
              </a:ext>
            </a:extLst>
          </p:cNvPr>
          <p:cNvPicPr>
            <a:picLocks noChangeAspect="1"/>
          </p:cNvPicPr>
          <p:nvPr/>
        </p:nvPicPr>
        <p:blipFill rotWithShape="1">
          <a:blip r:embed="rId2"/>
          <a:srcRect l="18146" r="16270"/>
          <a:stretch/>
        </p:blipFill>
        <p:spPr>
          <a:xfrm>
            <a:off x="894080" y="1940487"/>
            <a:ext cx="4470400" cy="3786808"/>
          </a:xfrm>
          <a:prstGeom prst="rect">
            <a:avLst/>
          </a:prstGeom>
          <a:ln w="76200">
            <a:solidFill>
              <a:schemeClr val="bg1"/>
            </a:solidFill>
          </a:ln>
        </p:spPr>
      </p:pic>
    </p:spTree>
    <p:extLst>
      <p:ext uri="{BB962C8B-B14F-4D97-AF65-F5344CB8AC3E}">
        <p14:creationId xmlns:p14="http://schemas.microsoft.com/office/powerpoint/2010/main" val="3013456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32C20A-FE24-FA65-06F1-13869BEAF4B6}"/>
              </a:ext>
            </a:extLst>
          </p:cNvPr>
          <p:cNvSpPr txBox="1"/>
          <p:nvPr/>
        </p:nvSpPr>
        <p:spPr>
          <a:xfrm>
            <a:off x="260929" y="1475282"/>
            <a:ext cx="11670142" cy="493981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pPr algn="ctr">
              <a:lnSpc>
                <a:spcPct val="300000"/>
              </a:lnSpc>
            </a:pPr>
            <a:r>
              <a:rPr lang="fa-IR" dirty="0"/>
              <a:t>به نظر می‌رسد که شخصیت ساتوشی ناکاموتو در روزهای اولیه بیت کوین نقش مهمی داشته و در سال ۲۰۰۷ روی اولین نسخه نرم‌افزار بیت کوین کار می‌کرده است. ارتباط با ناکاموتو از طریق ایمیل انجام می‌شد و به همین دلیل، جزئیاتی از او در دسترس نیست و نمی‌توان هویت واقعی پشت این نام را کشف کرد.مشارکت ناکاموتو با بیت کوین در سال ۲۰۱۱ به پایان رسید. آخرین مکاتبه‌ای که هر شخصی با او داشت، ایمیلی به یک توسعه‌دهنده رمزارز دیگر بود که در آن نوشته بود: «سراغ چیزهای دیگری رفته‌ام.» گمانه‌زنی‌های زیادی در مورد پرسش ساتوشی ناکاموتو کیست وجود دارد، اما تاکنون کسی نتوانسته است به طور قطع هویت واقعی او را شناسایی کند.</a:t>
            </a:r>
          </a:p>
        </p:txBody>
      </p:sp>
      <p:sp>
        <p:nvSpPr>
          <p:cNvPr id="5" name="TextBox 4">
            <a:extLst>
              <a:ext uri="{FF2B5EF4-FFF2-40B4-BE49-F238E27FC236}">
                <a16:creationId xmlns:a16="http://schemas.microsoft.com/office/drawing/2014/main" id="{DF849796-6C89-5048-6894-85CCE067C390}"/>
              </a:ext>
            </a:extLst>
          </p:cNvPr>
          <p:cNvSpPr txBox="1"/>
          <p:nvPr/>
        </p:nvSpPr>
        <p:spPr>
          <a:xfrm>
            <a:off x="4060723" y="442904"/>
            <a:ext cx="6833421"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موارد قطعی در مورد ساتوشی که باید بدانیم:</a:t>
            </a:r>
          </a:p>
        </p:txBody>
      </p:sp>
    </p:spTree>
    <p:extLst>
      <p:ext uri="{BB962C8B-B14F-4D97-AF65-F5344CB8AC3E}">
        <p14:creationId xmlns:p14="http://schemas.microsoft.com/office/powerpoint/2010/main" val="982625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4D6F8CE-93A8-A4CF-73A3-7A8834960A04}"/>
              </a:ext>
            </a:extLst>
          </p:cNvPr>
          <p:cNvSpPr/>
          <p:nvPr/>
        </p:nvSpPr>
        <p:spPr>
          <a:xfrm>
            <a:off x="2074178" y="3071191"/>
            <a:ext cx="7792065" cy="2342535"/>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49CC21D1-FDDA-6E80-CB79-30B7C7E1751B}"/>
              </a:ext>
            </a:extLst>
          </p:cNvPr>
          <p:cNvSpPr txBox="1"/>
          <p:nvPr/>
        </p:nvSpPr>
        <p:spPr>
          <a:xfrm>
            <a:off x="88490" y="5637783"/>
            <a:ext cx="12015020" cy="113107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pPr algn="ctr"/>
            <a:r>
              <a:rPr lang="fa-IR" dirty="0"/>
              <a:t>با توجه به انتشار وایت پیپر، ارسل ایمیل و پست‌هایی در انجمن بیت کوین تاک </a:t>
            </a:r>
            <a:r>
              <a:rPr lang="en-US" dirty="0"/>
              <a:t>Bitcoin Talk)</a:t>
            </a:r>
            <a:r>
              <a:rPr lang="fa-IR" dirty="0"/>
              <a:t>) درباره این فناوری، تأیید می‌شود که حداقل یک شخص واقعی پشت این نام وجود داشته است.</a:t>
            </a:r>
          </a:p>
        </p:txBody>
      </p:sp>
      <p:sp>
        <p:nvSpPr>
          <p:cNvPr id="7" name="TextBox 6">
            <a:extLst>
              <a:ext uri="{FF2B5EF4-FFF2-40B4-BE49-F238E27FC236}">
                <a16:creationId xmlns:a16="http://schemas.microsoft.com/office/drawing/2014/main" id="{0E1E2E0C-F3D6-FAEB-5EF4-F0041BE02423}"/>
              </a:ext>
            </a:extLst>
          </p:cNvPr>
          <p:cNvSpPr txBox="1"/>
          <p:nvPr/>
        </p:nvSpPr>
        <p:spPr>
          <a:xfrm>
            <a:off x="4807975" y="410213"/>
            <a:ext cx="6096000"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1. وجود شخص واقعی پشت نام ساتوشی</a:t>
            </a:r>
          </a:p>
        </p:txBody>
      </p:sp>
      <p:pic>
        <p:nvPicPr>
          <p:cNvPr id="8" name="Picture 7">
            <a:extLst>
              <a:ext uri="{FF2B5EF4-FFF2-40B4-BE49-F238E27FC236}">
                <a16:creationId xmlns:a16="http://schemas.microsoft.com/office/drawing/2014/main" id="{03F0E85A-F587-7786-F90D-23E63EBAE785}"/>
              </a:ext>
            </a:extLst>
          </p:cNvPr>
          <p:cNvPicPr>
            <a:picLocks noChangeAspect="1"/>
          </p:cNvPicPr>
          <p:nvPr/>
        </p:nvPicPr>
        <p:blipFill>
          <a:blip r:embed="rId2"/>
          <a:stretch>
            <a:fillRect/>
          </a:stretch>
        </p:blipFill>
        <p:spPr>
          <a:xfrm>
            <a:off x="1133060" y="1441674"/>
            <a:ext cx="6271591" cy="3645362"/>
          </a:xfrm>
          <a:prstGeom prst="rect">
            <a:avLst/>
          </a:prstGeom>
          <a:ln w="76200">
            <a:solidFill>
              <a:schemeClr val="bg1"/>
            </a:solidFill>
          </a:ln>
        </p:spPr>
      </p:pic>
    </p:spTree>
    <p:extLst>
      <p:ext uri="{BB962C8B-B14F-4D97-AF65-F5344CB8AC3E}">
        <p14:creationId xmlns:p14="http://schemas.microsoft.com/office/powerpoint/2010/main" val="4136507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AE6A8A-9A4E-D5F5-0E0D-60BFAE7AA88D}"/>
              </a:ext>
            </a:extLst>
          </p:cNvPr>
          <p:cNvSpPr/>
          <p:nvPr/>
        </p:nvSpPr>
        <p:spPr>
          <a:xfrm>
            <a:off x="2347451" y="3407736"/>
            <a:ext cx="7792065" cy="2342535"/>
          </a:xfrm>
          <a:prstGeom prst="rect">
            <a:avLst/>
          </a:prstGeom>
          <a:solidFill>
            <a:srgbClr val="1D325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F1034F6-8B0A-B8F2-9AD5-A7E1DB6A0153}"/>
              </a:ext>
            </a:extLst>
          </p:cNvPr>
          <p:cNvSpPr txBox="1"/>
          <p:nvPr/>
        </p:nvSpPr>
        <p:spPr>
          <a:xfrm>
            <a:off x="6243484" y="441263"/>
            <a:ext cx="4729315"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2. برچسب‌های زمانی روی پست‌ها</a:t>
            </a:r>
          </a:p>
        </p:txBody>
      </p:sp>
      <p:sp>
        <p:nvSpPr>
          <p:cNvPr id="5" name="TextBox 4">
            <a:extLst>
              <a:ext uri="{FF2B5EF4-FFF2-40B4-BE49-F238E27FC236}">
                <a16:creationId xmlns:a16="http://schemas.microsoft.com/office/drawing/2014/main" id="{FB1B4C56-2AD3-A9A9-F7F7-D017B7F0D244}"/>
              </a:ext>
            </a:extLst>
          </p:cNvPr>
          <p:cNvSpPr txBox="1"/>
          <p:nvPr/>
        </p:nvSpPr>
        <p:spPr>
          <a:xfrm>
            <a:off x="223684" y="1147918"/>
            <a:ext cx="11744632" cy="1131079"/>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با استفاده از برچسب‌های زمانی </a:t>
            </a:r>
            <a:r>
              <a:rPr lang="en-US" dirty="0"/>
              <a:t>(Timestamp)</a:t>
            </a:r>
            <a:r>
              <a:rPr lang="fa-IR" dirty="0"/>
              <a:t> روی پست‌ها و ایمیل‌های ساتوشی، فرض بر این است که او هنگام ارسال پست‌ها در مورد ارز دیجیتال، احتمالاً در بریتانیا، ساحل شرقی یا ساحل غربی ایالات متحده ساکن بوده است.</a:t>
            </a:r>
          </a:p>
        </p:txBody>
      </p:sp>
      <p:pic>
        <p:nvPicPr>
          <p:cNvPr id="8" name="Picture 7">
            <a:extLst>
              <a:ext uri="{FF2B5EF4-FFF2-40B4-BE49-F238E27FC236}">
                <a16:creationId xmlns:a16="http://schemas.microsoft.com/office/drawing/2014/main" id="{6A2276BE-E868-A53E-4A10-013E368C5C30}"/>
              </a:ext>
            </a:extLst>
          </p:cNvPr>
          <p:cNvPicPr>
            <a:picLocks noChangeAspect="1"/>
          </p:cNvPicPr>
          <p:nvPr/>
        </p:nvPicPr>
        <p:blipFill>
          <a:blip r:embed="rId2"/>
          <a:stretch>
            <a:fillRect/>
          </a:stretch>
        </p:blipFill>
        <p:spPr>
          <a:xfrm>
            <a:off x="682828" y="2811980"/>
            <a:ext cx="4949687" cy="2440942"/>
          </a:xfrm>
          <a:prstGeom prst="rect">
            <a:avLst/>
          </a:prstGeom>
          <a:ln w="76200">
            <a:solidFill>
              <a:schemeClr val="bg1"/>
            </a:solidFill>
          </a:ln>
        </p:spPr>
      </p:pic>
      <p:pic>
        <p:nvPicPr>
          <p:cNvPr id="9" name="Picture 8">
            <a:extLst>
              <a:ext uri="{FF2B5EF4-FFF2-40B4-BE49-F238E27FC236}">
                <a16:creationId xmlns:a16="http://schemas.microsoft.com/office/drawing/2014/main" id="{346F6AC3-5121-F0CF-76D9-86B0D0EBB618}"/>
              </a:ext>
            </a:extLst>
          </p:cNvPr>
          <p:cNvPicPr>
            <a:picLocks noChangeAspect="1"/>
          </p:cNvPicPr>
          <p:nvPr/>
        </p:nvPicPr>
        <p:blipFill>
          <a:blip r:embed="rId3"/>
          <a:srcRect l="12186" b="15456"/>
          <a:stretch/>
        </p:blipFill>
        <p:spPr>
          <a:xfrm>
            <a:off x="6243484" y="3600302"/>
            <a:ext cx="5265688" cy="2816435"/>
          </a:xfrm>
          <a:prstGeom prst="rect">
            <a:avLst/>
          </a:prstGeom>
          <a:ln w="76200">
            <a:solidFill>
              <a:schemeClr val="bg1"/>
            </a:solidFill>
          </a:ln>
        </p:spPr>
      </p:pic>
    </p:spTree>
    <p:extLst>
      <p:ext uri="{BB962C8B-B14F-4D97-AF65-F5344CB8AC3E}">
        <p14:creationId xmlns:p14="http://schemas.microsoft.com/office/powerpoint/2010/main" val="1441121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دانلود وکتور طرح بیت کوین و استخراج ارز های دیجیتال رنگ طلایی - دانلود  رایگان فایل لایه باز، PSD، وکتور، لوگو و موکاپ">
            <a:extLst>
              <a:ext uri="{FF2B5EF4-FFF2-40B4-BE49-F238E27FC236}">
                <a16:creationId xmlns:a16="http://schemas.microsoft.com/office/drawing/2014/main" id="{60234C98-3CBE-3844-0543-70B7D22F8C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323"/>
          <a:stretch/>
        </p:blipFill>
        <p:spPr bwMode="auto">
          <a:xfrm>
            <a:off x="155392" y="1205653"/>
            <a:ext cx="5625648" cy="5237904"/>
          </a:xfrm>
          <a:prstGeom prst="rect">
            <a:avLst/>
          </a:prstGeom>
          <a:ln w="76200">
            <a:solidFill>
              <a:schemeClr val="bg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0FF73F4-4BE3-8EED-0694-E3011D6C4F80}"/>
              </a:ext>
            </a:extLst>
          </p:cNvPr>
          <p:cNvSpPr txBox="1"/>
          <p:nvPr/>
        </p:nvSpPr>
        <p:spPr>
          <a:xfrm>
            <a:off x="6735096" y="453483"/>
            <a:ext cx="3952568"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bg1"/>
                </a:solidFill>
              </a:rPr>
              <a:t>3. زبان بریتانیایی در نوشته‌ها</a:t>
            </a:r>
          </a:p>
        </p:txBody>
      </p:sp>
      <p:sp>
        <p:nvSpPr>
          <p:cNvPr id="5" name="TextBox 4">
            <a:extLst>
              <a:ext uri="{FF2B5EF4-FFF2-40B4-BE49-F238E27FC236}">
                <a16:creationId xmlns:a16="http://schemas.microsoft.com/office/drawing/2014/main" id="{B88FEFC6-92AA-7672-C1D3-EEC56173885A}"/>
              </a:ext>
            </a:extLst>
          </p:cNvPr>
          <p:cNvSpPr txBox="1"/>
          <p:nvPr/>
        </p:nvSpPr>
        <p:spPr>
          <a:xfrm>
            <a:off x="6329681" y="1585531"/>
            <a:ext cx="5456708" cy="2239074"/>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solidFill>
                  <a:schemeClr val="tx1"/>
                </a:solidFill>
              </a:rPr>
              <a:t>برای آنکه دقیق‌تر بفهمیم ساتوشی ناکاموتو کیست، می‌توانیم به نحوه نگارش او توجه کنیم. برخی اصطلاحات استفاده‌شده توسط ساتوشی نشان می‌دهد که او احتمالاً اهل بریتانیا است یا در بریتانیا تحصیل کرده است.</a:t>
            </a:r>
          </a:p>
        </p:txBody>
      </p:sp>
      <p:sp>
        <p:nvSpPr>
          <p:cNvPr id="6" name="TextBox 5">
            <a:extLst>
              <a:ext uri="{FF2B5EF4-FFF2-40B4-BE49-F238E27FC236}">
                <a16:creationId xmlns:a16="http://schemas.microsoft.com/office/drawing/2014/main" id="{00B395D2-0E90-D56F-0F54-DC7859759D59}"/>
              </a:ext>
            </a:extLst>
          </p:cNvPr>
          <p:cNvSpPr txBox="1"/>
          <p:nvPr/>
        </p:nvSpPr>
        <p:spPr>
          <a:xfrm>
            <a:off x="8325955" y="4156105"/>
            <a:ext cx="3395693" cy="461665"/>
          </a:xfrm>
          <a:prstGeom prst="rect">
            <a:avLst/>
          </a:prstGeom>
          <a:noFill/>
        </p:spPr>
        <p:txBody>
          <a:bodyPr wrap="square">
            <a:spAutoFit/>
          </a:bodyPr>
          <a:lstStyle>
            <a:defPPr>
              <a:defRPr lang="fa-IR"/>
            </a:defPPr>
            <a:lvl1pPr algn="r" rtl="1">
              <a:defRPr sz="2400" b="1" i="0">
                <a:solidFill>
                  <a:srgbClr val="2C2F34"/>
                </a:solidFill>
                <a:effectLst/>
                <a:latin typeface="Shabnam" panose="020B0603030804020204" pitchFamily="34" charset="-78"/>
                <a:cs typeface="Shabnam" panose="020B0603030804020204" pitchFamily="34" charset="-78"/>
              </a:defRPr>
            </a:lvl1pPr>
          </a:lstStyle>
          <a:p>
            <a:r>
              <a:rPr lang="fa-IR" dirty="0">
                <a:solidFill>
                  <a:schemeClr val="tx1"/>
                </a:solidFill>
              </a:rPr>
              <a:t>4. میلیاردر بودن ناکاموتو</a:t>
            </a:r>
          </a:p>
        </p:txBody>
      </p:sp>
      <p:sp>
        <p:nvSpPr>
          <p:cNvPr id="7" name="TextBox 6">
            <a:extLst>
              <a:ext uri="{FF2B5EF4-FFF2-40B4-BE49-F238E27FC236}">
                <a16:creationId xmlns:a16="http://schemas.microsoft.com/office/drawing/2014/main" id="{8EBCFECD-5F56-12E0-85CF-FB38BCEC4BF0}"/>
              </a:ext>
            </a:extLst>
          </p:cNvPr>
          <p:cNvSpPr txBox="1"/>
          <p:nvPr/>
        </p:nvSpPr>
        <p:spPr>
          <a:xfrm>
            <a:off x="6266601" y="4880892"/>
            <a:ext cx="5519788" cy="1685077"/>
          </a:xfrm>
          <a:prstGeom prst="rect">
            <a:avLst/>
          </a:prstGeom>
          <a:noFill/>
        </p:spPr>
        <p:txBody>
          <a:bodyPr wrap="square">
            <a:spAutoFit/>
          </a:bodyPr>
          <a:lstStyle>
            <a:defPPr>
              <a:defRPr lang="fa-IR"/>
            </a:defPPr>
            <a:lvl1pPr algn="just" rtl="1">
              <a:lnSpc>
                <a:spcPct val="200000"/>
              </a:lnSpc>
              <a:defRPr b="0" i="0">
                <a:solidFill>
                  <a:srgbClr val="2C2F34"/>
                </a:solidFill>
                <a:effectLst/>
                <a:latin typeface="Vazir" panose="020B0603030804020204" pitchFamily="34" charset="-78"/>
                <a:cs typeface="Vazir" panose="020B0603030804020204" pitchFamily="34" charset="-78"/>
              </a:defRPr>
            </a:lvl1pPr>
          </a:lstStyle>
          <a:p>
            <a:r>
              <a:rPr lang="fa-IR" dirty="0"/>
              <a:t>با توجه به میزان بیت کوینی که احتمالاً متعلق به ساتوشی است، او یک میلیاردر به حساب می‌آید. اگرچه هیچ‌یک از آن بیت کوین‌ها هرگز به کیف پول دیگری منتقل نشده است.</a:t>
            </a:r>
          </a:p>
        </p:txBody>
      </p:sp>
    </p:spTree>
    <p:extLst>
      <p:ext uri="{BB962C8B-B14F-4D97-AF65-F5344CB8AC3E}">
        <p14:creationId xmlns:p14="http://schemas.microsoft.com/office/powerpoint/2010/main" val="3436214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1910</Words>
  <Application>Microsoft Office PowerPoint</Application>
  <PresentationFormat>Widescreen</PresentationFormat>
  <Paragraphs>62</Paragraphs>
  <Slides>26</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3</cp:revision>
  <dcterms:created xsi:type="dcterms:W3CDTF">2025-01-29T05:05:16Z</dcterms:created>
  <dcterms:modified xsi:type="dcterms:W3CDTF">2025-03-02T21:03:08Z</dcterms:modified>
</cp:coreProperties>
</file>