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8" r:id="rId2"/>
    <p:sldId id="256" r:id="rId3"/>
    <p:sldId id="257" r:id="rId4"/>
    <p:sldId id="258" r:id="rId5"/>
    <p:sldId id="259" r:id="rId6"/>
    <p:sldId id="260" r:id="rId7"/>
    <p:sldId id="261" r:id="rId8"/>
    <p:sldId id="277" r:id="rId9"/>
    <p:sldId id="262" r:id="rId10"/>
    <p:sldId id="276"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8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757" autoAdjust="0"/>
  </p:normalViewPr>
  <p:slideViewPr>
    <p:cSldViewPr snapToGrid="0">
      <p:cViewPr varScale="1">
        <p:scale>
          <a:sx n="78" d="100"/>
          <a:sy n="78" d="100"/>
        </p:scale>
        <p:origin x="7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20754B2E-5E92-4B78-A563-83E9944BDBD4}" type="datetimeFigureOut">
              <a:rPr lang="fa-IR" smtClean="0"/>
              <a:t>04/09/1446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70C1CC5D-63F2-4530-A8A3-7CBA04059295}" type="slidenum">
              <a:rPr lang="fa-IR" smtClean="0"/>
              <a:t>‹#›</a:t>
            </a:fld>
            <a:endParaRPr lang="fa-IR"/>
          </a:p>
        </p:txBody>
      </p:sp>
    </p:spTree>
    <p:extLst>
      <p:ext uri="{BB962C8B-B14F-4D97-AF65-F5344CB8AC3E}">
        <p14:creationId xmlns:p14="http://schemas.microsoft.com/office/powerpoint/2010/main" val="610600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70C1CC5D-63F2-4530-A8A3-7CBA04059295}" type="slidenum">
              <a:rPr lang="fa-IR" smtClean="0"/>
              <a:t>4</a:t>
            </a:fld>
            <a:endParaRPr lang="fa-IR"/>
          </a:p>
        </p:txBody>
      </p:sp>
    </p:spTree>
    <p:extLst>
      <p:ext uri="{BB962C8B-B14F-4D97-AF65-F5344CB8AC3E}">
        <p14:creationId xmlns:p14="http://schemas.microsoft.com/office/powerpoint/2010/main" val="385307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F838E1F-CB50-11D8-858B-AD56327E3B74}"/>
              </a:ext>
            </a:extLst>
          </p:cNvPr>
          <p:cNvSpPr>
            <a:spLocks noGrp="1"/>
          </p:cNvSpPr>
          <p:nvPr>
            <p:ph type="pic" sz="quarter" idx="10"/>
          </p:nvPr>
        </p:nvSpPr>
        <p:spPr>
          <a:xfrm>
            <a:off x="0" y="0"/>
            <a:ext cx="7573818" cy="6858000"/>
          </a:xfrm>
          <a:custGeom>
            <a:avLst/>
            <a:gdLst>
              <a:gd name="connsiteX0" fmla="*/ 0 w 7573818"/>
              <a:gd name="connsiteY0" fmla="*/ 0 h 6858000"/>
              <a:gd name="connsiteX1" fmla="*/ 3786909 w 7573818"/>
              <a:gd name="connsiteY1" fmla="*/ 0 h 6858000"/>
              <a:gd name="connsiteX2" fmla="*/ 7573818 w 7573818"/>
              <a:gd name="connsiteY2" fmla="*/ 3429000 h 6858000"/>
              <a:gd name="connsiteX3" fmla="*/ 3786909 w 7573818"/>
              <a:gd name="connsiteY3" fmla="*/ 6858000 h 6858000"/>
              <a:gd name="connsiteX4" fmla="*/ 0 w 7573818"/>
              <a:gd name="connsiteY4" fmla="*/ 685799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3818" h="6858000">
                <a:moveTo>
                  <a:pt x="0" y="0"/>
                </a:moveTo>
                <a:lnTo>
                  <a:pt x="3786909" y="0"/>
                </a:lnTo>
                <a:cubicBezTo>
                  <a:pt x="5878361" y="0"/>
                  <a:pt x="7573818" y="1535216"/>
                  <a:pt x="7573818" y="3429000"/>
                </a:cubicBezTo>
                <a:cubicBezTo>
                  <a:pt x="7573818" y="5322784"/>
                  <a:pt x="5878361" y="6858000"/>
                  <a:pt x="3786909" y="6858000"/>
                </a:cubicBezTo>
                <a:lnTo>
                  <a:pt x="0" y="6857999"/>
                </a:lnTo>
                <a:close/>
              </a:path>
            </a:pathLst>
          </a:custGeom>
        </p:spPr>
        <p:txBody>
          <a:bodyPr wrap="square">
            <a:noAutofit/>
          </a:bodyPr>
          <a:lstStyle/>
          <a:p>
            <a:endParaRPr lang="fa-IR"/>
          </a:p>
        </p:txBody>
      </p:sp>
    </p:spTree>
    <p:extLst>
      <p:ext uri="{BB962C8B-B14F-4D97-AF65-F5344CB8AC3E}">
        <p14:creationId xmlns:p14="http://schemas.microsoft.com/office/powerpoint/2010/main" val="2674456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30553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556554"/>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daneshchi.ir/" TargetMode="External"/><Relationship Id="rId2" Type="http://schemas.openxmlformats.org/officeDocument/2006/relationships/hyperlink" Target="https://www.tabiat.ir/"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9C799DC9-0379-A4AC-6BB4-B4D511238772}"/>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3196" r="19368" b="3"/>
          <a:stretch/>
        </p:blipFill>
        <p:spPr>
          <a:xfrm>
            <a:off x="0" y="0"/>
            <a:ext cx="6938847" cy="6858000"/>
          </a:xfrm>
          <a:prstGeom prst="flowChartDelay">
            <a:avLst/>
          </a:prstGeom>
        </p:spPr>
      </p:pic>
      <p:sp>
        <p:nvSpPr>
          <p:cNvPr id="5" name="Rectangle 4">
            <a:extLst>
              <a:ext uri="{FF2B5EF4-FFF2-40B4-BE49-F238E27FC236}">
                <a16:creationId xmlns:a16="http://schemas.microsoft.com/office/drawing/2014/main" id="{9CE01002-8AB9-371B-2DCD-42151B16FAB8}"/>
              </a:ext>
            </a:extLst>
          </p:cNvPr>
          <p:cNvSpPr/>
          <p:nvPr/>
        </p:nvSpPr>
        <p:spPr>
          <a:xfrm>
            <a:off x="7176789" y="2125693"/>
            <a:ext cx="4562167" cy="61943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72B6A5EC-D16D-7E6E-6394-724398B7B6C0}"/>
              </a:ext>
            </a:extLst>
          </p:cNvPr>
          <p:cNvSpPr/>
          <p:nvPr/>
        </p:nvSpPr>
        <p:spPr>
          <a:xfrm>
            <a:off x="7427511" y="3133499"/>
            <a:ext cx="4060722" cy="61943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876AB170-712F-63F8-EF3A-E4B6D5F9B3BD}"/>
              </a:ext>
            </a:extLst>
          </p:cNvPr>
          <p:cNvSpPr/>
          <p:nvPr/>
        </p:nvSpPr>
        <p:spPr>
          <a:xfrm>
            <a:off x="7969775" y="5149111"/>
            <a:ext cx="2976195" cy="61943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428E1C60-061E-5CDF-F956-698E29F4D8A8}"/>
              </a:ext>
            </a:extLst>
          </p:cNvPr>
          <p:cNvSpPr/>
          <p:nvPr/>
        </p:nvSpPr>
        <p:spPr>
          <a:xfrm>
            <a:off x="7660803" y="4141305"/>
            <a:ext cx="3594138" cy="619432"/>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a:extLst>
              <a:ext uri="{FF2B5EF4-FFF2-40B4-BE49-F238E27FC236}">
                <a16:creationId xmlns:a16="http://schemas.microsoft.com/office/drawing/2014/main" id="{DAFB53D7-88A2-BFF4-E8A0-CA181CAE6110}"/>
              </a:ext>
            </a:extLst>
          </p:cNvPr>
          <p:cNvSpPr txBox="1"/>
          <p:nvPr/>
        </p:nvSpPr>
        <p:spPr>
          <a:xfrm>
            <a:off x="7562675" y="2212271"/>
            <a:ext cx="3790395" cy="446276"/>
          </a:xfrm>
          <a:prstGeom prst="rect">
            <a:avLst/>
          </a:prstGeom>
          <a:noFill/>
        </p:spPr>
        <p:txBody>
          <a:bodyPr wrap="square">
            <a:spAutoFit/>
          </a:bodyPr>
          <a:lstStyle>
            <a:defPPr>
              <a:defRPr lang="fa-IR"/>
            </a:defPPr>
            <a:lvl1pPr algn="just" rtl="1">
              <a:defRPr sz="2500" b="1">
                <a:solidFill>
                  <a:schemeClr val="bg1"/>
                </a:solidFill>
                <a:latin typeface="Shabnam" panose="020B0603030804020204" pitchFamily="34" charset="-78"/>
                <a:cs typeface="Shabnam" panose="020B0603030804020204" pitchFamily="34" charset="-78"/>
              </a:defRPr>
            </a:lvl1pPr>
          </a:lstStyle>
          <a:p>
            <a:r>
              <a:rPr lang="fa-IR" sz="2300" dirty="0"/>
              <a:t>موضوع:پاورپوینت حیوان شغال</a:t>
            </a:r>
          </a:p>
        </p:txBody>
      </p:sp>
      <p:sp>
        <p:nvSpPr>
          <p:cNvPr id="10" name="TextBox 9">
            <a:extLst>
              <a:ext uri="{FF2B5EF4-FFF2-40B4-BE49-F238E27FC236}">
                <a16:creationId xmlns:a16="http://schemas.microsoft.com/office/drawing/2014/main" id="{DC6861AF-D17D-A034-7699-9888EE0A2C00}"/>
              </a:ext>
            </a:extLst>
          </p:cNvPr>
          <p:cNvSpPr txBox="1"/>
          <p:nvPr/>
        </p:nvSpPr>
        <p:spPr>
          <a:xfrm>
            <a:off x="7698263" y="3252578"/>
            <a:ext cx="3519218" cy="446276"/>
          </a:xfrm>
          <a:prstGeom prst="rect">
            <a:avLst/>
          </a:prstGeom>
          <a:noFill/>
        </p:spPr>
        <p:txBody>
          <a:bodyPr wrap="square">
            <a:spAutoFit/>
          </a:bodyPr>
          <a:lstStyle>
            <a:defPPr>
              <a:defRPr lang="fa-IR"/>
            </a:defPPr>
            <a:lvl1pPr algn="just" rtl="1">
              <a:defRPr sz="2300" b="1">
                <a:solidFill>
                  <a:schemeClr val="bg1"/>
                </a:solidFill>
                <a:latin typeface="Shabnam" panose="020B0603030804020204" pitchFamily="34" charset="-78"/>
                <a:cs typeface="Shabnam" panose="020B0603030804020204" pitchFamily="34" charset="-78"/>
              </a:defRPr>
            </a:lvl1pPr>
          </a:lstStyle>
          <a:p>
            <a:r>
              <a:rPr lang="fa-IR" dirty="0"/>
              <a:t>استاد راهنما:علیرضا عزیزی </a:t>
            </a:r>
          </a:p>
        </p:txBody>
      </p:sp>
      <p:sp>
        <p:nvSpPr>
          <p:cNvPr id="11" name="TextBox 10">
            <a:extLst>
              <a:ext uri="{FF2B5EF4-FFF2-40B4-BE49-F238E27FC236}">
                <a16:creationId xmlns:a16="http://schemas.microsoft.com/office/drawing/2014/main" id="{8ECF93D9-3366-0173-CFA2-A53443F62A2D}"/>
              </a:ext>
            </a:extLst>
          </p:cNvPr>
          <p:cNvSpPr txBox="1"/>
          <p:nvPr/>
        </p:nvSpPr>
        <p:spPr>
          <a:xfrm>
            <a:off x="7974688" y="4198517"/>
            <a:ext cx="2966369" cy="461665"/>
          </a:xfrm>
          <a:prstGeom prst="rect">
            <a:avLst/>
          </a:prstGeom>
          <a:noFill/>
        </p:spPr>
        <p:txBody>
          <a:bodyPr wrap="square">
            <a:spAutoFit/>
          </a:bodyPr>
          <a:lstStyle>
            <a:defPPr>
              <a:defRPr lang="fa-IR"/>
            </a:defPPr>
            <a:lvl1pPr algn="just" rtl="1">
              <a:defRPr sz="2300" b="1">
                <a:solidFill>
                  <a:schemeClr val="bg1"/>
                </a:solidFill>
                <a:latin typeface="Shabnam" panose="020B0603030804020204" pitchFamily="34" charset="-78"/>
                <a:cs typeface="Shabnam" panose="020B0603030804020204" pitchFamily="34" charset="-78"/>
              </a:defRPr>
            </a:lvl1pPr>
          </a:lstStyle>
          <a:p>
            <a:r>
              <a:rPr lang="fa-IR" dirty="0"/>
              <a:t>پژوهشگر:فاطمه عباسی</a:t>
            </a:r>
          </a:p>
        </p:txBody>
      </p:sp>
      <p:sp>
        <p:nvSpPr>
          <p:cNvPr id="12" name="TextBox 11">
            <a:extLst>
              <a:ext uri="{FF2B5EF4-FFF2-40B4-BE49-F238E27FC236}">
                <a16:creationId xmlns:a16="http://schemas.microsoft.com/office/drawing/2014/main" id="{51EB5589-15E5-515B-B7B7-49DD05048E88}"/>
              </a:ext>
            </a:extLst>
          </p:cNvPr>
          <p:cNvSpPr txBox="1"/>
          <p:nvPr/>
        </p:nvSpPr>
        <p:spPr>
          <a:xfrm>
            <a:off x="8329271" y="5227994"/>
            <a:ext cx="2257202" cy="461665"/>
          </a:xfrm>
          <a:prstGeom prst="rect">
            <a:avLst/>
          </a:prstGeom>
          <a:noFill/>
        </p:spPr>
        <p:txBody>
          <a:bodyPr wrap="square">
            <a:spAutoFit/>
          </a:bodyPr>
          <a:lstStyle>
            <a:defPPr>
              <a:defRPr lang="fa-IR"/>
            </a:defPPr>
            <a:lvl1pPr algn="just" rtl="1">
              <a:defRPr sz="2300" b="1">
                <a:solidFill>
                  <a:schemeClr val="bg1"/>
                </a:solidFill>
                <a:latin typeface="Shabnam" panose="020B0603030804020204" pitchFamily="34" charset="-78"/>
                <a:cs typeface="Shabnam" panose="020B0603030804020204" pitchFamily="34" charset="-78"/>
              </a:defRPr>
            </a:lvl1pPr>
          </a:lstStyle>
          <a:p>
            <a:r>
              <a:rPr lang="fa-IR" dirty="0"/>
              <a:t>تاریخ ارائه: ......</a:t>
            </a:r>
          </a:p>
        </p:txBody>
      </p:sp>
      <p:pic>
        <p:nvPicPr>
          <p:cNvPr id="13" name="Picture 2" descr="لوگو دانشگاه تهران - لوگویاب">
            <a:extLst>
              <a:ext uri="{FF2B5EF4-FFF2-40B4-BE49-F238E27FC236}">
                <a16:creationId xmlns:a16="http://schemas.microsoft.com/office/drawing/2014/main" id="{D3239657-BB18-13A9-5DBC-CEDB3BE186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3363" y="242398"/>
            <a:ext cx="1849018" cy="184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0182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29E804-837A-521D-D167-E19F4B6A3866}"/>
              </a:ext>
            </a:extLst>
          </p:cNvPr>
          <p:cNvPicPr>
            <a:picLocks noChangeAspect="1"/>
          </p:cNvPicPr>
          <p:nvPr/>
        </p:nvPicPr>
        <p:blipFill>
          <a:blip r:embed="rId2"/>
          <a:stretch>
            <a:fillRect/>
          </a:stretch>
        </p:blipFill>
        <p:spPr>
          <a:xfrm>
            <a:off x="0" y="-1"/>
            <a:ext cx="12422511" cy="6858002"/>
          </a:xfrm>
          <a:prstGeom prst="rect">
            <a:avLst/>
          </a:prstGeom>
        </p:spPr>
      </p:pic>
      <p:sp>
        <p:nvSpPr>
          <p:cNvPr id="3" name="TextBox 2">
            <a:extLst>
              <a:ext uri="{FF2B5EF4-FFF2-40B4-BE49-F238E27FC236}">
                <a16:creationId xmlns:a16="http://schemas.microsoft.com/office/drawing/2014/main" id="{4A3C0646-4364-7F76-4FD2-E871CBBCC5FD}"/>
              </a:ext>
            </a:extLst>
          </p:cNvPr>
          <p:cNvSpPr txBox="1"/>
          <p:nvPr/>
        </p:nvSpPr>
        <p:spPr>
          <a:xfrm>
            <a:off x="393290" y="925929"/>
            <a:ext cx="5978013" cy="2793072"/>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پس از 10 روز چشم‌های خود را باز کرده و تا 8 هفته از شیر مادر تغذیه می‌کنند سپس تغذیه با گوشت نیمه‌هضم شده‌ای که توسط والدین برگردانده و در اختیار آن‌ها گذاشته می‌شود، صورت می‌گیرد. از 2 ماهگی به بعد همراه والدین به شکار می‌روند. در 6 ماهگی مستقل می‌شوند و در 21 ماهگی بالغ می‌شوند.</a:t>
            </a:r>
          </a:p>
        </p:txBody>
      </p:sp>
      <p:sp>
        <p:nvSpPr>
          <p:cNvPr id="4" name="TextBox 3">
            <a:extLst>
              <a:ext uri="{FF2B5EF4-FFF2-40B4-BE49-F238E27FC236}">
                <a16:creationId xmlns:a16="http://schemas.microsoft.com/office/drawing/2014/main" id="{AD6A8868-FAD9-ABDD-91BB-598DFC290C10}"/>
              </a:ext>
            </a:extLst>
          </p:cNvPr>
          <p:cNvSpPr txBox="1"/>
          <p:nvPr/>
        </p:nvSpPr>
        <p:spPr>
          <a:xfrm>
            <a:off x="2158179" y="416799"/>
            <a:ext cx="244823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تولید مثل شغال:</a:t>
            </a:r>
          </a:p>
        </p:txBody>
      </p:sp>
      <p:sp>
        <p:nvSpPr>
          <p:cNvPr id="6" name="Rectangle 5">
            <a:extLst>
              <a:ext uri="{FF2B5EF4-FFF2-40B4-BE49-F238E27FC236}">
                <a16:creationId xmlns:a16="http://schemas.microsoft.com/office/drawing/2014/main" id="{9C530B82-8B3C-CE69-DC89-884E9CDF862E}"/>
              </a:ext>
            </a:extLst>
          </p:cNvPr>
          <p:cNvSpPr/>
          <p:nvPr/>
        </p:nvSpPr>
        <p:spPr>
          <a:xfrm>
            <a:off x="0" y="455054"/>
            <a:ext cx="786581" cy="322768"/>
          </a:xfrm>
          <a:prstGeom prst="rect">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88289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91A42C-304A-1F9F-FF99-57B5281B3FC3}"/>
              </a:ext>
            </a:extLst>
          </p:cNvPr>
          <p:cNvSpPr/>
          <p:nvPr/>
        </p:nvSpPr>
        <p:spPr>
          <a:xfrm>
            <a:off x="6120400" y="2510006"/>
            <a:ext cx="2797458" cy="339918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C1AE87D-6383-084D-7D47-8274660004C7}"/>
              </a:ext>
            </a:extLst>
          </p:cNvPr>
          <p:cNvSpPr txBox="1"/>
          <p:nvPr/>
        </p:nvSpPr>
        <p:spPr>
          <a:xfrm>
            <a:off x="9537291" y="572461"/>
            <a:ext cx="250722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طول عمر شغال:</a:t>
            </a:r>
          </a:p>
        </p:txBody>
      </p:sp>
      <p:sp>
        <p:nvSpPr>
          <p:cNvPr id="5" name="TextBox 4">
            <a:extLst>
              <a:ext uri="{FF2B5EF4-FFF2-40B4-BE49-F238E27FC236}">
                <a16:creationId xmlns:a16="http://schemas.microsoft.com/office/drawing/2014/main" id="{8D467EF1-D032-FAAB-346F-2E3EE3AA49F7}"/>
              </a:ext>
            </a:extLst>
          </p:cNvPr>
          <p:cNvSpPr txBox="1"/>
          <p:nvPr/>
        </p:nvSpPr>
        <p:spPr>
          <a:xfrm>
            <a:off x="6331974" y="1034126"/>
            <a:ext cx="5712544" cy="1131079"/>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دشمن طبیعی شغال، گرگ و پلنگ است. در اسارت طول عمرشان 12 تا 16 سال است.</a:t>
            </a:r>
          </a:p>
        </p:txBody>
      </p:sp>
      <p:pic>
        <p:nvPicPr>
          <p:cNvPr id="2" name="Picture 1">
            <a:extLst>
              <a:ext uri="{FF2B5EF4-FFF2-40B4-BE49-F238E27FC236}">
                <a16:creationId xmlns:a16="http://schemas.microsoft.com/office/drawing/2014/main" id="{8A72C0AE-B975-B46D-BC48-F4B9A2C03B3B}"/>
              </a:ext>
            </a:extLst>
          </p:cNvPr>
          <p:cNvPicPr>
            <a:picLocks noChangeAspect="1"/>
          </p:cNvPicPr>
          <p:nvPr/>
        </p:nvPicPr>
        <p:blipFill>
          <a:blip r:embed="rId2"/>
          <a:stretch>
            <a:fillRect/>
          </a:stretch>
        </p:blipFill>
        <p:spPr>
          <a:xfrm>
            <a:off x="7083963" y="2737566"/>
            <a:ext cx="4208566" cy="3910460"/>
          </a:xfrm>
          <a:prstGeom prst="rect">
            <a:avLst/>
          </a:prstGeom>
        </p:spPr>
      </p:pic>
      <p:pic>
        <p:nvPicPr>
          <p:cNvPr id="4" name="Picture 3">
            <a:extLst>
              <a:ext uri="{FF2B5EF4-FFF2-40B4-BE49-F238E27FC236}">
                <a16:creationId xmlns:a16="http://schemas.microsoft.com/office/drawing/2014/main" id="{52AB4B87-374A-2482-13E9-D5BC2DADC4B7}"/>
              </a:ext>
            </a:extLst>
          </p:cNvPr>
          <p:cNvPicPr>
            <a:picLocks noChangeAspect="1"/>
          </p:cNvPicPr>
          <p:nvPr/>
        </p:nvPicPr>
        <p:blipFill>
          <a:blip r:embed="rId3"/>
          <a:srcRect t="14193" b="8530"/>
          <a:stretch/>
        </p:blipFill>
        <p:spPr>
          <a:xfrm>
            <a:off x="372687" y="689325"/>
            <a:ext cx="5959286" cy="5757776"/>
          </a:xfrm>
          <a:prstGeom prst="rect">
            <a:avLst/>
          </a:prstGeom>
        </p:spPr>
      </p:pic>
    </p:spTree>
    <p:extLst>
      <p:ext uri="{BB962C8B-B14F-4D97-AF65-F5344CB8AC3E}">
        <p14:creationId xmlns:p14="http://schemas.microsoft.com/office/powerpoint/2010/main" val="39457299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05281E7-2942-834B-B5BC-039B64DA1B51}"/>
              </a:ext>
            </a:extLst>
          </p:cNvPr>
          <p:cNvPicPr>
            <a:picLocks noChangeAspect="1"/>
          </p:cNvPicPr>
          <p:nvPr/>
        </p:nvPicPr>
        <p:blipFill>
          <a:blip r:embed="rId2"/>
          <a:srcRect t="9264" b="9658"/>
          <a:stretch/>
        </p:blipFill>
        <p:spPr>
          <a:xfrm>
            <a:off x="5167970" y="4323494"/>
            <a:ext cx="5136236" cy="2534506"/>
          </a:xfrm>
          <a:prstGeom prst="rect">
            <a:avLst/>
          </a:prstGeom>
        </p:spPr>
      </p:pic>
      <p:pic>
        <p:nvPicPr>
          <p:cNvPr id="4" name="Picture 3">
            <a:extLst>
              <a:ext uri="{FF2B5EF4-FFF2-40B4-BE49-F238E27FC236}">
                <a16:creationId xmlns:a16="http://schemas.microsoft.com/office/drawing/2014/main" id="{BE6084A3-607C-7512-80EE-FED64E0C2919}"/>
              </a:ext>
            </a:extLst>
          </p:cNvPr>
          <p:cNvPicPr>
            <a:picLocks noChangeAspect="1"/>
          </p:cNvPicPr>
          <p:nvPr/>
        </p:nvPicPr>
        <p:blipFill>
          <a:blip r:embed="rId3"/>
          <a:srcRect l="23549" t="2533" r="23549"/>
          <a:stretch/>
        </p:blipFill>
        <p:spPr>
          <a:xfrm>
            <a:off x="0" y="1108502"/>
            <a:ext cx="4160946" cy="5749498"/>
          </a:xfrm>
          <a:prstGeom prst="rect">
            <a:avLst/>
          </a:prstGeom>
        </p:spPr>
      </p:pic>
      <p:sp>
        <p:nvSpPr>
          <p:cNvPr id="2" name="Flowchart: Off-page Connector 1">
            <a:extLst>
              <a:ext uri="{FF2B5EF4-FFF2-40B4-BE49-F238E27FC236}">
                <a16:creationId xmlns:a16="http://schemas.microsoft.com/office/drawing/2014/main" id="{460CA117-F5FA-CF9C-C225-C005D2DB26AE}"/>
              </a:ext>
            </a:extLst>
          </p:cNvPr>
          <p:cNvSpPr/>
          <p:nvPr/>
        </p:nvSpPr>
        <p:spPr>
          <a:xfrm>
            <a:off x="4316361" y="-13224"/>
            <a:ext cx="3559277" cy="760476"/>
          </a:xfrm>
          <a:prstGeom prst="flowChartOffpageConnector">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121F336-1B1B-42FA-D3E2-CB33F4E1B1B2}"/>
              </a:ext>
            </a:extLst>
          </p:cNvPr>
          <p:cNvSpPr txBox="1"/>
          <p:nvPr/>
        </p:nvSpPr>
        <p:spPr>
          <a:xfrm>
            <a:off x="4709650" y="136181"/>
            <a:ext cx="277269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solidFill>
                  <a:schemeClr val="bg1"/>
                </a:solidFill>
              </a:rPr>
              <a:t>آثار و نمایه‌های شغال</a:t>
            </a:r>
          </a:p>
        </p:txBody>
      </p:sp>
      <p:sp>
        <p:nvSpPr>
          <p:cNvPr id="5" name="TextBox 4">
            <a:extLst>
              <a:ext uri="{FF2B5EF4-FFF2-40B4-BE49-F238E27FC236}">
                <a16:creationId xmlns:a16="http://schemas.microsoft.com/office/drawing/2014/main" id="{696726B4-F12E-60CF-A73A-4087F9CC0CAF}"/>
              </a:ext>
            </a:extLst>
          </p:cNvPr>
          <p:cNvSpPr txBox="1"/>
          <p:nvPr/>
        </p:nvSpPr>
        <p:spPr>
          <a:xfrm>
            <a:off x="6929284" y="2177095"/>
            <a:ext cx="1892708" cy="461665"/>
          </a:xfrm>
          <a:prstGeom prst="rect">
            <a:avLst/>
          </a:prstGeom>
          <a:noFill/>
          <a:ln w="28575">
            <a:solidFill>
              <a:schemeClr val="bg1">
                <a:lumMod val="50000"/>
              </a:schemeClr>
            </a:solidFill>
            <a:prstDash val="dashDot"/>
          </a:ln>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1.ردپای شغال:</a:t>
            </a:r>
          </a:p>
        </p:txBody>
      </p:sp>
      <p:sp>
        <p:nvSpPr>
          <p:cNvPr id="7" name="TextBox 6">
            <a:extLst>
              <a:ext uri="{FF2B5EF4-FFF2-40B4-BE49-F238E27FC236}">
                <a16:creationId xmlns:a16="http://schemas.microsoft.com/office/drawing/2014/main" id="{CBFDAA3B-9405-0ACF-477F-7E4E3F18039D}"/>
              </a:ext>
            </a:extLst>
          </p:cNvPr>
          <p:cNvSpPr txBox="1"/>
          <p:nvPr/>
        </p:nvSpPr>
        <p:spPr>
          <a:xfrm>
            <a:off x="3215148" y="3043009"/>
            <a:ext cx="8702499" cy="1131079"/>
          </a:xfrm>
          <a:prstGeom prst="rect">
            <a:avLst/>
          </a:prstGeom>
          <a:noFill/>
          <a:ln w="28575">
            <a:solidFill>
              <a:schemeClr val="bg1">
                <a:lumMod val="50000"/>
              </a:schemeClr>
            </a:solidFill>
            <a:prstDash val="dashDot"/>
          </a:ln>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 ردپای شغال از لحاظ شکل کلی اندازه حد واسط اثر پای روباه و گرگ به شمار می‌رود. طول اثر دستان 5.3 و عرض آن 3.8 سانتی‌متر و طول اثر پای آن 5.5 و عرض آن 3.5 سانتی‌متر است.</a:t>
            </a:r>
          </a:p>
        </p:txBody>
      </p:sp>
      <p:pic>
        <p:nvPicPr>
          <p:cNvPr id="13" name="Picture 12">
            <a:extLst>
              <a:ext uri="{FF2B5EF4-FFF2-40B4-BE49-F238E27FC236}">
                <a16:creationId xmlns:a16="http://schemas.microsoft.com/office/drawing/2014/main" id="{E0EA8A3B-33B1-C6B8-5476-CF6DA445A3BF}"/>
              </a:ext>
            </a:extLst>
          </p:cNvPr>
          <p:cNvPicPr>
            <a:picLocks noChangeAspect="1"/>
          </p:cNvPicPr>
          <p:nvPr/>
        </p:nvPicPr>
        <p:blipFill>
          <a:blip r:embed="rId2"/>
          <a:srcRect l="39509" t="12177" r="-1" b="38083"/>
          <a:stretch/>
        </p:blipFill>
        <p:spPr>
          <a:xfrm flipH="1">
            <a:off x="9085006" y="58318"/>
            <a:ext cx="3106994" cy="1554848"/>
          </a:xfrm>
          <a:prstGeom prst="rect">
            <a:avLst/>
          </a:prstGeom>
        </p:spPr>
      </p:pic>
    </p:spTree>
    <p:extLst>
      <p:ext uri="{BB962C8B-B14F-4D97-AF65-F5344CB8AC3E}">
        <p14:creationId xmlns:p14="http://schemas.microsoft.com/office/powerpoint/2010/main" val="4224586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626435-5700-640B-1F9C-121339200F13}"/>
              </a:ext>
            </a:extLst>
          </p:cNvPr>
          <p:cNvSpPr txBox="1"/>
          <p:nvPr/>
        </p:nvSpPr>
        <p:spPr>
          <a:xfrm>
            <a:off x="10540177" y="1183965"/>
            <a:ext cx="155349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لانه شغال:</a:t>
            </a:r>
          </a:p>
        </p:txBody>
      </p:sp>
      <p:sp>
        <p:nvSpPr>
          <p:cNvPr id="5" name="TextBox 4">
            <a:extLst>
              <a:ext uri="{FF2B5EF4-FFF2-40B4-BE49-F238E27FC236}">
                <a16:creationId xmlns:a16="http://schemas.microsoft.com/office/drawing/2014/main" id="{A32B0BFB-B23D-AC21-22B6-C87E64DEC313}"/>
              </a:ext>
            </a:extLst>
          </p:cNvPr>
          <p:cNvSpPr txBox="1"/>
          <p:nvPr/>
        </p:nvSpPr>
        <p:spPr>
          <a:xfrm>
            <a:off x="6607276" y="1650812"/>
            <a:ext cx="5486398" cy="3901068"/>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شغال ماده معمولا در داخل لانه‌ای که با کمک شغال نر حفر کرده زایمان می‌کند. همچنین شغال از لانه‌های متروکه روباه و یا رودک نیز استفاده می‌کند. لانه آنها در میان درختچه‌های قطور و یا در سوراخ‌هایی که در سطوح شیب‌دار و یا مسطح ایجاد شده قرار دارد. لانه دارای ساختاری ساده با یک دهانه ورودی است. طول آن به 2 متر می‌رسد و محل اقامت آنها معمولاً در عمق 1 تا 1.4 متری لانه قرار دارد.</a:t>
            </a:r>
          </a:p>
        </p:txBody>
      </p:sp>
      <p:sp>
        <p:nvSpPr>
          <p:cNvPr id="2" name="Rectangle 1">
            <a:extLst>
              <a:ext uri="{FF2B5EF4-FFF2-40B4-BE49-F238E27FC236}">
                <a16:creationId xmlns:a16="http://schemas.microsoft.com/office/drawing/2014/main" id="{DF3FE349-B65E-F241-CD26-696A214DB98F}"/>
              </a:ext>
            </a:extLst>
          </p:cNvPr>
          <p:cNvSpPr/>
          <p:nvPr/>
        </p:nvSpPr>
        <p:spPr>
          <a:xfrm>
            <a:off x="2497393" y="3048000"/>
            <a:ext cx="3008671" cy="3365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AE5D2405-172C-7998-0EAD-606C460FDE37}"/>
              </a:ext>
            </a:extLst>
          </p:cNvPr>
          <p:cNvPicPr>
            <a:picLocks noChangeAspect="1"/>
          </p:cNvPicPr>
          <p:nvPr/>
        </p:nvPicPr>
        <p:blipFill rotWithShape="1">
          <a:blip r:embed="rId2"/>
          <a:srcRect l="6231" r="14953"/>
          <a:stretch/>
        </p:blipFill>
        <p:spPr>
          <a:xfrm>
            <a:off x="275300" y="1769282"/>
            <a:ext cx="4975123" cy="4028404"/>
          </a:xfrm>
          <a:prstGeom prst="rect">
            <a:avLst/>
          </a:prstGeom>
          <a:solidFill>
            <a:schemeClr val="accent2"/>
          </a:solidFill>
          <a:ln w="38100">
            <a:noFill/>
          </a:ln>
        </p:spPr>
      </p:pic>
    </p:spTree>
    <p:extLst>
      <p:ext uri="{BB962C8B-B14F-4D97-AF65-F5344CB8AC3E}">
        <p14:creationId xmlns:p14="http://schemas.microsoft.com/office/powerpoint/2010/main" val="7682759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xagon 1">
            <a:extLst>
              <a:ext uri="{FF2B5EF4-FFF2-40B4-BE49-F238E27FC236}">
                <a16:creationId xmlns:a16="http://schemas.microsoft.com/office/drawing/2014/main" id="{47F5175E-845D-580A-576F-0C5DF9BBCE00}"/>
              </a:ext>
            </a:extLst>
          </p:cNvPr>
          <p:cNvSpPr/>
          <p:nvPr/>
        </p:nvSpPr>
        <p:spPr>
          <a:xfrm>
            <a:off x="7401664" y="1718804"/>
            <a:ext cx="2549824" cy="2198124"/>
          </a:xfrm>
          <a:prstGeom prst="hexag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Hexagon 5">
            <a:extLst>
              <a:ext uri="{FF2B5EF4-FFF2-40B4-BE49-F238E27FC236}">
                <a16:creationId xmlns:a16="http://schemas.microsoft.com/office/drawing/2014/main" id="{1FB5B772-8F7D-1C5F-379B-F0542D808FDE}"/>
              </a:ext>
            </a:extLst>
          </p:cNvPr>
          <p:cNvSpPr/>
          <p:nvPr/>
        </p:nvSpPr>
        <p:spPr>
          <a:xfrm>
            <a:off x="4943472" y="2899903"/>
            <a:ext cx="2549824" cy="2198124"/>
          </a:xfrm>
          <a:prstGeom prst="hexag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exagon 7">
            <a:extLst>
              <a:ext uri="{FF2B5EF4-FFF2-40B4-BE49-F238E27FC236}">
                <a16:creationId xmlns:a16="http://schemas.microsoft.com/office/drawing/2014/main" id="{588EFE72-0783-04F9-AFA4-421C414E8176}"/>
              </a:ext>
            </a:extLst>
          </p:cNvPr>
          <p:cNvSpPr/>
          <p:nvPr/>
        </p:nvSpPr>
        <p:spPr>
          <a:xfrm>
            <a:off x="2485280" y="1718804"/>
            <a:ext cx="2549824" cy="2198124"/>
          </a:xfrm>
          <a:prstGeom prst="hexag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69BC728-ED88-43C6-556D-892BB572569B}"/>
              </a:ext>
            </a:extLst>
          </p:cNvPr>
          <p:cNvSpPr txBox="1"/>
          <p:nvPr/>
        </p:nvSpPr>
        <p:spPr>
          <a:xfrm>
            <a:off x="2838967" y="2169766"/>
            <a:ext cx="1815228" cy="954107"/>
          </a:xfrm>
          <a:prstGeom prst="rect">
            <a:avLst/>
          </a:prstGeom>
          <a:noFill/>
        </p:spPr>
        <p:txBody>
          <a:bodyPr wrap="square">
            <a:spAutoFit/>
          </a:bodyPr>
          <a:lstStyle>
            <a:defPPr>
              <a:defRPr lang="fa-IR"/>
            </a:defPPr>
            <a:lvl1pPr algn="just" rtl="1">
              <a:lnSpc>
                <a:spcPct val="200000"/>
              </a:lnSpc>
              <a:spcAft>
                <a:spcPts val="1500"/>
              </a:spcAft>
              <a:defRPr sz="3200" i="0">
                <a:solidFill>
                  <a:schemeClr val="bg1"/>
                </a:solidFill>
                <a:effectLst/>
                <a:latin typeface="Vazir" panose="020B0603030804020204" pitchFamily="34" charset="-78"/>
                <a:cs typeface="Vazir" panose="020B0603030804020204" pitchFamily="34" charset="-78"/>
              </a:defRPr>
            </a:lvl1pPr>
          </a:lstStyle>
          <a:p>
            <a:r>
              <a:rPr lang="fa-IR" dirty="0"/>
              <a:t>فون سربر</a:t>
            </a:r>
          </a:p>
        </p:txBody>
      </p:sp>
      <p:sp>
        <p:nvSpPr>
          <p:cNvPr id="4" name="Oval 3">
            <a:extLst>
              <a:ext uri="{FF2B5EF4-FFF2-40B4-BE49-F238E27FC236}">
                <a16:creationId xmlns:a16="http://schemas.microsoft.com/office/drawing/2014/main" id="{0231D854-E0F3-91E6-9F5B-C64257AD6653}"/>
              </a:ext>
            </a:extLst>
          </p:cNvPr>
          <p:cNvSpPr/>
          <p:nvPr/>
        </p:nvSpPr>
        <p:spPr>
          <a:xfrm>
            <a:off x="8984697" y="3574837"/>
            <a:ext cx="617522" cy="617522"/>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644271CC-018E-650C-3B17-B3C857ED9240}"/>
              </a:ext>
            </a:extLst>
          </p:cNvPr>
          <p:cNvSpPr/>
          <p:nvPr/>
        </p:nvSpPr>
        <p:spPr>
          <a:xfrm>
            <a:off x="6526505" y="4755936"/>
            <a:ext cx="617522" cy="617522"/>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54C714E8-4309-301E-387A-FBE85A4AD8DB}"/>
              </a:ext>
            </a:extLst>
          </p:cNvPr>
          <p:cNvSpPr/>
          <p:nvPr/>
        </p:nvSpPr>
        <p:spPr>
          <a:xfrm>
            <a:off x="4068313" y="3574837"/>
            <a:ext cx="617522" cy="617522"/>
          </a:xfrm>
          <a:prstGeom prst="ellipse">
            <a:avLst/>
          </a:prstGeom>
          <a:solidFill>
            <a:schemeClr val="accent4">
              <a:lumMod val="75000"/>
            </a:schemeClr>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latin typeface="Poppins SemiBold" panose="00000700000000000000" pitchFamily="2" charset="0"/>
              <a:cs typeface="Poppins SemiBold" panose="00000700000000000000" pitchFamily="2" charset="0"/>
            </a:endParaRPr>
          </a:p>
        </p:txBody>
      </p:sp>
      <p:sp>
        <p:nvSpPr>
          <p:cNvPr id="10" name="Arrow: Right 9">
            <a:extLst>
              <a:ext uri="{FF2B5EF4-FFF2-40B4-BE49-F238E27FC236}">
                <a16:creationId xmlns:a16="http://schemas.microsoft.com/office/drawing/2014/main" id="{5B073FCE-98D9-8A71-5EEC-E9EF6F7DDE7C}"/>
              </a:ext>
            </a:extLst>
          </p:cNvPr>
          <p:cNvSpPr/>
          <p:nvPr/>
        </p:nvSpPr>
        <p:spPr>
          <a:xfrm rot="20018896">
            <a:off x="7236926" y="3149413"/>
            <a:ext cx="648010" cy="427221"/>
          </a:xfrm>
          <a:prstGeom prst="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93F5FD2E-1C7D-69A4-B444-C45C884CAB5F}"/>
              </a:ext>
            </a:extLst>
          </p:cNvPr>
          <p:cNvSpPr/>
          <p:nvPr/>
        </p:nvSpPr>
        <p:spPr>
          <a:xfrm rot="1577824">
            <a:off x="4746938" y="3085796"/>
            <a:ext cx="648010" cy="427221"/>
          </a:xfrm>
          <a:prstGeom prst="rightArrow">
            <a:avLst/>
          </a:prstGeom>
          <a:solidFill>
            <a:srgbClr val="C88800"/>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1470C36-A846-E40E-AE5C-8460B7E8C3EB}"/>
              </a:ext>
            </a:extLst>
          </p:cNvPr>
          <p:cNvSpPr txBox="1"/>
          <p:nvPr/>
        </p:nvSpPr>
        <p:spPr>
          <a:xfrm>
            <a:off x="8233672" y="2169767"/>
            <a:ext cx="885807" cy="954107"/>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sz="3200" dirty="0">
                <a:solidFill>
                  <a:schemeClr val="bg1"/>
                </a:solidFill>
              </a:rPr>
              <a:t>لینه</a:t>
            </a:r>
          </a:p>
        </p:txBody>
      </p:sp>
      <p:sp>
        <p:nvSpPr>
          <p:cNvPr id="15" name="TextBox 14">
            <a:extLst>
              <a:ext uri="{FF2B5EF4-FFF2-40B4-BE49-F238E27FC236}">
                <a16:creationId xmlns:a16="http://schemas.microsoft.com/office/drawing/2014/main" id="{9A2FD418-75AE-B9C4-4637-01C1B4509A57}"/>
              </a:ext>
            </a:extLst>
          </p:cNvPr>
          <p:cNvSpPr txBox="1"/>
          <p:nvPr/>
        </p:nvSpPr>
        <p:spPr>
          <a:xfrm>
            <a:off x="5269002" y="3363023"/>
            <a:ext cx="1776121" cy="954107"/>
          </a:xfrm>
          <a:prstGeom prst="rect">
            <a:avLst/>
          </a:prstGeom>
          <a:noFill/>
        </p:spPr>
        <p:txBody>
          <a:bodyPr wrap="square">
            <a:spAutoFit/>
          </a:bodyPr>
          <a:lstStyle>
            <a:defPPr>
              <a:defRPr lang="fa-IR"/>
            </a:defPPr>
            <a:lvl1pPr algn="just" rtl="1">
              <a:lnSpc>
                <a:spcPct val="200000"/>
              </a:lnSpc>
              <a:spcAft>
                <a:spcPts val="1500"/>
              </a:spcAft>
              <a:defRPr sz="3200" i="0">
                <a:solidFill>
                  <a:schemeClr val="bg1"/>
                </a:solidFill>
                <a:effectLst/>
                <a:latin typeface="Vazir" panose="020B0603030804020204" pitchFamily="34" charset="-78"/>
                <a:cs typeface="Vazir" panose="020B0603030804020204" pitchFamily="34" charset="-78"/>
              </a:defRPr>
            </a:lvl1pPr>
          </a:lstStyle>
          <a:p>
            <a:r>
              <a:rPr lang="fa-IR" dirty="0"/>
              <a:t>سوندوال</a:t>
            </a:r>
          </a:p>
        </p:txBody>
      </p:sp>
      <p:sp>
        <p:nvSpPr>
          <p:cNvPr id="17" name="TextBox 16">
            <a:extLst>
              <a:ext uri="{FF2B5EF4-FFF2-40B4-BE49-F238E27FC236}">
                <a16:creationId xmlns:a16="http://schemas.microsoft.com/office/drawing/2014/main" id="{569B8FAE-D4E7-D716-14C1-E5D1A0AC9DCE}"/>
              </a:ext>
            </a:extLst>
          </p:cNvPr>
          <p:cNvSpPr txBox="1"/>
          <p:nvPr/>
        </p:nvSpPr>
        <p:spPr>
          <a:xfrm>
            <a:off x="9048288" y="3650051"/>
            <a:ext cx="617522" cy="523220"/>
          </a:xfrm>
          <a:prstGeom prst="rect">
            <a:avLst/>
          </a:prstGeom>
          <a:noFill/>
        </p:spPr>
        <p:txBody>
          <a:bodyPr wrap="square">
            <a:spAutoFit/>
          </a:bodyPr>
          <a:lstStyle/>
          <a:p>
            <a:r>
              <a:rPr lang="fa-IR" sz="2800" dirty="0">
                <a:solidFill>
                  <a:schemeClr val="bg1"/>
                </a:solidFill>
                <a:latin typeface="Vazir" panose="020B0603030804020204" pitchFamily="34" charset="-78"/>
                <a:cs typeface="Vazir" panose="020B0603030804020204" pitchFamily="34" charset="-78"/>
              </a:rPr>
              <a:t>1.</a:t>
            </a:r>
            <a:endParaRPr lang="fa-IR" sz="1200" dirty="0">
              <a:solidFill>
                <a:schemeClr val="bg1"/>
              </a:solidFill>
              <a:latin typeface="Vazir" panose="020B0603030804020204" pitchFamily="34" charset="-78"/>
              <a:cs typeface="Vazir" panose="020B0603030804020204" pitchFamily="34" charset="-78"/>
            </a:endParaRPr>
          </a:p>
        </p:txBody>
      </p:sp>
      <p:sp>
        <p:nvSpPr>
          <p:cNvPr id="18" name="TextBox 17">
            <a:extLst>
              <a:ext uri="{FF2B5EF4-FFF2-40B4-BE49-F238E27FC236}">
                <a16:creationId xmlns:a16="http://schemas.microsoft.com/office/drawing/2014/main" id="{01E6284C-F703-25B2-476E-4FFAAAB9A0EC}"/>
              </a:ext>
            </a:extLst>
          </p:cNvPr>
          <p:cNvSpPr txBox="1"/>
          <p:nvPr/>
        </p:nvSpPr>
        <p:spPr>
          <a:xfrm>
            <a:off x="6587932" y="4850238"/>
            <a:ext cx="617522" cy="523220"/>
          </a:xfrm>
          <a:prstGeom prst="rect">
            <a:avLst/>
          </a:prstGeom>
          <a:noFill/>
        </p:spPr>
        <p:txBody>
          <a:bodyPr wrap="square">
            <a:spAutoFit/>
          </a:bodyPr>
          <a:lstStyle/>
          <a:p>
            <a:r>
              <a:rPr lang="fa-IR" sz="2800" dirty="0">
                <a:solidFill>
                  <a:schemeClr val="bg1"/>
                </a:solidFill>
                <a:latin typeface="Vazir" panose="020B0603030804020204" pitchFamily="34" charset="-78"/>
                <a:cs typeface="Vazir" panose="020B0603030804020204" pitchFamily="34" charset="-78"/>
              </a:rPr>
              <a:t>2.</a:t>
            </a:r>
            <a:endParaRPr lang="fa-IR" sz="1200" dirty="0">
              <a:solidFill>
                <a:schemeClr val="bg1"/>
              </a:solidFill>
              <a:latin typeface="Vazir" panose="020B0603030804020204" pitchFamily="34" charset="-78"/>
              <a:cs typeface="Vazir" panose="020B0603030804020204" pitchFamily="34" charset="-78"/>
            </a:endParaRPr>
          </a:p>
        </p:txBody>
      </p:sp>
      <p:sp>
        <p:nvSpPr>
          <p:cNvPr id="20" name="TextBox 19">
            <a:extLst>
              <a:ext uri="{FF2B5EF4-FFF2-40B4-BE49-F238E27FC236}">
                <a16:creationId xmlns:a16="http://schemas.microsoft.com/office/drawing/2014/main" id="{B7133626-6B21-54C0-78DC-1FC4D3C6219D}"/>
              </a:ext>
            </a:extLst>
          </p:cNvPr>
          <p:cNvSpPr txBox="1"/>
          <p:nvPr/>
        </p:nvSpPr>
        <p:spPr>
          <a:xfrm>
            <a:off x="4081092" y="3663124"/>
            <a:ext cx="617522" cy="523220"/>
          </a:xfrm>
          <a:prstGeom prst="rect">
            <a:avLst/>
          </a:prstGeom>
          <a:noFill/>
        </p:spPr>
        <p:txBody>
          <a:bodyPr wrap="square">
            <a:spAutoFit/>
          </a:bodyPr>
          <a:lstStyle>
            <a:defPPr>
              <a:defRPr lang="fa-IR"/>
            </a:defPPr>
            <a:lvl1pPr>
              <a:defRPr sz="2800">
                <a:solidFill>
                  <a:schemeClr val="bg1"/>
                </a:solidFill>
                <a:latin typeface="Vazir" panose="020B0603030804020204" pitchFamily="34" charset="-78"/>
                <a:cs typeface="Vazir" panose="020B0603030804020204" pitchFamily="34" charset="-78"/>
              </a:defRPr>
            </a:lvl1pPr>
          </a:lstStyle>
          <a:p>
            <a:r>
              <a:rPr lang="fa-IR" dirty="0"/>
              <a:t>3.</a:t>
            </a:r>
          </a:p>
        </p:txBody>
      </p:sp>
      <p:sp>
        <p:nvSpPr>
          <p:cNvPr id="21" name="Flowchart: Off-page Connector 20">
            <a:extLst>
              <a:ext uri="{FF2B5EF4-FFF2-40B4-BE49-F238E27FC236}">
                <a16:creationId xmlns:a16="http://schemas.microsoft.com/office/drawing/2014/main" id="{917478E2-52B1-164A-F070-E15A0F261571}"/>
              </a:ext>
            </a:extLst>
          </p:cNvPr>
          <p:cNvSpPr/>
          <p:nvPr/>
        </p:nvSpPr>
        <p:spPr>
          <a:xfrm>
            <a:off x="4698750" y="192523"/>
            <a:ext cx="3185652" cy="727329"/>
          </a:xfrm>
          <a:prstGeom prst="flowChartOffpageConnector">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A2DE3FF-7A4C-4C9C-1AF9-320F64ACCD3E}"/>
              </a:ext>
            </a:extLst>
          </p:cNvPr>
          <p:cNvSpPr txBox="1"/>
          <p:nvPr/>
        </p:nvSpPr>
        <p:spPr>
          <a:xfrm>
            <a:off x="5306004" y="71268"/>
            <a:ext cx="1799304" cy="738664"/>
          </a:xfrm>
          <a:prstGeom prst="rect">
            <a:avLst/>
          </a:prstGeom>
          <a:noFill/>
        </p:spPr>
        <p:txBody>
          <a:bodyPr wrap="square">
            <a:spAutoFit/>
          </a:bodyPr>
          <a:lstStyle>
            <a:defPPr>
              <a:defRPr lang="fa-IR"/>
            </a:defPPr>
            <a:lvl1pPr algn="just" rtl="1">
              <a:lnSpc>
                <a:spcPct val="200000"/>
              </a:lnSpc>
              <a:spcAft>
                <a:spcPts val="1500"/>
              </a:spcAft>
              <a:defRPr sz="3200" i="0">
                <a:solidFill>
                  <a:schemeClr val="bg1"/>
                </a:solidFill>
                <a:effectLst/>
                <a:latin typeface="Vazir" panose="020B0603030804020204" pitchFamily="34" charset="-78"/>
                <a:cs typeface="Vazir" panose="020B0603030804020204" pitchFamily="34" charset="-78"/>
              </a:defRPr>
            </a:lvl1pPr>
          </a:lstStyle>
          <a:p>
            <a:r>
              <a:rPr lang="fa-IR" sz="2400" b="1" dirty="0"/>
              <a:t>انواع شغال</a:t>
            </a:r>
          </a:p>
        </p:txBody>
      </p:sp>
    </p:spTree>
    <p:extLst>
      <p:ext uri="{BB962C8B-B14F-4D97-AF65-F5344CB8AC3E}">
        <p14:creationId xmlns:p14="http://schemas.microsoft.com/office/powerpoint/2010/main" val="3553946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45DB78-1DE2-0CCE-2802-C33430F81932}"/>
              </a:ext>
            </a:extLst>
          </p:cNvPr>
          <p:cNvSpPr/>
          <p:nvPr/>
        </p:nvSpPr>
        <p:spPr>
          <a:xfrm>
            <a:off x="6194322" y="845574"/>
            <a:ext cx="3008671" cy="3365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FC44CF9-35A7-EF7F-05AF-6AA665F373AE}"/>
              </a:ext>
            </a:extLst>
          </p:cNvPr>
          <p:cNvSpPr txBox="1"/>
          <p:nvPr/>
        </p:nvSpPr>
        <p:spPr>
          <a:xfrm>
            <a:off x="3716594" y="1442883"/>
            <a:ext cx="169114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سوندوال: </a:t>
            </a:r>
          </a:p>
        </p:txBody>
      </p:sp>
      <p:sp>
        <p:nvSpPr>
          <p:cNvPr id="5" name="TextBox 4">
            <a:extLst>
              <a:ext uri="{FF2B5EF4-FFF2-40B4-BE49-F238E27FC236}">
                <a16:creationId xmlns:a16="http://schemas.microsoft.com/office/drawing/2014/main" id="{456FC79C-A858-F78F-3BD6-9A908BF020E6}"/>
              </a:ext>
            </a:extLst>
          </p:cNvPr>
          <p:cNvSpPr txBox="1"/>
          <p:nvPr/>
        </p:nvSpPr>
        <p:spPr>
          <a:xfrm>
            <a:off x="1750142" y="2312276"/>
            <a:ext cx="3618271" cy="2793072"/>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عمدتاً در درختزارها زندگی می‌کند. خوی تهاجمی کمتری از دیگر شغال‌ها دارد و به ندرت طعمه‌های بزرگ شکار می‌کند. محدوده زندگی: مرکز و جنوب آفریقا</a:t>
            </a:r>
          </a:p>
        </p:txBody>
      </p:sp>
      <p:pic>
        <p:nvPicPr>
          <p:cNvPr id="4" name="Picture 3">
            <a:extLst>
              <a:ext uri="{FF2B5EF4-FFF2-40B4-BE49-F238E27FC236}">
                <a16:creationId xmlns:a16="http://schemas.microsoft.com/office/drawing/2014/main" id="{7C35D7C8-FB86-5B4A-113D-740F99087282}"/>
              </a:ext>
            </a:extLst>
          </p:cNvPr>
          <p:cNvPicPr>
            <a:picLocks noChangeAspect="1"/>
          </p:cNvPicPr>
          <p:nvPr/>
        </p:nvPicPr>
        <p:blipFill>
          <a:blip r:embed="rId2"/>
          <a:srcRect r="1936" b="13119"/>
          <a:stretch/>
        </p:blipFill>
        <p:spPr>
          <a:xfrm>
            <a:off x="5958348" y="1442884"/>
            <a:ext cx="5978013" cy="3972232"/>
          </a:xfrm>
          <a:prstGeom prst="rect">
            <a:avLst/>
          </a:prstGeom>
        </p:spPr>
      </p:pic>
    </p:spTree>
    <p:extLst>
      <p:ext uri="{BB962C8B-B14F-4D97-AF65-F5344CB8AC3E}">
        <p14:creationId xmlns:p14="http://schemas.microsoft.com/office/powerpoint/2010/main" val="33988453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2236312-0CB6-7DA1-7D60-707BCDBDA81F}"/>
              </a:ext>
            </a:extLst>
          </p:cNvPr>
          <p:cNvSpPr/>
          <p:nvPr/>
        </p:nvSpPr>
        <p:spPr>
          <a:xfrm>
            <a:off x="2871019" y="3229897"/>
            <a:ext cx="3008671" cy="3043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621F95CC-5579-B112-C65A-04843EB75E76}"/>
              </a:ext>
            </a:extLst>
          </p:cNvPr>
          <p:cNvSpPr/>
          <p:nvPr/>
        </p:nvSpPr>
        <p:spPr>
          <a:xfrm>
            <a:off x="511278" y="924233"/>
            <a:ext cx="3008671" cy="3365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a:extLst>
              <a:ext uri="{FF2B5EF4-FFF2-40B4-BE49-F238E27FC236}">
                <a16:creationId xmlns:a16="http://schemas.microsoft.com/office/drawing/2014/main" id="{83FC9B67-ECF3-BCFF-ED3A-2FCCF5532D45}"/>
              </a:ext>
            </a:extLst>
          </p:cNvPr>
          <p:cNvPicPr>
            <a:picLocks noChangeAspect="1"/>
          </p:cNvPicPr>
          <p:nvPr/>
        </p:nvPicPr>
        <p:blipFill>
          <a:blip r:embed="rId2"/>
          <a:srcRect l="16934" r="10888"/>
          <a:stretch/>
        </p:blipFill>
        <p:spPr>
          <a:xfrm>
            <a:off x="308882" y="1295864"/>
            <a:ext cx="5787118" cy="4502244"/>
          </a:xfrm>
          <a:prstGeom prst="rect">
            <a:avLst/>
          </a:prstGeom>
        </p:spPr>
      </p:pic>
      <p:sp>
        <p:nvSpPr>
          <p:cNvPr id="4" name="TextBox 3">
            <a:extLst>
              <a:ext uri="{FF2B5EF4-FFF2-40B4-BE49-F238E27FC236}">
                <a16:creationId xmlns:a16="http://schemas.microsoft.com/office/drawing/2014/main" id="{79458C2E-4938-6E37-917A-99AF759D068A}"/>
              </a:ext>
            </a:extLst>
          </p:cNvPr>
          <p:cNvSpPr txBox="1"/>
          <p:nvPr/>
        </p:nvSpPr>
        <p:spPr>
          <a:xfrm>
            <a:off x="10589341" y="834199"/>
            <a:ext cx="99305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لینه: </a:t>
            </a:r>
          </a:p>
        </p:txBody>
      </p:sp>
      <p:sp>
        <p:nvSpPr>
          <p:cNvPr id="6" name="TextBox 5">
            <a:extLst>
              <a:ext uri="{FF2B5EF4-FFF2-40B4-BE49-F238E27FC236}">
                <a16:creationId xmlns:a16="http://schemas.microsoft.com/office/drawing/2014/main" id="{7426917E-33C1-8028-80AB-C1D31043194A}"/>
              </a:ext>
            </a:extLst>
          </p:cNvPr>
          <p:cNvSpPr txBox="1"/>
          <p:nvPr/>
        </p:nvSpPr>
        <p:spPr>
          <a:xfrm>
            <a:off x="6719514" y="1433515"/>
            <a:ext cx="4961208" cy="4108817"/>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pPr>
              <a:lnSpc>
                <a:spcPct val="300000"/>
              </a:lnSpc>
            </a:pPr>
            <a:r>
              <a:rPr lang="fa-IR" dirty="0"/>
              <a:t>سنگینتر از دو شغال دیگر است و تنها شغالی که در خارج از آفریقا زندگی می‌کند. از نظر ژنتیکی خویشاوندی نزدیکتری با سگ، گرگ و کایوت دارد تا بقیه شغال‌ها. محدوده زندگی: شمال آفریقا، جنوب شرق اروپا، غرب و جنوب آسیا</a:t>
            </a:r>
          </a:p>
        </p:txBody>
      </p:sp>
    </p:spTree>
    <p:extLst>
      <p:ext uri="{BB962C8B-B14F-4D97-AF65-F5344CB8AC3E}">
        <p14:creationId xmlns:p14="http://schemas.microsoft.com/office/powerpoint/2010/main" val="30756093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D4535A6-4425-9D7C-E234-D815EF5D1D6F}"/>
              </a:ext>
            </a:extLst>
          </p:cNvPr>
          <p:cNvSpPr/>
          <p:nvPr/>
        </p:nvSpPr>
        <p:spPr>
          <a:xfrm>
            <a:off x="678426" y="1121965"/>
            <a:ext cx="3008671" cy="46140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3069BF4-5B4E-F33C-83A1-B80008409F33}"/>
              </a:ext>
            </a:extLst>
          </p:cNvPr>
          <p:cNvSpPr txBox="1"/>
          <p:nvPr/>
        </p:nvSpPr>
        <p:spPr>
          <a:xfrm>
            <a:off x="8696634" y="1570799"/>
            <a:ext cx="152400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فون سربر:</a:t>
            </a:r>
          </a:p>
        </p:txBody>
      </p:sp>
      <p:sp>
        <p:nvSpPr>
          <p:cNvPr id="5" name="TextBox 4">
            <a:extLst>
              <a:ext uri="{FF2B5EF4-FFF2-40B4-BE49-F238E27FC236}">
                <a16:creationId xmlns:a16="http://schemas.microsoft.com/office/drawing/2014/main" id="{39366D36-D1F2-D743-C5E8-0E2F9A315164}"/>
              </a:ext>
            </a:extLst>
          </p:cNvPr>
          <p:cNvSpPr txBox="1"/>
          <p:nvPr/>
        </p:nvSpPr>
        <p:spPr>
          <a:xfrm>
            <a:off x="6902247" y="2111123"/>
            <a:ext cx="5112774" cy="2793072"/>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سبکترین نوع شغال که قدیمیترین گونه زنده سرده </a:t>
            </a:r>
            <a:r>
              <a:rPr lang="en-US" dirty="0"/>
              <a:t>Canis </a:t>
            </a:r>
            <a:r>
              <a:rPr lang="fa-IR" dirty="0"/>
              <a:t>هم محسوب می‌شود. تهاجمی‌ترین نوع شغال است که طعمه‌هایی به بزرگی خودش را شکار می‌کند و جنگ‌های بین گروهی زیادی هم از آن‌ها دیده می‌شود. محدوده زندگی: جنوب و شرق آفریقا  </a:t>
            </a:r>
          </a:p>
        </p:txBody>
      </p:sp>
      <p:pic>
        <p:nvPicPr>
          <p:cNvPr id="2" name="Picture 1">
            <a:extLst>
              <a:ext uri="{FF2B5EF4-FFF2-40B4-BE49-F238E27FC236}">
                <a16:creationId xmlns:a16="http://schemas.microsoft.com/office/drawing/2014/main" id="{28F1016F-313E-A4F4-2A7A-FCC9D1D073AC}"/>
              </a:ext>
            </a:extLst>
          </p:cNvPr>
          <p:cNvPicPr>
            <a:picLocks noChangeAspect="1"/>
          </p:cNvPicPr>
          <p:nvPr/>
        </p:nvPicPr>
        <p:blipFill rotWithShape="1">
          <a:blip r:embed="rId2"/>
          <a:srcRect r="25041"/>
          <a:stretch/>
        </p:blipFill>
        <p:spPr>
          <a:xfrm>
            <a:off x="521113" y="640034"/>
            <a:ext cx="5574887" cy="5577932"/>
          </a:xfrm>
          <a:prstGeom prst="roundRect">
            <a:avLst>
              <a:gd name="adj" fmla="val 50000"/>
            </a:avLst>
          </a:prstGeom>
        </p:spPr>
      </p:pic>
    </p:spTree>
    <p:extLst>
      <p:ext uri="{BB962C8B-B14F-4D97-AF65-F5344CB8AC3E}">
        <p14:creationId xmlns:p14="http://schemas.microsoft.com/office/powerpoint/2010/main" val="16561122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2CE591-015E-00FD-7B66-7639B8E46D7B}"/>
              </a:ext>
            </a:extLst>
          </p:cNvPr>
          <p:cNvPicPr>
            <a:picLocks noChangeAspect="1"/>
          </p:cNvPicPr>
          <p:nvPr/>
        </p:nvPicPr>
        <p:blipFill>
          <a:blip r:embed="rId2"/>
          <a:srcRect t="4576" b="16656"/>
          <a:stretch/>
        </p:blipFill>
        <p:spPr>
          <a:xfrm>
            <a:off x="0" y="0"/>
            <a:ext cx="12192000" cy="6858000"/>
          </a:xfrm>
          <a:prstGeom prst="rect">
            <a:avLst/>
          </a:prstGeom>
        </p:spPr>
      </p:pic>
      <p:sp>
        <p:nvSpPr>
          <p:cNvPr id="8" name="Rectangle: Top Corners Rounded 7">
            <a:extLst>
              <a:ext uri="{FF2B5EF4-FFF2-40B4-BE49-F238E27FC236}">
                <a16:creationId xmlns:a16="http://schemas.microsoft.com/office/drawing/2014/main" id="{AD7A8A34-121B-5D46-5EF4-77D80972147C}"/>
              </a:ext>
            </a:extLst>
          </p:cNvPr>
          <p:cNvSpPr/>
          <p:nvPr/>
        </p:nvSpPr>
        <p:spPr>
          <a:xfrm>
            <a:off x="870155" y="4916128"/>
            <a:ext cx="10530348" cy="1861087"/>
          </a:xfrm>
          <a:prstGeom prst="round2SameRect">
            <a:avLst/>
          </a:prstGeom>
          <a:solidFill>
            <a:schemeClr val="accent4">
              <a:lumMod val="50000"/>
              <a:alpha val="7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B8721A2C-2552-3B44-4453-432044A2A8BE}"/>
              </a:ext>
            </a:extLst>
          </p:cNvPr>
          <p:cNvSpPr txBox="1"/>
          <p:nvPr/>
        </p:nvSpPr>
        <p:spPr>
          <a:xfrm>
            <a:off x="870154" y="5474783"/>
            <a:ext cx="10530349" cy="1131079"/>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solidFill>
                  <a:schemeClr val="bg1"/>
                </a:solidFill>
              </a:rPr>
              <a:t>شغال‌های ایران از گونه شغال‌های طلایی هستند. رنگ شغال از گرگ حنایی‌تر و سایه سیاهی روی پشت دارد، البته رنگ شغال‌های جنوب ایران روشن‌تر از شغال‌های نواحی شمال است. در اغلب مناطق ایران شغال یافت می‌شود.</a:t>
            </a:r>
          </a:p>
        </p:txBody>
      </p:sp>
      <p:sp>
        <p:nvSpPr>
          <p:cNvPr id="3" name="TextBox 2">
            <a:extLst>
              <a:ext uri="{FF2B5EF4-FFF2-40B4-BE49-F238E27FC236}">
                <a16:creationId xmlns:a16="http://schemas.microsoft.com/office/drawing/2014/main" id="{5EF8F177-32D8-7648-5FBF-7E7961D6484B}"/>
              </a:ext>
            </a:extLst>
          </p:cNvPr>
          <p:cNvSpPr txBox="1"/>
          <p:nvPr/>
        </p:nvSpPr>
        <p:spPr>
          <a:xfrm>
            <a:off x="5029200" y="5030998"/>
            <a:ext cx="21336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solidFill>
                  <a:schemeClr val="bg1"/>
                </a:solidFill>
              </a:rPr>
              <a:t>شغال‌های ایران</a:t>
            </a:r>
          </a:p>
        </p:txBody>
      </p:sp>
    </p:spTree>
    <p:extLst>
      <p:ext uri="{BB962C8B-B14F-4D97-AF65-F5344CB8AC3E}">
        <p14:creationId xmlns:p14="http://schemas.microsoft.com/office/powerpoint/2010/main" val="153994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238E763-6CD0-4EBF-FD73-238EE5AD2100}"/>
              </a:ext>
            </a:extLst>
          </p:cNvPr>
          <p:cNvPicPr>
            <a:picLocks noChangeAspect="1"/>
          </p:cNvPicPr>
          <p:nvPr/>
        </p:nvPicPr>
        <p:blipFill>
          <a:blip r:embed="rId2"/>
          <a:srcRect l="2546" r="10484" b="2420"/>
          <a:stretch/>
        </p:blipFill>
        <p:spPr>
          <a:xfrm>
            <a:off x="0" y="0"/>
            <a:ext cx="8061294" cy="6858000"/>
          </a:xfrm>
          <a:prstGeom prst="rect">
            <a:avLst/>
          </a:prstGeom>
        </p:spPr>
      </p:pic>
      <p:sp>
        <p:nvSpPr>
          <p:cNvPr id="3" name="TextBox 2">
            <a:extLst>
              <a:ext uri="{FF2B5EF4-FFF2-40B4-BE49-F238E27FC236}">
                <a16:creationId xmlns:a16="http://schemas.microsoft.com/office/drawing/2014/main" id="{BB132B63-FD50-E394-6885-B62EBFF1029B}"/>
              </a:ext>
            </a:extLst>
          </p:cNvPr>
          <p:cNvSpPr txBox="1"/>
          <p:nvPr/>
        </p:nvSpPr>
        <p:spPr>
          <a:xfrm>
            <a:off x="5415258" y="330703"/>
            <a:ext cx="560438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زیستگاه، پراکندگی و فراوانی شغال در ایران</a:t>
            </a:r>
          </a:p>
        </p:txBody>
      </p:sp>
      <p:sp>
        <p:nvSpPr>
          <p:cNvPr id="5" name="TextBox 4">
            <a:extLst>
              <a:ext uri="{FF2B5EF4-FFF2-40B4-BE49-F238E27FC236}">
                <a16:creationId xmlns:a16="http://schemas.microsoft.com/office/drawing/2014/main" id="{210F85CE-AAF9-1679-8D63-DA808E3AD6B8}"/>
              </a:ext>
            </a:extLst>
          </p:cNvPr>
          <p:cNvSpPr txBox="1"/>
          <p:nvPr/>
        </p:nvSpPr>
        <p:spPr>
          <a:xfrm>
            <a:off x="7551174" y="1123070"/>
            <a:ext cx="4511849" cy="3901068"/>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در اکثر زیستگاه‌های ایران، از جنگل‌های حرا تا مناطق کوهستانی، بیابانی، جنگل‌های هیرکانی و نزدیک مناطق مسکونی یافت می‌شود. به جز باتلاق‌ها و ریگ‌زارهای مناطق بیابانی در اکثر مناطق ایران پراکندگی دارد. یکی از فراوان‌ترین گوشتخواران ایران است و در اطراف روستاها و حاشیه شهرها، فراوانتر از سایر مناطق است.</a:t>
            </a:r>
          </a:p>
        </p:txBody>
      </p:sp>
      <p:sp>
        <p:nvSpPr>
          <p:cNvPr id="2" name="Rectangle: Single Corner Rounded 1">
            <a:extLst>
              <a:ext uri="{FF2B5EF4-FFF2-40B4-BE49-F238E27FC236}">
                <a16:creationId xmlns:a16="http://schemas.microsoft.com/office/drawing/2014/main" id="{0BE1E902-D8A8-895B-42F8-6E182ECDD8BE}"/>
              </a:ext>
            </a:extLst>
          </p:cNvPr>
          <p:cNvSpPr/>
          <p:nvPr/>
        </p:nvSpPr>
        <p:spPr>
          <a:xfrm>
            <a:off x="11019645" y="442649"/>
            <a:ext cx="1043378" cy="237771"/>
          </a:xfrm>
          <a:prstGeom prst="round1Rect">
            <a:avLst>
              <a:gd name="adj" fmla="val 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62804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E7955B8-18C5-836E-7DFD-548A11108BAA}"/>
              </a:ext>
            </a:extLst>
          </p:cNvPr>
          <p:cNvPicPr>
            <a:picLocks noChangeAspect="1"/>
          </p:cNvPicPr>
          <p:nvPr/>
        </p:nvPicPr>
        <p:blipFill rotWithShape="1">
          <a:blip r:embed="rId2"/>
          <a:srcRect b="29859"/>
          <a:stretch/>
        </p:blipFill>
        <p:spPr>
          <a:xfrm>
            <a:off x="0" y="2011632"/>
            <a:ext cx="12192000" cy="4846368"/>
          </a:xfrm>
          <a:prstGeom prst="rect">
            <a:avLst/>
          </a:prstGeom>
        </p:spPr>
      </p:pic>
      <p:sp>
        <p:nvSpPr>
          <p:cNvPr id="3" name="TextBox 2">
            <a:extLst>
              <a:ext uri="{FF2B5EF4-FFF2-40B4-BE49-F238E27FC236}">
                <a16:creationId xmlns:a16="http://schemas.microsoft.com/office/drawing/2014/main" id="{5A0A2C3A-0F4B-AB21-B62B-7A8275B5EDD1}"/>
              </a:ext>
            </a:extLst>
          </p:cNvPr>
          <p:cNvSpPr txBox="1"/>
          <p:nvPr/>
        </p:nvSpPr>
        <p:spPr>
          <a:xfrm>
            <a:off x="0" y="143415"/>
            <a:ext cx="9527457" cy="2758447"/>
          </a:xfrm>
          <a:prstGeom prst="rect">
            <a:avLst/>
          </a:prstGeom>
          <a:noFill/>
        </p:spPr>
        <p:txBody>
          <a:bodyPr wrap="square">
            <a:spAutoFit/>
          </a:bodyPr>
          <a:lstStyle/>
          <a:p>
            <a:pPr algn="just" rtl="1">
              <a:lnSpc>
                <a:spcPct val="250000"/>
              </a:lnSpc>
              <a:spcAft>
                <a:spcPts val="1500"/>
              </a:spcAft>
            </a:pPr>
            <a:r>
              <a:rPr lang="fa-IR" dirty="0">
                <a:effectLst/>
                <a:latin typeface="Vazir" panose="020B0603030804020204" pitchFamily="34" charset="-78"/>
                <a:cs typeface="Vazir" panose="020B0603030804020204" pitchFamily="34" charset="-78"/>
              </a:rPr>
              <a:t>شُغال به سه گونه از سگ‌سانان گفته می‌شود:شغال پشت‌سیاه و شغال پهلونواری که هر دو در آفریقای جنوب صحرا زندگی می‌کنند و خویشاوند نزدیک یکدیگرند و شغال زرد که بومی شمال آفریقا و آسیا و اروپا است. شغال زرد هرچند از نظر ظاهری به دو گونهٔ دیگر شغال شبیه است اما خویشاوند نزدیکتر گرگ و سگ است. البته واژهٔ شغال تعریف دقیقی ندارد و گاهی کایوت نیز شغال آمریکایی نامیده می‌شود.</a:t>
            </a:r>
          </a:p>
        </p:txBody>
      </p:sp>
      <p:sp>
        <p:nvSpPr>
          <p:cNvPr id="5" name="TextBox 4">
            <a:extLst>
              <a:ext uri="{FF2B5EF4-FFF2-40B4-BE49-F238E27FC236}">
                <a16:creationId xmlns:a16="http://schemas.microsoft.com/office/drawing/2014/main" id="{F4FB62B9-C960-D5AF-228B-062E1A8B58CA}"/>
              </a:ext>
            </a:extLst>
          </p:cNvPr>
          <p:cNvSpPr txBox="1"/>
          <p:nvPr/>
        </p:nvSpPr>
        <p:spPr>
          <a:xfrm>
            <a:off x="9615950" y="352158"/>
            <a:ext cx="2084437" cy="461665"/>
          </a:xfrm>
          <a:prstGeom prst="rect">
            <a:avLst/>
          </a:prstGeom>
          <a:noFill/>
        </p:spPr>
        <p:txBody>
          <a:bodyPr wrap="square">
            <a:spAutoFit/>
          </a:bodyPr>
          <a:lstStyle/>
          <a:p>
            <a:pPr algn="just" rtl="1"/>
            <a:r>
              <a:rPr lang="fa-IR" sz="2400" b="1" dirty="0">
                <a:effectLst/>
                <a:latin typeface="Shabnam" panose="020B0603030804020204" pitchFamily="34" charset="-78"/>
                <a:cs typeface="Shabnam" panose="020B0603030804020204" pitchFamily="34" charset="-78"/>
              </a:rPr>
              <a:t> حیوان شغال:</a:t>
            </a:r>
            <a:endParaRPr lang="fa-IR"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743977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C77830-4008-316F-CC01-68D2032C17C6}"/>
              </a:ext>
            </a:extLst>
          </p:cNvPr>
          <p:cNvPicPr>
            <a:picLocks noChangeAspect="1"/>
          </p:cNvPicPr>
          <p:nvPr/>
        </p:nvPicPr>
        <p:blipFill>
          <a:blip r:embed="rId2"/>
          <a:srcRect l="2397" b="3616"/>
          <a:stretch/>
        </p:blipFill>
        <p:spPr>
          <a:xfrm>
            <a:off x="0" y="1537505"/>
            <a:ext cx="7424338" cy="5236831"/>
          </a:xfrm>
          <a:prstGeom prst="rect">
            <a:avLst/>
          </a:prstGeom>
        </p:spPr>
      </p:pic>
      <p:sp>
        <p:nvSpPr>
          <p:cNvPr id="3" name="TextBox 2">
            <a:extLst>
              <a:ext uri="{FF2B5EF4-FFF2-40B4-BE49-F238E27FC236}">
                <a16:creationId xmlns:a16="http://schemas.microsoft.com/office/drawing/2014/main" id="{D72A8072-2E48-FB1B-CBDB-9A8CACCD386A}"/>
              </a:ext>
            </a:extLst>
          </p:cNvPr>
          <p:cNvSpPr txBox="1"/>
          <p:nvPr/>
        </p:nvSpPr>
        <p:spPr>
          <a:xfrm>
            <a:off x="4306527" y="251708"/>
            <a:ext cx="357894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وضعیت حفاظتی شغال</a:t>
            </a:r>
          </a:p>
        </p:txBody>
      </p:sp>
      <p:sp>
        <p:nvSpPr>
          <p:cNvPr id="5" name="TextBox 4">
            <a:extLst>
              <a:ext uri="{FF2B5EF4-FFF2-40B4-BE49-F238E27FC236}">
                <a16:creationId xmlns:a16="http://schemas.microsoft.com/office/drawing/2014/main" id="{5D0BD550-D1F8-EE8F-32F8-C5F172C30360}"/>
              </a:ext>
            </a:extLst>
          </p:cNvPr>
          <p:cNvSpPr txBox="1"/>
          <p:nvPr/>
        </p:nvSpPr>
        <p:spPr>
          <a:xfrm>
            <a:off x="250721" y="713373"/>
            <a:ext cx="11690555" cy="2239074"/>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شغال در گروه کمترین نگرانی</a:t>
            </a:r>
            <a:r>
              <a:rPr lang="en-US" dirty="0"/>
              <a:t>LC</a:t>
            </a:r>
            <a:r>
              <a:rPr lang="fa-IR" dirty="0"/>
              <a:t>فهرست سرخ </a:t>
            </a:r>
            <a:r>
              <a:rPr lang="en-US" dirty="0"/>
              <a:t>IUCN </a:t>
            </a:r>
            <a:r>
              <a:rPr lang="fa-IR" dirty="0"/>
              <a:t>قرار دارد. به دلیل نزدیکی به مناطق مسکونی به ویژه روستاها، تعدادی از آنها توسط انسان کشته می‌شوند. تعداد زیادی نیز بر اثر برخورد با خودروها می‌میرند. اما به علت تطابق این حیوان با شرایط گوناگون محیط، قدرت استتار خوب، و استفاده از منابع غذایی متفاوت، از جمعیت خوبی برخوردارند و در حال حاضر خطری نسل آنها را تهدید نمی‌کند.</a:t>
            </a:r>
          </a:p>
        </p:txBody>
      </p:sp>
      <p:pic>
        <p:nvPicPr>
          <p:cNvPr id="4" name="Picture 3">
            <a:extLst>
              <a:ext uri="{FF2B5EF4-FFF2-40B4-BE49-F238E27FC236}">
                <a16:creationId xmlns:a16="http://schemas.microsoft.com/office/drawing/2014/main" id="{4FDFA72C-F0A6-6C48-0846-7AB9E16C0085}"/>
              </a:ext>
            </a:extLst>
          </p:cNvPr>
          <p:cNvPicPr>
            <a:picLocks noChangeAspect="1"/>
          </p:cNvPicPr>
          <p:nvPr/>
        </p:nvPicPr>
        <p:blipFill>
          <a:blip r:embed="rId3"/>
          <a:srcRect l="3677"/>
          <a:stretch/>
        </p:blipFill>
        <p:spPr>
          <a:xfrm flipH="1">
            <a:off x="7555815" y="3303974"/>
            <a:ext cx="4636185" cy="3554026"/>
          </a:xfrm>
          <a:prstGeom prst="rect">
            <a:avLst/>
          </a:prstGeom>
        </p:spPr>
      </p:pic>
    </p:spTree>
    <p:extLst>
      <p:ext uri="{BB962C8B-B14F-4D97-AF65-F5344CB8AC3E}">
        <p14:creationId xmlns:p14="http://schemas.microsoft.com/office/powerpoint/2010/main" val="74952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24CB256-ABD6-DEB5-AD71-D0FBDABA32A5}"/>
              </a:ext>
            </a:extLst>
          </p:cNvPr>
          <p:cNvSpPr txBox="1"/>
          <p:nvPr/>
        </p:nvSpPr>
        <p:spPr>
          <a:xfrm>
            <a:off x="167149" y="1808323"/>
            <a:ext cx="3116825" cy="1323439"/>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pPr algn="l"/>
            <a:r>
              <a:rPr lang="en-US" dirty="0">
                <a:hlinkClick r:id="rId2">
                  <a:extLst>
                    <a:ext uri="{A12FA001-AC4F-418D-AE19-62706E023703}">
                      <ahyp:hlinkClr xmlns:ahyp="http://schemas.microsoft.com/office/drawing/2018/hyperlinkcolor" val="tx"/>
                    </a:ext>
                  </a:extLst>
                </a:hlinkClick>
              </a:rPr>
              <a:t>https://www.tabiat.ir</a:t>
            </a:r>
            <a:endParaRPr lang="en-US" dirty="0"/>
          </a:p>
          <a:p>
            <a:pPr algn="l"/>
            <a:r>
              <a:rPr lang="en-US" dirty="0">
                <a:hlinkClick r:id="rId3">
                  <a:extLst>
                    <a:ext uri="{A12FA001-AC4F-418D-AE19-62706E023703}">
                      <ahyp:hlinkClr xmlns:ahyp="http://schemas.microsoft.com/office/drawing/2018/hyperlinkcolor" val="tx"/>
                    </a:ext>
                  </a:extLst>
                </a:hlinkClick>
              </a:rPr>
              <a:t>https://www.daneshchi.ir</a:t>
            </a:r>
            <a:endParaRPr lang="en-US" dirty="0"/>
          </a:p>
        </p:txBody>
      </p:sp>
      <p:sp>
        <p:nvSpPr>
          <p:cNvPr id="2" name="TextBox 1">
            <a:extLst>
              <a:ext uri="{FF2B5EF4-FFF2-40B4-BE49-F238E27FC236}">
                <a16:creationId xmlns:a16="http://schemas.microsoft.com/office/drawing/2014/main" id="{F5B65B5E-69FC-51EA-D5B2-2B24D29CC42C}"/>
              </a:ext>
            </a:extLst>
          </p:cNvPr>
          <p:cNvSpPr txBox="1"/>
          <p:nvPr/>
        </p:nvSpPr>
        <p:spPr>
          <a:xfrm>
            <a:off x="10795820" y="641991"/>
            <a:ext cx="87507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منابع</a:t>
            </a:r>
          </a:p>
        </p:txBody>
      </p:sp>
      <p:sp>
        <p:nvSpPr>
          <p:cNvPr id="4" name="Rectangle: Single Corner Rounded 3">
            <a:extLst>
              <a:ext uri="{FF2B5EF4-FFF2-40B4-BE49-F238E27FC236}">
                <a16:creationId xmlns:a16="http://schemas.microsoft.com/office/drawing/2014/main" id="{C4C0B887-A9A9-9C44-E0DC-4DB8F0264959}"/>
              </a:ext>
            </a:extLst>
          </p:cNvPr>
          <p:cNvSpPr/>
          <p:nvPr/>
        </p:nvSpPr>
        <p:spPr>
          <a:xfrm>
            <a:off x="11670891" y="641991"/>
            <a:ext cx="521688" cy="461665"/>
          </a:xfrm>
          <a:prstGeom prst="round1Rect">
            <a:avLst>
              <a:gd name="adj" fmla="val 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55738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xagon 1">
            <a:extLst>
              <a:ext uri="{FF2B5EF4-FFF2-40B4-BE49-F238E27FC236}">
                <a16:creationId xmlns:a16="http://schemas.microsoft.com/office/drawing/2014/main" id="{BE2A9979-4554-4696-7CCA-77907B92A9CD}"/>
              </a:ext>
            </a:extLst>
          </p:cNvPr>
          <p:cNvSpPr/>
          <p:nvPr/>
        </p:nvSpPr>
        <p:spPr>
          <a:xfrm>
            <a:off x="1361767" y="2514600"/>
            <a:ext cx="9468465" cy="1828799"/>
          </a:xfrm>
          <a:prstGeom prst="hexagon">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8263A47-C2C3-59B5-8215-90682ED0BFBF}"/>
              </a:ext>
            </a:extLst>
          </p:cNvPr>
          <p:cNvSpPr txBox="1"/>
          <p:nvPr/>
        </p:nvSpPr>
        <p:spPr>
          <a:xfrm>
            <a:off x="2805223" y="2921168"/>
            <a:ext cx="6921795" cy="1015663"/>
          </a:xfrm>
          <a:prstGeom prst="rect">
            <a:avLst/>
          </a:prstGeom>
          <a:noFill/>
        </p:spPr>
        <p:txBody>
          <a:bodyPr wrap="square">
            <a:spAutoFit/>
          </a:bodyPr>
          <a:lstStyle>
            <a:defPPr>
              <a:defRPr lang="fa-IR"/>
            </a:defPPr>
            <a:lvl1pPr algn="just" rtl="1">
              <a:defRPr sz="2400" b="1" i="0">
                <a:effectLst/>
                <a:latin typeface="Shabnam" panose="020B0603030804020204" pitchFamily="34" charset="-78"/>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44366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CAF299-5815-41B6-2303-F6769BD50707}"/>
              </a:ext>
            </a:extLst>
          </p:cNvPr>
          <p:cNvPicPr>
            <a:picLocks noChangeAspect="1"/>
          </p:cNvPicPr>
          <p:nvPr/>
        </p:nvPicPr>
        <p:blipFill rotWithShape="1">
          <a:blip r:embed="rId2"/>
          <a:srcRect r="3012"/>
          <a:stretch/>
        </p:blipFill>
        <p:spPr>
          <a:xfrm>
            <a:off x="6685995" y="908682"/>
            <a:ext cx="5506005" cy="5271491"/>
          </a:xfrm>
          <a:prstGeom prst="rect">
            <a:avLst/>
          </a:prstGeom>
        </p:spPr>
      </p:pic>
      <p:sp>
        <p:nvSpPr>
          <p:cNvPr id="3" name="TextBox 2">
            <a:extLst>
              <a:ext uri="{FF2B5EF4-FFF2-40B4-BE49-F238E27FC236}">
                <a16:creationId xmlns:a16="http://schemas.microsoft.com/office/drawing/2014/main" id="{9A64AF23-9387-C291-24EC-4B021C6CF9F0}"/>
              </a:ext>
            </a:extLst>
          </p:cNvPr>
          <p:cNvSpPr txBox="1"/>
          <p:nvPr/>
        </p:nvSpPr>
        <p:spPr>
          <a:xfrm>
            <a:off x="3515992" y="1002999"/>
            <a:ext cx="234007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رفتار های شغال</a:t>
            </a:r>
          </a:p>
        </p:txBody>
      </p:sp>
      <p:sp>
        <p:nvSpPr>
          <p:cNvPr id="5" name="TextBox 4">
            <a:extLst>
              <a:ext uri="{FF2B5EF4-FFF2-40B4-BE49-F238E27FC236}">
                <a16:creationId xmlns:a16="http://schemas.microsoft.com/office/drawing/2014/main" id="{498A4EA0-7B5D-490A-A7C8-79C057DAE353}"/>
              </a:ext>
            </a:extLst>
          </p:cNvPr>
          <p:cNvSpPr txBox="1"/>
          <p:nvPr/>
        </p:nvSpPr>
        <p:spPr>
          <a:xfrm>
            <a:off x="477824" y="1580300"/>
            <a:ext cx="5378245" cy="4143442"/>
          </a:xfrm>
          <a:prstGeom prst="rect">
            <a:avLst/>
          </a:prstGeom>
          <a:noFill/>
        </p:spPr>
        <p:txBody>
          <a:bodyPr wrap="square">
            <a:spAutoFit/>
          </a:bodyPr>
          <a:lstStyle>
            <a:defPPr>
              <a:defRPr lang="fa-IR"/>
            </a:defPPr>
            <a:lvl1pPr algn="just" rtl="1">
              <a:lnSpc>
                <a:spcPct val="200000"/>
              </a:lnSpc>
              <a:spcAft>
                <a:spcPts val="1500"/>
              </a:spcAft>
              <a:defRPr i="1">
                <a:effectLst/>
                <a:latin typeface="Vazir" panose="020B0603030804020204" pitchFamily="34" charset="-78"/>
                <a:cs typeface="Vazir" panose="020B0603030804020204" pitchFamily="34" charset="-78"/>
              </a:defRPr>
            </a:lvl1pPr>
          </a:lstStyle>
          <a:p>
            <a:pPr>
              <a:lnSpc>
                <a:spcPct val="250000"/>
              </a:lnSpc>
            </a:pPr>
            <a:r>
              <a:rPr lang="fa-IR" i="0" dirty="0"/>
              <a:t>شغال ها زندگی اجتماعی دارند آن‌ها معمولاً به صورت زوج‌های تک‌همسر است که همیشه با هم زندگی می‌کنند و از قلمرو خود در مقابل شغال‌های دیگر دفاع می‌کنند. آن‌ها گاهی به صورت گروهی هم دیده می‌شوند به خصوص در هنگام خوردن لاشه‌هایی بزرگ اما اغلب “تک رو” یا “دو تایی” شکار می‌کنند.</a:t>
            </a:r>
          </a:p>
        </p:txBody>
      </p:sp>
    </p:spTree>
    <p:extLst>
      <p:ext uri="{BB962C8B-B14F-4D97-AF65-F5344CB8AC3E}">
        <p14:creationId xmlns:p14="http://schemas.microsoft.com/office/powerpoint/2010/main" val="2730943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8F9409-EFEA-1D7D-D6E4-4605B9E8989C}"/>
              </a:ext>
            </a:extLst>
          </p:cNvPr>
          <p:cNvSpPr txBox="1"/>
          <p:nvPr/>
        </p:nvSpPr>
        <p:spPr>
          <a:xfrm>
            <a:off x="507611" y="1192002"/>
            <a:ext cx="5581269" cy="5009064"/>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شغال زمانی که با همهمه و غوغا و آزار زیاد شکارگران و روستاییان روبه‌رو شود اعصابش از کار می‌افتد و برای مدتی به حالت اغماء و بی‌هوشی می‌رود. به این حالت شغال‌مُردگی گفته می‌شود. روستاییان در قدیم می‌پنداشتند که شغال عمداً چنین می‌کند و در فارسی زبانزد شغال‌مردگی و خود را به شغال‌مردگی زدن کنایه از افرادی است که ظاهراً خود را کوچک و مظلوم وانمود میکنند ولی در باطن آن چنان نیستند.معمولاً در اوایل غروب، شغال‌ها به صورت دسته جمعی زوزه‌ای شبیه فریاد انسان سر می‌دهند.</a:t>
            </a:r>
          </a:p>
        </p:txBody>
      </p:sp>
      <p:sp>
        <p:nvSpPr>
          <p:cNvPr id="2" name="TextBox 1">
            <a:extLst>
              <a:ext uri="{FF2B5EF4-FFF2-40B4-BE49-F238E27FC236}">
                <a16:creationId xmlns:a16="http://schemas.microsoft.com/office/drawing/2014/main" id="{A329466D-2494-BC1F-55FE-FB8EBE9D9B20}"/>
              </a:ext>
            </a:extLst>
          </p:cNvPr>
          <p:cNvSpPr txBox="1"/>
          <p:nvPr/>
        </p:nvSpPr>
        <p:spPr>
          <a:xfrm>
            <a:off x="2128206" y="656934"/>
            <a:ext cx="234007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pPr algn="ctr"/>
            <a:r>
              <a:rPr lang="fa-IR" dirty="0"/>
              <a:t>رفتار های شغال</a:t>
            </a:r>
          </a:p>
        </p:txBody>
      </p:sp>
      <p:pic>
        <p:nvPicPr>
          <p:cNvPr id="4" name="Picture 3">
            <a:extLst>
              <a:ext uri="{FF2B5EF4-FFF2-40B4-BE49-F238E27FC236}">
                <a16:creationId xmlns:a16="http://schemas.microsoft.com/office/drawing/2014/main" id="{9CC6C47D-7148-7FCD-993F-F1ECE2507708}"/>
              </a:ext>
            </a:extLst>
          </p:cNvPr>
          <p:cNvPicPr>
            <a:picLocks noChangeAspect="1"/>
          </p:cNvPicPr>
          <p:nvPr/>
        </p:nvPicPr>
        <p:blipFill>
          <a:blip r:embed="rId3"/>
          <a:srcRect l="16995"/>
          <a:stretch/>
        </p:blipFill>
        <p:spPr>
          <a:xfrm>
            <a:off x="7718769" y="3568391"/>
            <a:ext cx="4086129" cy="3281806"/>
          </a:xfrm>
          <a:prstGeom prst="rect">
            <a:avLst/>
          </a:prstGeom>
          <a:ln w="76200">
            <a:solidFill>
              <a:schemeClr val="bg1"/>
            </a:solidFill>
          </a:ln>
        </p:spPr>
      </p:pic>
      <p:pic>
        <p:nvPicPr>
          <p:cNvPr id="5" name="Picture 4">
            <a:extLst>
              <a:ext uri="{FF2B5EF4-FFF2-40B4-BE49-F238E27FC236}">
                <a16:creationId xmlns:a16="http://schemas.microsoft.com/office/drawing/2014/main" id="{D7570D6D-9567-4C05-E324-2ECD7ECD0FF1}"/>
              </a:ext>
            </a:extLst>
          </p:cNvPr>
          <p:cNvPicPr>
            <a:picLocks noChangeAspect="1"/>
          </p:cNvPicPr>
          <p:nvPr/>
        </p:nvPicPr>
        <p:blipFill>
          <a:blip r:embed="rId4"/>
          <a:srcRect l="29636" t="22579" r="17052" b="18710"/>
          <a:stretch/>
        </p:blipFill>
        <p:spPr>
          <a:xfrm>
            <a:off x="6481154" y="0"/>
            <a:ext cx="4458353" cy="3289610"/>
          </a:xfrm>
          <a:prstGeom prst="rect">
            <a:avLst/>
          </a:prstGeom>
          <a:ln w="76200">
            <a:solidFill>
              <a:schemeClr val="bg1"/>
            </a:solidFill>
          </a:ln>
        </p:spPr>
      </p:pic>
      <p:sp>
        <p:nvSpPr>
          <p:cNvPr id="7" name="Rectangle 6">
            <a:extLst>
              <a:ext uri="{FF2B5EF4-FFF2-40B4-BE49-F238E27FC236}">
                <a16:creationId xmlns:a16="http://schemas.microsoft.com/office/drawing/2014/main" id="{0D1CFF3C-E8E3-3394-A0C6-1858CEFD5059}"/>
              </a:ext>
            </a:extLst>
          </p:cNvPr>
          <p:cNvSpPr/>
          <p:nvPr/>
        </p:nvSpPr>
        <p:spPr>
          <a:xfrm>
            <a:off x="10939507" y="455756"/>
            <a:ext cx="552303" cy="257852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27EA04F9-08ED-98E7-B706-AB4799CC118E}"/>
              </a:ext>
            </a:extLst>
          </p:cNvPr>
          <p:cNvSpPr/>
          <p:nvPr/>
        </p:nvSpPr>
        <p:spPr>
          <a:xfrm>
            <a:off x="7166466" y="3920030"/>
            <a:ext cx="552303" cy="257852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757800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1281C3C-A65B-820B-3A35-1A570A970683}"/>
              </a:ext>
            </a:extLst>
          </p:cNvPr>
          <p:cNvSpPr/>
          <p:nvPr/>
        </p:nvSpPr>
        <p:spPr>
          <a:xfrm>
            <a:off x="640965" y="1226634"/>
            <a:ext cx="849582" cy="563136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7B90EB40-4D96-8163-2600-0973673E55B0}"/>
              </a:ext>
            </a:extLst>
          </p:cNvPr>
          <p:cNvSpPr/>
          <p:nvPr/>
        </p:nvSpPr>
        <p:spPr>
          <a:xfrm>
            <a:off x="3838727" y="0"/>
            <a:ext cx="849582" cy="622238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FAA24B17-DB27-C889-847F-E497148BF4B8}"/>
              </a:ext>
            </a:extLst>
          </p:cNvPr>
          <p:cNvSpPr txBox="1"/>
          <p:nvPr/>
        </p:nvSpPr>
        <p:spPr>
          <a:xfrm>
            <a:off x="6936654" y="848532"/>
            <a:ext cx="36576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ویژگی‌های ظاهری گونه شغال</a:t>
            </a:r>
          </a:p>
        </p:txBody>
      </p:sp>
      <p:sp>
        <p:nvSpPr>
          <p:cNvPr id="5" name="TextBox 4">
            <a:extLst>
              <a:ext uri="{FF2B5EF4-FFF2-40B4-BE49-F238E27FC236}">
                <a16:creationId xmlns:a16="http://schemas.microsoft.com/office/drawing/2014/main" id="{B3E124D9-38CA-6DB8-9CFB-6838F5920E1F}"/>
              </a:ext>
            </a:extLst>
          </p:cNvPr>
          <p:cNvSpPr txBox="1"/>
          <p:nvPr/>
        </p:nvSpPr>
        <p:spPr>
          <a:xfrm>
            <a:off x="5466732" y="1543665"/>
            <a:ext cx="6597445" cy="5009064"/>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طول سر و بدن 75 تا 105 سانتی‌متر، طول دم 20 تا 26 سانتی‌متر، ارتفاع بدن 40 تا 50 سانتی‌متر و وزن 7 الی 15 کیلوگرم است. نر و ماده همشکل هستند. جثه متوسط و اندکی بزرگ‌تر از روباه معمولی است. پوزه‌ای باریک و گوش‌هایی بلند دارد. دم کوتاه، پرمو و معمولا سر آن سیاه است. رنگ پشت بدن و دم خاکستری مایل به قهوه‌ای با رگه‌های سیاه، پهلوها گندمگون و زیر بدن نخودی و سفید است. اطراف لب‌ها، چانه و گلو سفید است. مانند سایر سگ‌سانان پستانداری پنجه‌رو است. دارای 5 انگشت در پاهای جلو است که اولین انگشت داخلی بالاتر از بقیه قرار دارد. پاهای عقب 4 انگشت دارد.</a:t>
            </a:r>
          </a:p>
        </p:txBody>
      </p:sp>
      <p:pic>
        <p:nvPicPr>
          <p:cNvPr id="7" name="Picture 6">
            <a:extLst>
              <a:ext uri="{FF2B5EF4-FFF2-40B4-BE49-F238E27FC236}">
                <a16:creationId xmlns:a16="http://schemas.microsoft.com/office/drawing/2014/main" id="{FB4D01C5-749B-9D8B-4783-6F750B973B16}"/>
              </a:ext>
            </a:extLst>
          </p:cNvPr>
          <p:cNvPicPr>
            <a:picLocks noChangeAspect="1"/>
          </p:cNvPicPr>
          <p:nvPr/>
        </p:nvPicPr>
        <p:blipFill rotWithShape="1">
          <a:blip r:embed="rId2">
            <a:extLst>
              <a:ext uri="{28A0092B-C50C-407E-A947-70E740481C1C}">
                <a14:useLocalDpi xmlns:a14="http://schemas.microsoft.com/office/drawing/2010/main" val="0"/>
              </a:ext>
            </a:extLst>
          </a:blip>
          <a:srcRect l="15601" r="20624"/>
          <a:stretch/>
        </p:blipFill>
        <p:spPr>
          <a:xfrm>
            <a:off x="348395" y="1432153"/>
            <a:ext cx="4594302" cy="4333582"/>
          </a:xfrm>
          <a:prstGeom prst="rect">
            <a:avLst/>
          </a:prstGeom>
          <a:ln w="76200">
            <a:solidFill>
              <a:schemeClr val="bg1"/>
            </a:solidFill>
          </a:ln>
        </p:spPr>
      </p:pic>
    </p:spTree>
    <p:extLst>
      <p:ext uri="{BB962C8B-B14F-4D97-AF65-F5344CB8AC3E}">
        <p14:creationId xmlns:p14="http://schemas.microsoft.com/office/powerpoint/2010/main" val="35451178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E5B9770-E5F4-8689-07B1-35F02F841DFF}"/>
              </a:ext>
            </a:extLst>
          </p:cNvPr>
          <p:cNvPicPr>
            <a:picLocks noChangeAspect="1"/>
          </p:cNvPicPr>
          <p:nvPr/>
        </p:nvPicPr>
        <p:blipFill>
          <a:blip r:embed="rId2"/>
          <a:srcRect t="6337" b="9475"/>
          <a:stretch/>
        </p:blipFill>
        <p:spPr>
          <a:xfrm>
            <a:off x="0" y="0"/>
            <a:ext cx="12249664" cy="6858000"/>
          </a:xfrm>
          <a:prstGeom prst="rect">
            <a:avLst/>
          </a:prstGeom>
        </p:spPr>
      </p:pic>
      <p:sp>
        <p:nvSpPr>
          <p:cNvPr id="3" name="TextBox 2">
            <a:extLst>
              <a:ext uri="{FF2B5EF4-FFF2-40B4-BE49-F238E27FC236}">
                <a16:creationId xmlns:a16="http://schemas.microsoft.com/office/drawing/2014/main" id="{4674F5F9-9AD6-B78A-4F96-39B7FF4CCA8F}"/>
              </a:ext>
            </a:extLst>
          </p:cNvPr>
          <p:cNvSpPr txBox="1"/>
          <p:nvPr/>
        </p:nvSpPr>
        <p:spPr>
          <a:xfrm>
            <a:off x="8465574" y="3847662"/>
            <a:ext cx="372642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ویژگی‌های زیستی گونه شغال</a:t>
            </a:r>
          </a:p>
        </p:txBody>
      </p:sp>
      <p:sp>
        <p:nvSpPr>
          <p:cNvPr id="4" name="Rectangle 3">
            <a:extLst>
              <a:ext uri="{FF2B5EF4-FFF2-40B4-BE49-F238E27FC236}">
                <a16:creationId xmlns:a16="http://schemas.microsoft.com/office/drawing/2014/main" id="{41CF8D11-AB0C-724D-34B7-9159EE6BED4C}"/>
              </a:ext>
            </a:extLst>
          </p:cNvPr>
          <p:cNvSpPr/>
          <p:nvPr/>
        </p:nvSpPr>
        <p:spPr>
          <a:xfrm flipV="1">
            <a:off x="0" y="4469735"/>
            <a:ext cx="12249664" cy="2239075"/>
          </a:xfrm>
          <a:prstGeom prst="rect">
            <a:avLst/>
          </a:prstGeom>
          <a:solidFill>
            <a:schemeClr val="accent3">
              <a:lumMod val="75000"/>
              <a:alpha val="5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E07EA4A5-5F67-889A-18CE-9786521FE5D7}"/>
              </a:ext>
            </a:extLst>
          </p:cNvPr>
          <p:cNvSpPr txBox="1"/>
          <p:nvPr/>
        </p:nvSpPr>
        <p:spPr>
          <a:xfrm>
            <a:off x="88490" y="4469735"/>
            <a:ext cx="12103510" cy="2239074"/>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شغال به صورت انفرادی، جفت و گاهی گروهی زندگی می‌کند و پس از تاریک شدن هوا به صورت گروهی زوزه می‌کشند که صدایی شبیه جیغ‌زدن انسان ایجاد می‌کند. شغال‌هایی که در اطراف مناطق مسکونی زندگی می‌کنند عموماً شب‌گردند ولی در سایر مناطق ممکن است در طول روز نیز مشاهده شوند. معمولاً لانه مشخصی ندارند، گودال‌ها، سوراخ‌های طبیعی، شکاف سنگ‌ها و لانه متروکه سایر جانوران را برای ایجاد لانه و تولد نوزادان انتخاب می‌کند.</a:t>
            </a:r>
          </a:p>
        </p:txBody>
      </p:sp>
    </p:spTree>
    <p:extLst>
      <p:ext uri="{BB962C8B-B14F-4D97-AF65-F5344CB8AC3E}">
        <p14:creationId xmlns:p14="http://schemas.microsoft.com/office/powerpoint/2010/main" val="1368575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91016D-9C01-0036-CF5F-28984481ECFE}"/>
              </a:ext>
            </a:extLst>
          </p:cNvPr>
          <p:cNvSpPr/>
          <p:nvPr/>
        </p:nvSpPr>
        <p:spPr>
          <a:xfrm>
            <a:off x="7079225" y="3861404"/>
            <a:ext cx="4355690" cy="299659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7E1D280-6736-D744-FD95-2799F57469D0}"/>
              </a:ext>
            </a:extLst>
          </p:cNvPr>
          <p:cNvSpPr txBox="1"/>
          <p:nvPr/>
        </p:nvSpPr>
        <p:spPr>
          <a:xfrm>
            <a:off x="678426" y="845508"/>
            <a:ext cx="4721939" cy="4939814"/>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pPr>
              <a:lnSpc>
                <a:spcPct val="300000"/>
              </a:lnSpc>
            </a:pPr>
            <a:r>
              <a:rPr lang="fa-IR" dirty="0"/>
              <a:t>شغال حیوان کم توقعی است و غذای خود را از منابع مختلفی تأمین می‌کند. همه چیزخوار است و اغلب اوقات از لاشه حیوانات، باقی‌مانده غذای طعمه‌خواران و زباله تغذیه می‌کند. گاهی هم پستانداران کوچک، پرندگان، خزندگان، و حشرات را شکار می‌کند.</a:t>
            </a:r>
          </a:p>
        </p:txBody>
      </p:sp>
      <p:sp>
        <p:nvSpPr>
          <p:cNvPr id="5" name="TextBox 4">
            <a:extLst>
              <a:ext uri="{FF2B5EF4-FFF2-40B4-BE49-F238E27FC236}">
                <a16:creationId xmlns:a16="http://schemas.microsoft.com/office/drawing/2014/main" id="{7B2A0C89-C001-112B-D1FD-E0BA864868F5}"/>
              </a:ext>
            </a:extLst>
          </p:cNvPr>
          <p:cNvSpPr txBox="1"/>
          <p:nvPr/>
        </p:nvSpPr>
        <p:spPr>
          <a:xfrm>
            <a:off x="3119281" y="475979"/>
            <a:ext cx="228108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تغذیه شغال: </a:t>
            </a:r>
          </a:p>
        </p:txBody>
      </p:sp>
      <p:pic>
        <p:nvPicPr>
          <p:cNvPr id="2" name="Picture 1">
            <a:extLst>
              <a:ext uri="{FF2B5EF4-FFF2-40B4-BE49-F238E27FC236}">
                <a16:creationId xmlns:a16="http://schemas.microsoft.com/office/drawing/2014/main" id="{73DCDB58-3B37-9F59-0042-36B3ED9C9FE7}"/>
              </a:ext>
            </a:extLst>
          </p:cNvPr>
          <p:cNvPicPr>
            <a:picLocks noChangeAspect="1"/>
          </p:cNvPicPr>
          <p:nvPr/>
        </p:nvPicPr>
        <p:blipFill>
          <a:blip r:embed="rId2"/>
          <a:srcRect l="6232" r="26667"/>
          <a:stretch/>
        </p:blipFill>
        <p:spPr>
          <a:xfrm>
            <a:off x="6469624" y="231396"/>
            <a:ext cx="5574891" cy="5538840"/>
          </a:xfrm>
          <a:prstGeom prst="flowChartDocument">
            <a:avLst/>
          </a:prstGeom>
          <a:ln w="38100">
            <a:solidFill>
              <a:schemeClr val="bg1"/>
            </a:solidFill>
          </a:ln>
        </p:spPr>
      </p:pic>
    </p:spTree>
    <p:extLst>
      <p:ext uri="{BB962C8B-B14F-4D97-AF65-F5344CB8AC3E}">
        <p14:creationId xmlns:p14="http://schemas.microsoft.com/office/powerpoint/2010/main" val="331724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DF129D4-3EF5-2FC4-2CAA-4FCDE15703E0}"/>
              </a:ext>
            </a:extLst>
          </p:cNvPr>
          <p:cNvPicPr>
            <a:picLocks noChangeAspect="1"/>
          </p:cNvPicPr>
          <p:nvPr/>
        </p:nvPicPr>
        <p:blipFill>
          <a:blip r:embed="rId2"/>
          <a:stretch>
            <a:fillRect/>
          </a:stretch>
        </p:blipFill>
        <p:spPr>
          <a:xfrm>
            <a:off x="-1" y="-2"/>
            <a:ext cx="12192001" cy="6858002"/>
          </a:xfrm>
          <a:prstGeom prst="rect">
            <a:avLst/>
          </a:prstGeom>
        </p:spPr>
      </p:pic>
      <p:sp>
        <p:nvSpPr>
          <p:cNvPr id="6" name="Rectangle: Top Corners Rounded 5">
            <a:extLst>
              <a:ext uri="{FF2B5EF4-FFF2-40B4-BE49-F238E27FC236}">
                <a16:creationId xmlns:a16="http://schemas.microsoft.com/office/drawing/2014/main" id="{71435168-F4AE-5348-8684-08E99B06BC53}"/>
              </a:ext>
            </a:extLst>
          </p:cNvPr>
          <p:cNvSpPr/>
          <p:nvPr/>
        </p:nvSpPr>
        <p:spPr>
          <a:xfrm>
            <a:off x="117986" y="3657600"/>
            <a:ext cx="4817807" cy="2898057"/>
          </a:xfrm>
          <a:prstGeom prst="round2SameRect">
            <a:avLst>
              <a:gd name="adj1" fmla="val 11454"/>
              <a:gd name="adj2" fmla="val 0"/>
            </a:avLst>
          </a:prstGeom>
          <a:solidFill>
            <a:schemeClr val="accent3">
              <a:lumMod val="75000"/>
              <a:alpha val="6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23F1FF0-3E3C-26EA-FA5D-4B616C0805C8}"/>
              </a:ext>
            </a:extLst>
          </p:cNvPr>
          <p:cNvSpPr txBox="1"/>
          <p:nvPr/>
        </p:nvSpPr>
        <p:spPr>
          <a:xfrm>
            <a:off x="117986" y="4156624"/>
            <a:ext cx="4817807" cy="2239074"/>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solidFill>
                  <a:schemeClr val="bg1"/>
                </a:solidFill>
              </a:rPr>
              <a:t>در مواقع کمیابی این منابع غذایی، کاملاً گیاه‌خوار می‌شود و از میوه تغذیه می‌کند. معمولاً شغال به حیوانات پیر و ناتوان و نیز نوزادان آنها حمله‌ور شده و با گاز گرفتن گردن یا گلو، آنها را از پای در می‌آورد.</a:t>
            </a:r>
          </a:p>
        </p:txBody>
      </p:sp>
      <p:sp>
        <p:nvSpPr>
          <p:cNvPr id="4" name="TextBox 3">
            <a:extLst>
              <a:ext uri="{FF2B5EF4-FFF2-40B4-BE49-F238E27FC236}">
                <a16:creationId xmlns:a16="http://schemas.microsoft.com/office/drawing/2014/main" id="{A0D68709-A5F2-B7B8-52E3-B28FA1B369E1}"/>
              </a:ext>
            </a:extLst>
          </p:cNvPr>
          <p:cNvSpPr txBox="1"/>
          <p:nvPr/>
        </p:nvSpPr>
        <p:spPr>
          <a:xfrm>
            <a:off x="1061882" y="3765832"/>
            <a:ext cx="228108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solidFill>
                  <a:schemeClr val="bg1"/>
                </a:solidFill>
              </a:rPr>
              <a:t>تغذیه شغال: </a:t>
            </a:r>
          </a:p>
        </p:txBody>
      </p:sp>
    </p:spTree>
    <p:extLst>
      <p:ext uri="{BB962C8B-B14F-4D97-AF65-F5344CB8AC3E}">
        <p14:creationId xmlns:p14="http://schemas.microsoft.com/office/powerpoint/2010/main" val="265103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8BDFC88-2507-EB9E-33F0-19A7D971EFD9}"/>
              </a:ext>
            </a:extLst>
          </p:cNvPr>
          <p:cNvSpPr txBox="1"/>
          <p:nvPr/>
        </p:nvSpPr>
        <p:spPr>
          <a:xfrm>
            <a:off x="8766740" y="1293800"/>
            <a:ext cx="244823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cs typeface="Shabnam" panose="020B0603030804020204" pitchFamily="34" charset="-78"/>
              </a:defRPr>
            </a:lvl1pPr>
          </a:lstStyle>
          <a:p>
            <a:r>
              <a:rPr lang="fa-IR" dirty="0"/>
              <a:t>تولید مثل شغال:</a:t>
            </a:r>
          </a:p>
        </p:txBody>
      </p:sp>
      <p:sp>
        <p:nvSpPr>
          <p:cNvPr id="5" name="TextBox 4">
            <a:extLst>
              <a:ext uri="{FF2B5EF4-FFF2-40B4-BE49-F238E27FC236}">
                <a16:creationId xmlns:a16="http://schemas.microsoft.com/office/drawing/2014/main" id="{7FA1B8DF-F7E0-3AD5-0B4E-E9DDF985F84A}"/>
              </a:ext>
            </a:extLst>
          </p:cNvPr>
          <p:cNvSpPr txBox="1"/>
          <p:nvPr/>
        </p:nvSpPr>
        <p:spPr>
          <a:xfrm>
            <a:off x="6570301" y="1755466"/>
            <a:ext cx="5403031" cy="3347070"/>
          </a:xfrm>
          <a:prstGeom prst="rect">
            <a:avLst/>
          </a:prstGeom>
          <a:noFill/>
        </p:spPr>
        <p:txBody>
          <a:bodyPr wrap="square">
            <a:spAutoFit/>
          </a:bodyPr>
          <a:lstStyle>
            <a:defPPr>
              <a:defRPr lang="fa-IR"/>
            </a:defPPr>
            <a:lvl1pPr algn="just" rtl="1">
              <a:lnSpc>
                <a:spcPct val="200000"/>
              </a:lnSpc>
              <a:spcAft>
                <a:spcPts val="1500"/>
              </a:spcAft>
              <a:defRPr i="0">
                <a:effectLst/>
                <a:latin typeface="Vazir" panose="020B0603030804020204" pitchFamily="34" charset="-78"/>
                <a:cs typeface="Vazir" panose="020B0603030804020204" pitchFamily="34" charset="-78"/>
              </a:defRPr>
            </a:lvl1pPr>
          </a:lstStyle>
          <a:p>
            <a:r>
              <a:rPr lang="fa-IR" dirty="0"/>
              <a:t>جفت‌گیری در زمستان صورت می‌گیرد. در موقع جفت‌گیری نر و ماده بین 15 تا 20 دقیقه به هم قفل شده و قادر به جدایی از یکدیگر نیستند. دوره بارداری 63 روز به طول می‌انجامد و 3 الی 6 و گاهی تا 10 نوزاد با وزن تقریبی 200 الی 250 گرم به دنیا می‌آورد. نوزادان با چشم‌های بسته و موهای نرم به رنگ خاکستری تیره متولد می‌شوند. </a:t>
            </a:r>
          </a:p>
        </p:txBody>
      </p:sp>
      <p:pic>
        <p:nvPicPr>
          <p:cNvPr id="2" name="Picture 1">
            <a:extLst>
              <a:ext uri="{FF2B5EF4-FFF2-40B4-BE49-F238E27FC236}">
                <a16:creationId xmlns:a16="http://schemas.microsoft.com/office/drawing/2014/main" id="{1D97B086-B4CB-5362-D0D1-159DEE499078}"/>
              </a:ext>
            </a:extLst>
          </p:cNvPr>
          <p:cNvPicPr>
            <a:picLocks noChangeAspect="1"/>
          </p:cNvPicPr>
          <p:nvPr/>
        </p:nvPicPr>
        <p:blipFill>
          <a:blip r:embed="rId2"/>
          <a:srcRect l="26034" b="16283"/>
          <a:stretch/>
        </p:blipFill>
        <p:spPr>
          <a:xfrm>
            <a:off x="572626" y="1311970"/>
            <a:ext cx="5606948" cy="4234060"/>
          </a:xfrm>
          <a:prstGeom prst="rect">
            <a:avLst/>
          </a:prstGeom>
        </p:spPr>
      </p:pic>
      <p:sp>
        <p:nvSpPr>
          <p:cNvPr id="4" name="Rectangle 3">
            <a:extLst>
              <a:ext uri="{FF2B5EF4-FFF2-40B4-BE49-F238E27FC236}">
                <a16:creationId xmlns:a16="http://schemas.microsoft.com/office/drawing/2014/main" id="{8AF5CB9F-8B51-D53C-CE28-6C3F5BB72ED1}"/>
              </a:ext>
            </a:extLst>
          </p:cNvPr>
          <p:cNvSpPr/>
          <p:nvPr/>
        </p:nvSpPr>
        <p:spPr>
          <a:xfrm>
            <a:off x="10884310" y="5978012"/>
            <a:ext cx="1307690" cy="5211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6711FB7B-2AEE-9337-87B7-8DDA72984770}"/>
              </a:ext>
            </a:extLst>
          </p:cNvPr>
          <p:cNvSpPr/>
          <p:nvPr/>
        </p:nvSpPr>
        <p:spPr>
          <a:xfrm>
            <a:off x="0" y="5978012"/>
            <a:ext cx="1307690" cy="5211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B11454E8-E116-B289-FC5D-581136A353A9}"/>
              </a:ext>
            </a:extLst>
          </p:cNvPr>
          <p:cNvSpPr/>
          <p:nvPr/>
        </p:nvSpPr>
        <p:spPr>
          <a:xfrm flipV="1">
            <a:off x="1307690" y="6226648"/>
            <a:ext cx="9743768" cy="5862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28D685A2-9D3C-ACA9-0E1E-9F6B78F67A5A}"/>
              </a:ext>
            </a:extLst>
          </p:cNvPr>
          <p:cNvSpPr/>
          <p:nvPr/>
        </p:nvSpPr>
        <p:spPr>
          <a:xfrm>
            <a:off x="11336595" y="1311970"/>
            <a:ext cx="855405" cy="32847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586843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TotalTime>
  <Words>1209</Words>
  <Application>Microsoft Office PowerPoint</Application>
  <PresentationFormat>Widescreen</PresentationFormat>
  <Paragraphs>53</Paragraphs>
  <Slides>22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Poppins SemiBold</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10</cp:revision>
  <dcterms:created xsi:type="dcterms:W3CDTF">2025-02-12T10:34:00Z</dcterms:created>
  <dcterms:modified xsi:type="dcterms:W3CDTF">2025-03-03T12:17:30Z</dcterms:modified>
</cp:coreProperties>
</file>