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6" r:id="rId3"/>
    <p:sldId id="257" r:id="rId4"/>
    <p:sldId id="258" r:id="rId5"/>
    <p:sldId id="290" r:id="rId6"/>
    <p:sldId id="288" r:id="rId7"/>
    <p:sldId id="289" r:id="rId8"/>
    <p:sldId id="259" r:id="rId9"/>
    <p:sldId id="260" r:id="rId10"/>
    <p:sldId id="261" r:id="rId11"/>
    <p:sldId id="284" r:id="rId12"/>
    <p:sldId id="285" r:id="rId13"/>
    <p:sldId id="286" r:id="rId14"/>
    <p:sldId id="281" r:id="rId15"/>
    <p:sldId id="282" r:id="rId16"/>
    <p:sldId id="283" r:id="rId17"/>
    <p:sldId id="262" r:id="rId18"/>
    <p:sldId id="268" r:id="rId19"/>
    <p:sldId id="269" r:id="rId20"/>
    <p:sldId id="270" r:id="rId21"/>
    <p:sldId id="271" r:id="rId22"/>
    <p:sldId id="272" r:id="rId23"/>
    <p:sldId id="264" r:id="rId24"/>
    <p:sldId id="265" r:id="rId25"/>
    <p:sldId id="273" r:id="rId26"/>
    <p:sldId id="274" r:id="rId27"/>
    <p:sldId id="275" r:id="rId28"/>
    <p:sldId id="276" r:id="rId29"/>
    <p:sldId id="277" r:id="rId30"/>
    <p:sldId id="278" r:id="rId31"/>
    <p:sldId id="266" r:id="rId32"/>
    <p:sldId id="27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8C9A"/>
    <a:srgbClr val="1B252B"/>
    <a:srgbClr val="2A3F54"/>
    <a:srgbClr val="120732"/>
    <a:srgbClr val="2D165A"/>
    <a:srgbClr val="7D4EAC"/>
    <a:srgbClr val="2131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0" d="100"/>
          <a:sy n="70" d="100"/>
        </p:scale>
        <p:origin x="1094" y="3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FDFB74-42A0-4148-8A7A-68618D6CC326}" type="doc">
      <dgm:prSet loTypeId="urn:microsoft.com/office/officeart/2005/8/layout/cycle8" loCatId="cycle" qsTypeId="urn:microsoft.com/office/officeart/2005/8/quickstyle/simple1" qsCatId="simple" csTypeId="urn:microsoft.com/office/officeart/2005/8/colors/accent0_3" csCatId="mainScheme" phldr="1"/>
      <dgm:spPr/>
      <dgm:t>
        <a:bodyPr/>
        <a:lstStyle/>
        <a:p>
          <a:endParaRPr lang="en-US"/>
        </a:p>
      </dgm:t>
    </dgm:pt>
    <dgm:pt modelId="{4FFCA736-4A0C-4A70-AD5C-426DE7885AD5}">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اینشورتک</a:t>
          </a:r>
          <a:r>
            <a:rPr lang="fa-IR" sz="1200" dirty="0">
              <a:latin typeface="Shabnam" panose="020B0603030804020204" pitchFamily="34" charset="-78"/>
              <a:cs typeface="Shabnam" panose="020B0603030804020204" pitchFamily="34" charset="-78"/>
            </a:rPr>
            <a:t> (</a:t>
          </a:r>
          <a:r>
            <a:rPr lang="en-US" sz="1200" dirty="0" err="1">
              <a:latin typeface="Shabnam" panose="020B0603030804020204" pitchFamily="34" charset="-78"/>
              <a:cs typeface="Shabnam" panose="020B0603030804020204" pitchFamily="34" charset="-78"/>
            </a:rPr>
            <a:t>Insur</a:t>
          </a:r>
          <a:r>
            <a:rPr lang="en-US" sz="1200" dirty="0">
              <a:latin typeface="Shabnam" panose="020B0603030804020204" pitchFamily="34" charset="-78"/>
              <a:cs typeface="Shabnam" panose="020B0603030804020204" pitchFamily="34" charset="-78"/>
            </a:rPr>
            <a:t> Tech</a:t>
          </a:r>
          <a:r>
            <a:rPr lang="fa-IR" sz="1200" dirty="0">
              <a:latin typeface="Shabnam" panose="020B0603030804020204" pitchFamily="34" charset="-78"/>
              <a:cs typeface="Shabnam" panose="020B0603030804020204" pitchFamily="34" charset="-78"/>
            </a:rPr>
            <a:t>)</a:t>
          </a:r>
          <a:endParaRPr lang="en-US" sz="1200" dirty="0">
            <a:latin typeface="Shabnam" panose="020B0603030804020204" pitchFamily="34" charset="-78"/>
            <a:cs typeface="Shabnam" panose="020B0603030804020204" pitchFamily="34" charset="-78"/>
          </a:endParaRPr>
        </a:p>
      </dgm:t>
    </dgm:pt>
    <dgm:pt modelId="{09E64350-0900-4C66-A43B-C84B228831FC}" type="parTrans" cxnId="{A11BFE09-A314-4EE7-99D2-A801E3AB0700}">
      <dgm:prSet/>
      <dgm:spPr/>
      <dgm:t>
        <a:bodyPr/>
        <a:lstStyle/>
        <a:p>
          <a:endParaRPr lang="en-US" sz="1200">
            <a:latin typeface="Shabnam" panose="020B0603030804020204" pitchFamily="34" charset="-78"/>
            <a:cs typeface="Shabnam" panose="020B0603030804020204" pitchFamily="34" charset="-78"/>
          </a:endParaRPr>
        </a:p>
      </dgm:t>
    </dgm:pt>
    <dgm:pt modelId="{746178C4-2158-4C04-A8D4-DC77E043854B}" type="sibTrans" cxnId="{A11BFE09-A314-4EE7-99D2-A801E3AB0700}">
      <dgm:prSet/>
      <dgm:spPr>
        <a:solidFill>
          <a:srgbClr val="1C8C9A"/>
        </a:solidFill>
        <a:ln w="38100">
          <a:solidFill>
            <a:srgbClr val="1B252B"/>
          </a:solidFill>
        </a:ln>
      </dgm:spPr>
      <dgm:t>
        <a:bodyPr/>
        <a:lstStyle/>
        <a:p>
          <a:endParaRPr lang="en-US" sz="1200">
            <a:latin typeface="Shabnam" panose="020B0603030804020204" pitchFamily="34" charset="-78"/>
            <a:cs typeface="Shabnam" panose="020B0603030804020204" pitchFamily="34" charset="-78"/>
          </a:endParaRPr>
        </a:p>
      </dgm:t>
    </dgm:pt>
    <dgm:pt modelId="{96B83BBE-9495-43B0-8984-2A82DF7CA7BA}">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رگ تک</a:t>
          </a:r>
          <a:r>
            <a:rPr lang="fa-IR" sz="1200" dirty="0">
              <a:latin typeface="Shabnam" panose="020B0603030804020204" pitchFamily="34" charset="-78"/>
              <a:cs typeface="Shabnam" panose="020B0603030804020204" pitchFamily="34" charset="-78"/>
            </a:rPr>
            <a:t> </a:t>
          </a:r>
          <a:r>
            <a:rPr lang="en-US" sz="1200" b="1" dirty="0" err="1">
              <a:latin typeface="Shabnam" panose="020B0603030804020204" pitchFamily="34" charset="-78"/>
              <a:cs typeface="Shabnam" panose="020B0603030804020204" pitchFamily="34" charset="-78"/>
            </a:rPr>
            <a:t>Reg</a:t>
          </a:r>
          <a:r>
            <a:rPr lang="en-US" sz="1200" dirty="0">
              <a:latin typeface="Shabnam" panose="020B0603030804020204" pitchFamily="34" charset="-78"/>
              <a:cs typeface="Shabnam" panose="020B0603030804020204" pitchFamily="34" charset="-78"/>
            </a:rPr>
            <a:t> Tech)</a:t>
          </a:r>
          <a:r>
            <a:rPr lang="fa-IR" sz="1200" dirty="0">
              <a:latin typeface="Shabnam" panose="020B0603030804020204" pitchFamily="34" charset="-78"/>
              <a:cs typeface="Shabnam" panose="020B0603030804020204" pitchFamily="34" charset="-78"/>
            </a:rPr>
            <a:t>)</a:t>
          </a:r>
          <a:endParaRPr lang="en-US" sz="1200" dirty="0">
            <a:latin typeface="Shabnam" panose="020B0603030804020204" pitchFamily="34" charset="-78"/>
            <a:cs typeface="Shabnam" panose="020B0603030804020204" pitchFamily="34" charset="-78"/>
          </a:endParaRPr>
        </a:p>
      </dgm:t>
    </dgm:pt>
    <dgm:pt modelId="{82D3112C-A615-40C2-B30A-C064C05FCADE}" type="parTrans" cxnId="{CE1C1F0C-F31B-4BE5-A190-D4AB891ABB3F}">
      <dgm:prSet/>
      <dgm:spPr/>
      <dgm:t>
        <a:bodyPr/>
        <a:lstStyle/>
        <a:p>
          <a:endParaRPr lang="en-US" sz="1200">
            <a:latin typeface="Shabnam" panose="020B0603030804020204" pitchFamily="34" charset="-78"/>
            <a:cs typeface="Shabnam" panose="020B0603030804020204" pitchFamily="34" charset="-78"/>
          </a:endParaRPr>
        </a:p>
      </dgm:t>
    </dgm:pt>
    <dgm:pt modelId="{7D89C492-D15F-4735-9A61-FE791DCC35CE}" type="sibTrans" cxnId="{CE1C1F0C-F31B-4BE5-A190-D4AB891ABB3F}">
      <dgm:prSet/>
      <dgm:spPr>
        <a:ln w="38100">
          <a:solidFill>
            <a:srgbClr val="1B252B"/>
          </a:solidFill>
        </a:ln>
      </dgm:spPr>
      <dgm:t>
        <a:bodyPr/>
        <a:lstStyle/>
        <a:p>
          <a:endParaRPr lang="en-US" sz="1200">
            <a:latin typeface="Shabnam" panose="020B0603030804020204" pitchFamily="34" charset="-78"/>
            <a:cs typeface="Shabnam" panose="020B0603030804020204" pitchFamily="34" charset="-78"/>
          </a:endParaRPr>
        </a:p>
      </dgm:t>
    </dgm:pt>
    <dgm:pt modelId="{F35DA8DD-3277-45CD-B9A8-995525660CF7}">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پی تک</a:t>
          </a:r>
          <a:r>
            <a:rPr lang="fa-IR" sz="1200" dirty="0">
              <a:latin typeface="Shabnam" panose="020B0603030804020204" pitchFamily="34" charset="-78"/>
              <a:cs typeface="Shabnam" panose="020B0603030804020204" pitchFamily="34" charset="-78"/>
            </a:rPr>
            <a:t> </a:t>
          </a:r>
          <a:r>
            <a:rPr lang="en-US" sz="1200" b="1" dirty="0">
              <a:latin typeface="Shabnam" panose="020B0603030804020204" pitchFamily="34" charset="-78"/>
              <a:cs typeface="Shabnam" panose="020B0603030804020204" pitchFamily="34" charset="-78"/>
            </a:rPr>
            <a:t>Pay</a:t>
          </a:r>
          <a:r>
            <a:rPr lang="en-US" sz="1200" dirty="0">
              <a:latin typeface="Shabnam" panose="020B0603030804020204" pitchFamily="34" charset="-78"/>
              <a:cs typeface="Shabnam" panose="020B0603030804020204" pitchFamily="34" charset="-78"/>
            </a:rPr>
            <a:t> </a:t>
          </a:r>
          <a:r>
            <a:rPr lang="en-US" sz="1200" b="1" dirty="0">
              <a:latin typeface="Shabnam" panose="020B0603030804020204" pitchFamily="34" charset="-78"/>
              <a:cs typeface="Shabnam" panose="020B0603030804020204" pitchFamily="34" charset="-78"/>
            </a:rPr>
            <a:t>Tech</a:t>
          </a:r>
          <a:r>
            <a:rPr lang="en-US" sz="1200" dirty="0">
              <a:latin typeface="Shabnam" panose="020B0603030804020204" pitchFamily="34" charset="-78"/>
              <a:cs typeface="Shabnam" panose="020B0603030804020204" pitchFamily="34" charset="-78"/>
            </a:rPr>
            <a:t>)</a:t>
          </a:r>
          <a:r>
            <a:rPr lang="fa-IR" sz="1200" dirty="0">
              <a:latin typeface="Shabnam" panose="020B0603030804020204" pitchFamily="34" charset="-78"/>
              <a:cs typeface="Shabnam" panose="020B0603030804020204" pitchFamily="34" charset="-78"/>
            </a:rPr>
            <a:t>)</a:t>
          </a:r>
          <a:endParaRPr lang="en-US" sz="1200" dirty="0">
            <a:latin typeface="Shabnam" panose="020B0603030804020204" pitchFamily="34" charset="-78"/>
            <a:cs typeface="Shabnam" panose="020B0603030804020204" pitchFamily="34" charset="-78"/>
          </a:endParaRPr>
        </a:p>
      </dgm:t>
    </dgm:pt>
    <dgm:pt modelId="{2DF0D4FB-4B93-4104-B869-205D62FF644B}" type="parTrans" cxnId="{63AD5F9F-BDD8-40E9-B873-EE22BADAA390}">
      <dgm:prSet/>
      <dgm:spPr/>
      <dgm:t>
        <a:bodyPr/>
        <a:lstStyle/>
        <a:p>
          <a:endParaRPr lang="en-US" sz="1200">
            <a:latin typeface="Shabnam" panose="020B0603030804020204" pitchFamily="34" charset="-78"/>
            <a:cs typeface="Shabnam" panose="020B0603030804020204" pitchFamily="34" charset="-78"/>
          </a:endParaRPr>
        </a:p>
      </dgm:t>
    </dgm:pt>
    <dgm:pt modelId="{183C8FE5-17DA-494C-9F0A-13C27CCD319A}" type="sibTrans" cxnId="{63AD5F9F-BDD8-40E9-B873-EE22BADAA390}">
      <dgm:prSet/>
      <dgm:spPr>
        <a:ln w="38100"/>
      </dgm:spPr>
      <dgm:t>
        <a:bodyPr/>
        <a:lstStyle/>
        <a:p>
          <a:endParaRPr lang="en-US" sz="1200">
            <a:latin typeface="Shabnam" panose="020B0603030804020204" pitchFamily="34" charset="-78"/>
            <a:cs typeface="Shabnam" panose="020B0603030804020204" pitchFamily="34" charset="-78"/>
          </a:endParaRPr>
        </a:p>
      </dgm:t>
    </dgm:pt>
    <dgm:pt modelId="{DBD1701F-CAB3-4795-B320-2593CA095F52}">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رمیتنس</a:t>
          </a:r>
          <a:r>
            <a:rPr lang="fa-IR" sz="1200" dirty="0">
              <a:latin typeface="Shabnam" panose="020B0603030804020204" pitchFamily="34" charset="-78"/>
              <a:cs typeface="Shabnam" panose="020B0603030804020204" pitchFamily="34" charset="-78"/>
            </a:rPr>
            <a:t> </a:t>
          </a:r>
          <a:r>
            <a:rPr lang="en-US" sz="1200" b="1" dirty="0">
              <a:latin typeface="Shabnam" panose="020B0603030804020204" pitchFamily="34" charset="-78"/>
              <a:cs typeface="Shabnam" panose="020B0603030804020204" pitchFamily="34" charset="-78"/>
            </a:rPr>
            <a:t>Remittance</a:t>
          </a:r>
          <a:r>
            <a:rPr lang="en-US" sz="1200" dirty="0">
              <a:latin typeface="Shabnam" panose="020B0603030804020204" pitchFamily="34" charset="-78"/>
              <a:cs typeface="Shabnam" panose="020B0603030804020204" pitchFamily="34" charset="-78"/>
            </a:rPr>
            <a:t>)</a:t>
          </a:r>
          <a:r>
            <a:rPr lang="fa-IR" sz="1200" dirty="0">
              <a:latin typeface="Shabnam" panose="020B0603030804020204" pitchFamily="34" charset="-78"/>
              <a:cs typeface="Shabnam" panose="020B0603030804020204" pitchFamily="34" charset="-78"/>
            </a:rPr>
            <a:t>)</a:t>
          </a:r>
          <a:endParaRPr lang="en-US" sz="1200" dirty="0">
            <a:latin typeface="Shabnam" panose="020B0603030804020204" pitchFamily="34" charset="-78"/>
            <a:cs typeface="Shabnam" panose="020B0603030804020204" pitchFamily="34" charset="-78"/>
          </a:endParaRPr>
        </a:p>
      </dgm:t>
    </dgm:pt>
    <dgm:pt modelId="{4661A9B6-FA5D-4A5A-80D4-1B0459EFAA73}" type="parTrans" cxnId="{143B286E-6400-47CA-8630-A5D98CBDE6ED}">
      <dgm:prSet/>
      <dgm:spPr/>
      <dgm:t>
        <a:bodyPr/>
        <a:lstStyle/>
        <a:p>
          <a:endParaRPr lang="en-US" sz="1200">
            <a:latin typeface="Shabnam" panose="020B0603030804020204" pitchFamily="34" charset="-78"/>
            <a:cs typeface="Shabnam" panose="020B0603030804020204" pitchFamily="34" charset="-78"/>
          </a:endParaRPr>
        </a:p>
      </dgm:t>
    </dgm:pt>
    <dgm:pt modelId="{A2BC61A1-052F-401A-9B9B-2B3B38C06375}" type="sibTrans" cxnId="{143B286E-6400-47CA-8630-A5D98CBDE6ED}">
      <dgm:prSet/>
      <dgm:spPr>
        <a:ln w="38100"/>
      </dgm:spPr>
      <dgm:t>
        <a:bodyPr/>
        <a:lstStyle/>
        <a:p>
          <a:endParaRPr lang="en-US" sz="1200">
            <a:latin typeface="Shabnam" panose="020B0603030804020204" pitchFamily="34" charset="-78"/>
            <a:cs typeface="Shabnam" panose="020B0603030804020204" pitchFamily="34" charset="-78"/>
          </a:endParaRPr>
        </a:p>
      </dgm:t>
    </dgm:pt>
    <dgm:pt modelId="{52FA6EDB-E9C3-4228-9417-1A2079D2F461}">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مدیریت مالی </a:t>
          </a:r>
          <a:r>
            <a:rPr lang="en-US" sz="1200" b="1" dirty="0">
              <a:latin typeface="Shabnam" panose="020B0603030804020204" pitchFamily="34" charset="-78"/>
              <a:cs typeface="Shabnam" panose="020B0603030804020204" pitchFamily="34" charset="-78"/>
            </a:rPr>
            <a:t>PFM)</a:t>
          </a:r>
          <a:r>
            <a:rPr lang="fa-IR" sz="1200" b="1" dirty="0">
              <a:latin typeface="Shabnam" panose="020B0603030804020204" pitchFamily="34" charset="-78"/>
              <a:cs typeface="Shabnam" panose="020B0603030804020204" pitchFamily="34" charset="-78"/>
            </a:rPr>
            <a:t>)</a:t>
          </a:r>
          <a:endParaRPr lang="en-US" sz="1200" b="1" dirty="0">
            <a:latin typeface="Shabnam" panose="020B0603030804020204" pitchFamily="34" charset="-78"/>
            <a:cs typeface="Shabnam" panose="020B0603030804020204" pitchFamily="34" charset="-78"/>
          </a:endParaRPr>
        </a:p>
      </dgm:t>
    </dgm:pt>
    <dgm:pt modelId="{5A0CD186-E795-47E7-A30D-B68E880571CD}" type="parTrans" cxnId="{822EB458-C990-47B5-A8EE-4629F7118046}">
      <dgm:prSet/>
      <dgm:spPr/>
      <dgm:t>
        <a:bodyPr/>
        <a:lstStyle/>
        <a:p>
          <a:endParaRPr lang="en-US" sz="1200">
            <a:latin typeface="Shabnam" panose="020B0603030804020204" pitchFamily="34" charset="-78"/>
            <a:cs typeface="Shabnam" panose="020B0603030804020204" pitchFamily="34" charset="-78"/>
          </a:endParaRPr>
        </a:p>
      </dgm:t>
    </dgm:pt>
    <dgm:pt modelId="{EFC9579C-F0A4-43F8-A1C0-187A684CAA56}" type="sibTrans" cxnId="{822EB458-C990-47B5-A8EE-4629F7118046}">
      <dgm:prSet/>
      <dgm:spPr>
        <a:ln w="38100"/>
      </dgm:spPr>
      <dgm:t>
        <a:bodyPr/>
        <a:lstStyle/>
        <a:p>
          <a:endParaRPr lang="en-US" sz="1200">
            <a:latin typeface="Shabnam" panose="020B0603030804020204" pitchFamily="34" charset="-78"/>
            <a:cs typeface="Shabnam" panose="020B0603030804020204" pitchFamily="34" charset="-78"/>
          </a:endParaRPr>
        </a:p>
      </dgm:t>
    </dgm:pt>
    <dgm:pt modelId="{788D9440-BCD0-4B4F-B2EF-E85BF5EF4459}">
      <dgm:prSet phldrT="[Text]" custT="1"/>
      <dgm:spPr>
        <a:solidFill>
          <a:srgbClr val="1C8C9A"/>
        </a:solidFill>
      </dgm:spPr>
    </dgm:pt>
    <dgm:pt modelId="{2B6BA747-407F-4291-9ACF-D9B38566D7C3}" type="parTrans" cxnId="{F3D6A53F-A1C6-4122-857D-C7A3EB776ADF}">
      <dgm:prSet/>
      <dgm:spPr/>
      <dgm:t>
        <a:bodyPr/>
        <a:lstStyle/>
        <a:p>
          <a:endParaRPr lang="en-US" sz="1200">
            <a:latin typeface="Shabnam" panose="020B0603030804020204" pitchFamily="34" charset="-78"/>
            <a:cs typeface="Shabnam" panose="020B0603030804020204" pitchFamily="34" charset="-78"/>
          </a:endParaRPr>
        </a:p>
      </dgm:t>
    </dgm:pt>
    <dgm:pt modelId="{54B58F17-89CE-4DD7-9499-C1BF941B49AB}" type="sibTrans" cxnId="{F3D6A53F-A1C6-4122-857D-C7A3EB776ADF}">
      <dgm:prSet/>
      <dgm:spPr>
        <a:ln w="38100"/>
      </dgm:spPr>
      <dgm:t>
        <a:bodyPr/>
        <a:lstStyle/>
        <a:p>
          <a:endParaRPr lang="en-US" sz="1200">
            <a:latin typeface="Shabnam" panose="020B0603030804020204" pitchFamily="34" charset="-78"/>
            <a:cs typeface="Shabnam" panose="020B0603030804020204" pitchFamily="34" charset="-78"/>
          </a:endParaRPr>
        </a:p>
      </dgm:t>
    </dgm:pt>
    <dgm:pt modelId="{2E90FB90-717E-4B44-AA1C-59FBD5AFF380}">
      <dgm:prSet phldrT="[Text]" custT="1"/>
      <dgm:spPr>
        <a:solidFill>
          <a:srgbClr val="1C8C9A"/>
        </a:solidFill>
      </dgm:spPr>
    </dgm:pt>
    <dgm:pt modelId="{E94AA4DB-7D94-4BF6-A908-F4625FDC370D}" type="parTrans" cxnId="{DC99D93B-7690-4F69-A1F8-1B8D3D6AF00D}">
      <dgm:prSet/>
      <dgm:spPr/>
      <dgm:t>
        <a:bodyPr/>
        <a:lstStyle/>
        <a:p>
          <a:endParaRPr lang="en-US" sz="1200">
            <a:latin typeface="Shabnam" panose="020B0603030804020204" pitchFamily="34" charset="-78"/>
            <a:cs typeface="Shabnam" panose="020B0603030804020204" pitchFamily="34" charset="-78"/>
          </a:endParaRPr>
        </a:p>
      </dgm:t>
    </dgm:pt>
    <dgm:pt modelId="{76FA2FDC-278D-4318-BE06-C52591102331}" type="sibTrans" cxnId="{DC99D93B-7690-4F69-A1F8-1B8D3D6AF00D}">
      <dgm:prSet/>
      <dgm:spPr>
        <a:solidFill>
          <a:srgbClr val="1C8C9A"/>
        </a:solidFill>
        <a:ln w="38100"/>
      </dgm:spPr>
      <dgm:t>
        <a:bodyPr/>
        <a:lstStyle/>
        <a:p>
          <a:endParaRPr lang="en-US" sz="1200">
            <a:latin typeface="Shabnam" panose="020B0603030804020204" pitchFamily="34" charset="-78"/>
            <a:cs typeface="Shabnam" panose="020B0603030804020204" pitchFamily="34" charset="-78"/>
          </a:endParaRPr>
        </a:p>
      </dgm:t>
    </dgm:pt>
    <dgm:pt modelId="{9EF88912-8663-470C-B941-6FB051E8AAF7}">
      <dgm:prSe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ولث تک</a:t>
          </a:r>
          <a:r>
            <a:rPr lang="fa-IR" sz="1200" dirty="0">
              <a:latin typeface="Shabnam" panose="020B0603030804020204" pitchFamily="34" charset="-78"/>
              <a:cs typeface="Shabnam" panose="020B0603030804020204" pitchFamily="34" charset="-78"/>
            </a:rPr>
            <a:t> (</a:t>
          </a:r>
          <a:r>
            <a:rPr lang="en-US" sz="1200" b="1" dirty="0">
              <a:latin typeface="Shabnam" panose="020B0603030804020204" pitchFamily="34" charset="-78"/>
              <a:cs typeface="Shabnam" panose="020B0603030804020204" pitchFamily="34" charset="-78"/>
            </a:rPr>
            <a:t>Wealth</a:t>
          </a:r>
          <a:r>
            <a:rPr lang="en-US" sz="1200" dirty="0">
              <a:latin typeface="Shabnam" panose="020B0603030804020204" pitchFamily="34" charset="-78"/>
              <a:cs typeface="Shabnam" panose="020B0603030804020204" pitchFamily="34" charset="-78"/>
            </a:rPr>
            <a:t> </a:t>
          </a:r>
          <a:r>
            <a:rPr lang="en-US" sz="1200" b="1" dirty="0">
              <a:latin typeface="Shabnam" panose="020B0603030804020204" pitchFamily="34" charset="-78"/>
              <a:cs typeface="Shabnam" panose="020B0603030804020204" pitchFamily="34" charset="-78"/>
            </a:rPr>
            <a:t>Tech</a:t>
          </a:r>
          <a:r>
            <a:rPr lang="fa-IR" sz="1200" dirty="0">
              <a:latin typeface="Shabnam" panose="020B0603030804020204" pitchFamily="34" charset="-78"/>
              <a:cs typeface="Shabnam" panose="020B0603030804020204" pitchFamily="34" charset="-78"/>
            </a:rPr>
            <a:t>)</a:t>
          </a:r>
          <a:endParaRPr lang="en-US" sz="1200" dirty="0">
            <a:latin typeface="Shabnam" panose="020B0603030804020204" pitchFamily="34" charset="-78"/>
            <a:cs typeface="Shabnam" panose="020B0603030804020204" pitchFamily="34" charset="-78"/>
          </a:endParaRPr>
        </a:p>
      </dgm:t>
    </dgm:pt>
    <dgm:pt modelId="{18032B41-4C75-4F4E-9723-5C18F19C5F87}" type="parTrans" cxnId="{B1880B04-C367-47E2-99A3-B533B3607D96}">
      <dgm:prSet/>
      <dgm:spPr/>
      <dgm:t>
        <a:bodyPr/>
        <a:lstStyle/>
        <a:p>
          <a:endParaRPr lang="en-US" sz="1200">
            <a:latin typeface="Shabnam" panose="020B0603030804020204" pitchFamily="34" charset="-78"/>
            <a:cs typeface="Shabnam" panose="020B0603030804020204" pitchFamily="34" charset="-78"/>
          </a:endParaRPr>
        </a:p>
      </dgm:t>
    </dgm:pt>
    <dgm:pt modelId="{4E73FFF2-22A4-493C-A1AF-218C7E3AFE92}" type="sibTrans" cxnId="{B1880B04-C367-47E2-99A3-B533B3607D96}">
      <dgm:prSet/>
      <dgm:spPr>
        <a:solidFill>
          <a:srgbClr val="1C8C9A"/>
        </a:solidFill>
        <a:ln w="38100"/>
      </dgm:spPr>
      <dgm:t>
        <a:bodyPr/>
        <a:lstStyle/>
        <a:p>
          <a:endParaRPr lang="en-US" sz="1200">
            <a:latin typeface="Shabnam" panose="020B0603030804020204" pitchFamily="34" charset="-78"/>
            <a:cs typeface="Shabnam" panose="020B0603030804020204" pitchFamily="34" charset="-78"/>
          </a:endParaRPr>
        </a:p>
      </dgm:t>
    </dgm:pt>
    <dgm:pt modelId="{8BAD3041-45D6-4CCF-859B-525D4BF4A3BB}">
      <dgm:prSet phldrT="[Text]" custT="1"/>
      <dgm:spPr>
        <a:solidFill>
          <a:srgbClr val="1C8C9A"/>
        </a:solidFill>
      </dgm:spPr>
      <dgm:t>
        <a:bodyPr/>
        <a:lstStyle/>
        <a:p>
          <a:pPr rtl="1"/>
          <a:r>
            <a:rPr lang="fa-IR" sz="1200" b="1" dirty="0">
              <a:latin typeface="Shabnam" panose="020B0603030804020204" pitchFamily="34" charset="-78"/>
              <a:cs typeface="Shabnam" panose="020B0603030804020204" pitchFamily="34" charset="-78"/>
            </a:rPr>
            <a:t>ارزهای رمزگذاری شده  (</a:t>
          </a:r>
          <a:r>
            <a:rPr lang="en-US" sz="1200" b="1" dirty="0">
              <a:latin typeface="Shabnam" panose="020B0603030804020204" pitchFamily="34" charset="-78"/>
              <a:cs typeface="Shabnam" panose="020B0603030804020204" pitchFamily="34" charset="-78"/>
            </a:rPr>
            <a:t>Crypto Currency</a:t>
          </a:r>
          <a:r>
            <a:rPr lang="fa-IR" sz="1200" b="1" dirty="0">
              <a:latin typeface="Shabnam" panose="020B0603030804020204" pitchFamily="34" charset="-78"/>
              <a:cs typeface="Shabnam" panose="020B0603030804020204" pitchFamily="34" charset="-78"/>
            </a:rPr>
            <a:t>) </a:t>
          </a:r>
          <a:endParaRPr lang="en-US" sz="1200" b="1" dirty="0">
            <a:latin typeface="Shabnam" panose="020B0603030804020204" pitchFamily="34" charset="-78"/>
            <a:cs typeface="Shabnam" panose="020B0603030804020204" pitchFamily="34" charset="-78"/>
          </a:endParaRPr>
        </a:p>
      </dgm:t>
    </dgm:pt>
    <dgm:pt modelId="{4AA08793-3383-49C9-916C-0DE48AB0A5DD}" type="parTrans" cxnId="{DD9E69AB-3796-49E1-B521-6C7CBF833CD8}">
      <dgm:prSet/>
      <dgm:spPr/>
      <dgm:t>
        <a:bodyPr/>
        <a:lstStyle/>
        <a:p>
          <a:endParaRPr lang="en-US" sz="1200">
            <a:latin typeface="Shabnam" panose="020B0603030804020204" pitchFamily="34" charset="-78"/>
            <a:cs typeface="Shabnam" panose="020B0603030804020204" pitchFamily="34" charset="-78"/>
          </a:endParaRPr>
        </a:p>
      </dgm:t>
    </dgm:pt>
    <dgm:pt modelId="{6A31EB3F-4FC8-4675-A771-5FBD3DA2213E}" type="sibTrans" cxnId="{DD9E69AB-3796-49E1-B521-6C7CBF833CD8}">
      <dgm:prSet/>
      <dgm:spPr>
        <a:ln w="38100"/>
      </dgm:spPr>
      <dgm:t>
        <a:bodyPr/>
        <a:lstStyle/>
        <a:p>
          <a:endParaRPr lang="en-US" sz="1200">
            <a:latin typeface="Shabnam" panose="020B0603030804020204" pitchFamily="34" charset="-78"/>
            <a:cs typeface="Shabnam" panose="020B0603030804020204" pitchFamily="34" charset="-78"/>
          </a:endParaRPr>
        </a:p>
      </dgm:t>
    </dgm:pt>
    <dgm:pt modelId="{0E3D9B76-A51B-461B-9204-81BDD8B44B8E}" type="pres">
      <dgm:prSet presAssocID="{D8FDFB74-42A0-4148-8A7A-68618D6CC326}" presName="compositeShape" presStyleCnt="0">
        <dgm:presLayoutVars>
          <dgm:chMax val="7"/>
          <dgm:dir/>
          <dgm:resizeHandles val="exact"/>
        </dgm:presLayoutVars>
      </dgm:prSet>
      <dgm:spPr/>
    </dgm:pt>
    <dgm:pt modelId="{E38C75F5-E5B2-4961-9BF4-6A401AF9D29E}" type="pres">
      <dgm:prSet presAssocID="{D8FDFB74-42A0-4148-8A7A-68618D6CC326}" presName="wedge1" presStyleLbl="node1" presStyleIdx="0" presStyleCnt="7"/>
      <dgm:spPr/>
    </dgm:pt>
    <dgm:pt modelId="{A1450DCF-B7F7-4C70-8CED-442BEFC85E74}" type="pres">
      <dgm:prSet presAssocID="{D8FDFB74-42A0-4148-8A7A-68618D6CC326}" presName="dummy1a" presStyleCnt="0"/>
      <dgm:spPr/>
    </dgm:pt>
    <dgm:pt modelId="{8A411370-E6DD-43A3-A5C7-EE44E7C006D6}" type="pres">
      <dgm:prSet presAssocID="{D8FDFB74-42A0-4148-8A7A-68618D6CC326}" presName="dummy1b" presStyleCnt="0"/>
      <dgm:spPr/>
    </dgm:pt>
    <dgm:pt modelId="{067D522E-393A-49DC-8817-73EF4985FC24}" type="pres">
      <dgm:prSet presAssocID="{D8FDFB74-42A0-4148-8A7A-68618D6CC326}" presName="wedge1Tx" presStyleLbl="node1" presStyleIdx="0" presStyleCnt="7">
        <dgm:presLayoutVars>
          <dgm:chMax val="0"/>
          <dgm:chPref val="0"/>
          <dgm:bulletEnabled val="1"/>
        </dgm:presLayoutVars>
      </dgm:prSet>
      <dgm:spPr/>
    </dgm:pt>
    <dgm:pt modelId="{1DE4C947-59FD-403D-9D26-9916712EB7BB}" type="pres">
      <dgm:prSet presAssocID="{D8FDFB74-42A0-4148-8A7A-68618D6CC326}" presName="wedge2" presStyleLbl="node1" presStyleIdx="1" presStyleCnt="7"/>
      <dgm:spPr/>
    </dgm:pt>
    <dgm:pt modelId="{A73CDA4D-45D3-48A0-BBB4-A95DF3CDF996}" type="pres">
      <dgm:prSet presAssocID="{D8FDFB74-42A0-4148-8A7A-68618D6CC326}" presName="dummy2a" presStyleCnt="0"/>
      <dgm:spPr/>
    </dgm:pt>
    <dgm:pt modelId="{3F47A721-D79B-4B98-9670-3BFE4484EA5B}" type="pres">
      <dgm:prSet presAssocID="{D8FDFB74-42A0-4148-8A7A-68618D6CC326}" presName="dummy2b" presStyleCnt="0"/>
      <dgm:spPr/>
    </dgm:pt>
    <dgm:pt modelId="{236345F6-FCD5-4CD9-819C-71BBE313E0AB}" type="pres">
      <dgm:prSet presAssocID="{D8FDFB74-42A0-4148-8A7A-68618D6CC326}" presName="wedge2Tx" presStyleLbl="node1" presStyleIdx="1" presStyleCnt="7">
        <dgm:presLayoutVars>
          <dgm:chMax val="0"/>
          <dgm:chPref val="0"/>
          <dgm:bulletEnabled val="1"/>
        </dgm:presLayoutVars>
      </dgm:prSet>
      <dgm:spPr/>
    </dgm:pt>
    <dgm:pt modelId="{E571937B-75B2-47AE-A08D-55E459267D1B}" type="pres">
      <dgm:prSet presAssocID="{D8FDFB74-42A0-4148-8A7A-68618D6CC326}" presName="wedge3" presStyleLbl="node1" presStyleIdx="2" presStyleCnt="7"/>
      <dgm:spPr/>
    </dgm:pt>
    <dgm:pt modelId="{A20F80AD-2751-4FA5-BE98-57095AFA32C6}" type="pres">
      <dgm:prSet presAssocID="{D8FDFB74-42A0-4148-8A7A-68618D6CC326}" presName="dummy3a" presStyleCnt="0"/>
      <dgm:spPr/>
    </dgm:pt>
    <dgm:pt modelId="{CA81B6F7-E134-43E2-AEE4-ECA05B191290}" type="pres">
      <dgm:prSet presAssocID="{D8FDFB74-42A0-4148-8A7A-68618D6CC326}" presName="dummy3b" presStyleCnt="0"/>
      <dgm:spPr/>
    </dgm:pt>
    <dgm:pt modelId="{CB7381B1-2022-4361-83FC-8C75B355CD0D}" type="pres">
      <dgm:prSet presAssocID="{D8FDFB74-42A0-4148-8A7A-68618D6CC326}" presName="wedge3Tx" presStyleLbl="node1" presStyleIdx="2" presStyleCnt="7">
        <dgm:presLayoutVars>
          <dgm:chMax val="0"/>
          <dgm:chPref val="0"/>
          <dgm:bulletEnabled val="1"/>
        </dgm:presLayoutVars>
      </dgm:prSet>
      <dgm:spPr/>
    </dgm:pt>
    <dgm:pt modelId="{AA70CD55-108C-485F-B609-285736A643EF}" type="pres">
      <dgm:prSet presAssocID="{D8FDFB74-42A0-4148-8A7A-68618D6CC326}" presName="wedge4" presStyleLbl="node1" presStyleIdx="3" presStyleCnt="7"/>
      <dgm:spPr/>
    </dgm:pt>
    <dgm:pt modelId="{7EAF9AB6-415D-41A8-9202-EFFCDBDF6547}" type="pres">
      <dgm:prSet presAssocID="{D8FDFB74-42A0-4148-8A7A-68618D6CC326}" presName="dummy4a" presStyleCnt="0"/>
      <dgm:spPr/>
    </dgm:pt>
    <dgm:pt modelId="{7259C3AB-3584-4E68-86AF-F73182B8C0CC}" type="pres">
      <dgm:prSet presAssocID="{D8FDFB74-42A0-4148-8A7A-68618D6CC326}" presName="dummy4b" presStyleCnt="0"/>
      <dgm:spPr/>
    </dgm:pt>
    <dgm:pt modelId="{19B4645F-ED5E-4951-A20D-A973C7B1AC63}" type="pres">
      <dgm:prSet presAssocID="{D8FDFB74-42A0-4148-8A7A-68618D6CC326}" presName="wedge4Tx" presStyleLbl="node1" presStyleIdx="3" presStyleCnt="7">
        <dgm:presLayoutVars>
          <dgm:chMax val="0"/>
          <dgm:chPref val="0"/>
          <dgm:bulletEnabled val="1"/>
        </dgm:presLayoutVars>
      </dgm:prSet>
      <dgm:spPr/>
    </dgm:pt>
    <dgm:pt modelId="{844F1246-BD2D-45A9-8903-5549ED7F28F1}" type="pres">
      <dgm:prSet presAssocID="{D8FDFB74-42A0-4148-8A7A-68618D6CC326}" presName="wedge5" presStyleLbl="node1" presStyleIdx="4" presStyleCnt="7"/>
      <dgm:spPr/>
    </dgm:pt>
    <dgm:pt modelId="{C36FFFDE-1629-4BBC-A35A-969D78AD159A}" type="pres">
      <dgm:prSet presAssocID="{D8FDFB74-42A0-4148-8A7A-68618D6CC326}" presName="dummy5a" presStyleCnt="0"/>
      <dgm:spPr/>
    </dgm:pt>
    <dgm:pt modelId="{54B735B9-F195-4233-9B21-E29D51767CF5}" type="pres">
      <dgm:prSet presAssocID="{D8FDFB74-42A0-4148-8A7A-68618D6CC326}" presName="dummy5b" presStyleCnt="0"/>
      <dgm:spPr/>
    </dgm:pt>
    <dgm:pt modelId="{1884D33A-0E1F-4B74-8AF9-6E144E208627}" type="pres">
      <dgm:prSet presAssocID="{D8FDFB74-42A0-4148-8A7A-68618D6CC326}" presName="wedge5Tx" presStyleLbl="node1" presStyleIdx="4" presStyleCnt="7">
        <dgm:presLayoutVars>
          <dgm:chMax val="0"/>
          <dgm:chPref val="0"/>
          <dgm:bulletEnabled val="1"/>
        </dgm:presLayoutVars>
      </dgm:prSet>
      <dgm:spPr/>
    </dgm:pt>
    <dgm:pt modelId="{2E484157-21C1-4A45-9634-6C2BE193D924}" type="pres">
      <dgm:prSet presAssocID="{D8FDFB74-42A0-4148-8A7A-68618D6CC326}" presName="wedge6" presStyleLbl="node1" presStyleIdx="5" presStyleCnt="7"/>
      <dgm:spPr/>
    </dgm:pt>
    <dgm:pt modelId="{B58320DF-6B65-4F1A-A994-6AAD1ECA7A50}" type="pres">
      <dgm:prSet presAssocID="{D8FDFB74-42A0-4148-8A7A-68618D6CC326}" presName="dummy6a" presStyleCnt="0"/>
      <dgm:spPr/>
    </dgm:pt>
    <dgm:pt modelId="{FC7EE651-D322-4CA8-AAD9-6549E0F7FAAD}" type="pres">
      <dgm:prSet presAssocID="{D8FDFB74-42A0-4148-8A7A-68618D6CC326}" presName="dummy6b" presStyleCnt="0"/>
      <dgm:spPr/>
    </dgm:pt>
    <dgm:pt modelId="{F3DF0B28-C883-4C76-A325-FE6E1D3E9FA2}" type="pres">
      <dgm:prSet presAssocID="{D8FDFB74-42A0-4148-8A7A-68618D6CC326}" presName="wedge6Tx" presStyleLbl="node1" presStyleIdx="5" presStyleCnt="7">
        <dgm:presLayoutVars>
          <dgm:chMax val="0"/>
          <dgm:chPref val="0"/>
          <dgm:bulletEnabled val="1"/>
        </dgm:presLayoutVars>
      </dgm:prSet>
      <dgm:spPr/>
    </dgm:pt>
    <dgm:pt modelId="{4BD16109-0D05-4EB2-9E01-111A7DD46701}" type="pres">
      <dgm:prSet presAssocID="{D8FDFB74-42A0-4148-8A7A-68618D6CC326}" presName="wedge7" presStyleLbl="node1" presStyleIdx="6" presStyleCnt="7"/>
      <dgm:spPr/>
    </dgm:pt>
    <dgm:pt modelId="{F6BE818D-5A16-4A1F-ADB2-0638E9BE97FD}" type="pres">
      <dgm:prSet presAssocID="{D8FDFB74-42A0-4148-8A7A-68618D6CC326}" presName="dummy7a" presStyleCnt="0"/>
      <dgm:spPr/>
    </dgm:pt>
    <dgm:pt modelId="{2854D5CE-D01B-46B5-80C8-420DA7D2FD1B}" type="pres">
      <dgm:prSet presAssocID="{D8FDFB74-42A0-4148-8A7A-68618D6CC326}" presName="dummy7b" presStyleCnt="0"/>
      <dgm:spPr/>
    </dgm:pt>
    <dgm:pt modelId="{19E32913-6638-4A33-A6DA-776DB77BBFCF}" type="pres">
      <dgm:prSet presAssocID="{D8FDFB74-42A0-4148-8A7A-68618D6CC326}" presName="wedge7Tx" presStyleLbl="node1" presStyleIdx="6" presStyleCnt="7">
        <dgm:presLayoutVars>
          <dgm:chMax val="0"/>
          <dgm:chPref val="0"/>
          <dgm:bulletEnabled val="1"/>
        </dgm:presLayoutVars>
      </dgm:prSet>
      <dgm:spPr/>
    </dgm:pt>
    <dgm:pt modelId="{7A6C1D98-4263-45A2-95EC-9100F3D9FA39}" type="pres">
      <dgm:prSet presAssocID="{746178C4-2158-4C04-A8D4-DC77E043854B}" presName="arrowWedge1" presStyleLbl="fgSibTrans2D1" presStyleIdx="0" presStyleCnt="7"/>
      <dgm:spPr/>
    </dgm:pt>
    <dgm:pt modelId="{201F8427-3D0A-4869-BBB7-6583F952DA29}" type="pres">
      <dgm:prSet presAssocID="{7D89C492-D15F-4735-9A61-FE791DCC35CE}" presName="arrowWedge2" presStyleLbl="fgSibTrans2D1" presStyleIdx="1" presStyleCnt="7"/>
      <dgm:spPr/>
    </dgm:pt>
    <dgm:pt modelId="{65A94AFA-5B6E-4B41-A81A-A7F5BA00E25A}" type="pres">
      <dgm:prSet presAssocID="{183C8FE5-17DA-494C-9F0A-13C27CCD319A}" presName="arrowWedge3" presStyleLbl="fgSibTrans2D1" presStyleIdx="2" presStyleCnt="7"/>
      <dgm:spPr/>
    </dgm:pt>
    <dgm:pt modelId="{D96A6498-F50B-4F4E-960E-27A8D009A9C3}" type="pres">
      <dgm:prSet presAssocID="{4E73FFF2-22A4-493C-A1AF-218C7E3AFE92}" presName="arrowWedge4" presStyleLbl="fgSibTrans2D1" presStyleIdx="3" presStyleCnt="7"/>
      <dgm:spPr/>
    </dgm:pt>
    <dgm:pt modelId="{04E2F4B9-60B5-4272-947C-DD298F35DE10}" type="pres">
      <dgm:prSet presAssocID="{A2BC61A1-052F-401A-9B9B-2B3B38C06375}" presName="arrowWedge5" presStyleLbl="fgSibTrans2D1" presStyleIdx="4" presStyleCnt="7"/>
      <dgm:spPr/>
    </dgm:pt>
    <dgm:pt modelId="{FF0FAD2F-841D-48EF-9E06-66C5FC52C27C}" type="pres">
      <dgm:prSet presAssocID="{EFC9579C-F0A4-43F8-A1C0-187A684CAA56}" presName="arrowWedge6" presStyleLbl="fgSibTrans2D1" presStyleIdx="5" presStyleCnt="7"/>
      <dgm:spPr/>
    </dgm:pt>
    <dgm:pt modelId="{282D01DF-7012-4538-9FCA-A32854709966}" type="pres">
      <dgm:prSet presAssocID="{6A31EB3F-4FC8-4675-A771-5FBD3DA2213E}" presName="arrowWedge7" presStyleLbl="fgSibTrans2D1" presStyleIdx="6" presStyleCnt="7"/>
      <dgm:spPr/>
    </dgm:pt>
  </dgm:ptLst>
  <dgm:cxnLst>
    <dgm:cxn modelId="{B1880B04-C367-47E2-99A3-B533B3607D96}" srcId="{D8FDFB74-42A0-4148-8A7A-68618D6CC326}" destId="{9EF88912-8663-470C-B941-6FB051E8AAF7}" srcOrd="3" destOrd="0" parTransId="{18032B41-4C75-4F4E-9723-5C18F19C5F87}" sibTransId="{4E73FFF2-22A4-493C-A1AF-218C7E3AFE92}"/>
    <dgm:cxn modelId="{A11BFE09-A314-4EE7-99D2-A801E3AB0700}" srcId="{D8FDFB74-42A0-4148-8A7A-68618D6CC326}" destId="{4FFCA736-4A0C-4A70-AD5C-426DE7885AD5}" srcOrd="0" destOrd="0" parTransId="{09E64350-0900-4C66-A43B-C84B228831FC}" sibTransId="{746178C4-2158-4C04-A8D4-DC77E043854B}"/>
    <dgm:cxn modelId="{CE1C1F0C-F31B-4BE5-A190-D4AB891ABB3F}" srcId="{D8FDFB74-42A0-4148-8A7A-68618D6CC326}" destId="{96B83BBE-9495-43B0-8984-2A82DF7CA7BA}" srcOrd="1" destOrd="0" parTransId="{82D3112C-A615-40C2-B30A-C064C05FCADE}" sibTransId="{7D89C492-D15F-4735-9A61-FE791DCC35CE}"/>
    <dgm:cxn modelId="{DB0E162E-364C-4454-BC74-4CB811399881}" type="presOf" srcId="{DBD1701F-CAB3-4795-B320-2593CA095F52}" destId="{1884D33A-0E1F-4B74-8AF9-6E144E208627}" srcOrd="1" destOrd="0" presId="urn:microsoft.com/office/officeart/2005/8/layout/cycle8"/>
    <dgm:cxn modelId="{DC99D93B-7690-4F69-A1F8-1B8D3D6AF00D}" srcId="{D8FDFB74-42A0-4148-8A7A-68618D6CC326}" destId="{2E90FB90-717E-4B44-AA1C-59FBD5AFF380}" srcOrd="8" destOrd="0" parTransId="{E94AA4DB-7D94-4BF6-A908-F4625FDC370D}" sibTransId="{76FA2FDC-278D-4318-BE06-C52591102331}"/>
    <dgm:cxn modelId="{F3D6A53F-A1C6-4122-857D-C7A3EB776ADF}" srcId="{D8FDFB74-42A0-4148-8A7A-68618D6CC326}" destId="{788D9440-BCD0-4B4F-B2EF-E85BF5EF4459}" srcOrd="7" destOrd="0" parTransId="{2B6BA747-407F-4291-9ACF-D9B38566D7C3}" sibTransId="{54B58F17-89CE-4DD7-9499-C1BF941B49AB}"/>
    <dgm:cxn modelId="{E447C561-BAC1-40BB-8599-726AA50943F8}" type="presOf" srcId="{52FA6EDB-E9C3-4228-9417-1A2079D2F461}" destId="{2E484157-21C1-4A45-9634-6C2BE193D924}" srcOrd="0" destOrd="0" presId="urn:microsoft.com/office/officeart/2005/8/layout/cycle8"/>
    <dgm:cxn modelId="{FD3FF862-E397-4B59-AD9E-38821CE522E8}" type="presOf" srcId="{4FFCA736-4A0C-4A70-AD5C-426DE7885AD5}" destId="{067D522E-393A-49DC-8817-73EF4985FC24}" srcOrd="1" destOrd="0" presId="urn:microsoft.com/office/officeart/2005/8/layout/cycle8"/>
    <dgm:cxn modelId="{8DEE9246-6E6D-4100-ABFC-9D41823E4365}" type="presOf" srcId="{DBD1701F-CAB3-4795-B320-2593CA095F52}" destId="{844F1246-BD2D-45A9-8903-5549ED7F28F1}" srcOrd="0" destOrd="0" presId="urn:microsoft.com/office/officeart/2005/8/layout/cycle8"/>
    <dgm:cxn modelId="{8564D448-98BA-4869-9C80-0C5CEE8CBF6F}" type="presOf" srcId="{9EF88912-8663-470C-B941-6FB051E8AAF7}" destId="{AA70CD55-108C-485F-B609-285736A643EF}" srcOrd="0" destOrd="0" presId="urn:microsoft.com/office/officeart/2005/8/layout/cycle8"/>
    <dgm:cxn modelId="{143B286E-6400-47CA-8630-A5D98CBDE6ED}" srcId="{D8FDFB74-42A0-4148-8A7A-68618D6CC326}" destId="{DBD1701F-CAB3-4795-B320-2593CA095F52}" srcOrd="4" destOrd="0" parTransId="{4661A9B6-FA5D-4A5A-80D4-1B0459EFAA73}" sibTransId="{A2BC61A1-052F-401A-9B9B-2B3B38C06375}"/>
    <dgm:cxn modelId="{39E88952-0473-4E78-9CD9-0A3D66654E9E}" type="presOf" srcId="{96B83BBE-9495-43B0-8984-2A82DF7CA7BA}" destId="{1DE4C947-59FD-403D-9D26-9916712EB7BB}" srcOrd="0" destOrd="0" presId="urn:microsoft.com/office/officeart/2005/8/layout/cycle8"/>
    <dgm:cxn modelId="{AC9A0C77-39F1-4A37-9BC3-D97E794DFD19}" type="presOf" srcId="{8BAD3041-45D6-4CCF-859B-525D4BF4A3BB}" destId="{19E32913-6638-4A33-A6DA-776DB77BBFCF}" srcOrd="1" destOrd="0" presId="urn:microsoft.com/office/officeart/2005/8/layout/cycle8"/>
    <dgm:cxn modelId="{822EB458-C990-47B5-A8EE-4629F7118046}" srcId="{D8FDFB74-42A0-4148-8A7A-68618D6CC326}" destId="{52FA6EDB-E9C3-4228-9417-1A2079D2F461}" srcOrd="5" destOrd="0" parTransId="{5A0CD186-E795-47E7-A30D-B68E880571CD}" sibTransId="{EFC9579C-F0A4-43F8-A1C0-187A684CAA56}"/>
    <dgm:cxn modelId="{3DAA568E-0652-4ADB-963E-273B5F6226A8}" type="presOf" srcId="{52FA6EDB-E9C3-4228-9417-1A2079D2F461}" destId="{F3DF0B28-C883-4C76-A325-FE6E1D3E9FA2}" srcOrd="1" destOrd="0" presId="urn:microsoft.com/office/officeart/2005/8/layout/cycle8"/>
    <dgm:cxn modelId="{BAC8A695-7113-4526-98E3-A2CD312F02AC}" type="presOf" srcId="{9EF88912-8663-470C-B941-6FB051E8AAF7}" destId="{19B4645F-ED5E-4951-A20D-A973C7B1AC63}" srcOrd="1" destOrd="0" presId="urn:microsoft.com/office/officeart/2005/8/layout/cycle8"/>
    <dgm:cxn modelId="{365AEC9B-CDD8-4EA7-B9DC-BA83B119CDA5}" type="presOf" srcId="{96B83BBE-9495-43B0-8984-2A82DF7CA7BA}" destId="{236345F6-FCD5-4CD9-819C-71BBE313E0AB}" srcOrd="1" destOrd="0" presId="urn:microsoft.com/office/officeart/2005/8/layout/cycle8"/>
    <dgm:cxn modelId="{63AD5F9F-BDD8-40E9-B873-EE22BADAA390}" srcId="{D8FDFB74-42A0-4148-8A7A-68618D6CC326}" destId="{F35DA8DD-3277-45CD-B9A8-995525660CF7}" srcOrd="2" destOrd="0" parTransId="{2DF0D4FB-4B93-4104-B869-205D62FF644B}" sibTransId="{183C8FE5-17DA-494C-9F0A-13C27CCD319A}"/>
    <dgm:cxn modelId="{DD9E69AB-3796-49E1-B521-6C7CBF833CD8}" srcId="{D8FDFB74-42A0-4148-8A7A-68618D6CC326}" destId="{8BAD3041-45D6-4CCF-859B-525D4BF4A3BB}" srcOrd="6" destOrd="0" parTransId="{4AA08793-3383-49C9-916C-0DE48AB0A5DD}" sibTransId="{6A31EB3F-4FC8-4675-A771-5FBD3DA2213E}"/>
    <dgm:cxn modelId="{7347D8BA-AAA5-47FB-92EB-BB912B189E4F}" type="presOf" srcId="{D8FDFB74-42A0-4148-8A7A-68618D6CC326}" destId="{0E3D9B76-A51B-461B-9204-81BDD8B44B8E}" srcOrd="0" destOrd="0" presId="urn:microsoft.com/office/officeart/2005/8/layout/cycle8"/>
    <dgm:cxn modelId="{F50115CF-DEC0-4D18-872C-D14F6A8CF1F3}" type="presOf" srcId="{4FFCA736-4A0C-4A70-AD5C-426DE7885AD5}" destId="{E38C75F5-E5B2-4961-9BF4-6A401AF9D29E}" srcOrd="0" destOrd="0" presId="urn:microsoft.com/office/officeart/2005/8/layout/cycle8"/>
    <dgm:cxn modelId="{0F9A61D2-EAEB-481B-8D4F-66F03D4ED050}" type="presOf" srcId="{F35DA8DD-3277-45CD-B9A8-995525660CF7}" destId="{CB7381B1-2022-4361-83FC-8C75B355CD0D}" srcOrd="1" destOrd="0" presId="urn:microsoft.com/office/officeart/2005/8/layout/cycle8"/>
    <dgm:cxn modelId="{65AC79FB-5A4B-4C40-81AB-08DBED628D62}" type="presOf" srcId="{F35DA8DD-3277-45CD-B9A8-995525660CF7}" destId="{E571937B-75B2-47AE-A08D-55E459267D1B}" srcOrd="0" destOrd="0" presId="urn:microsoft.com/office/officeart/2005/8/layout/cycle8"/>
    <dgm:cxn modelId="{5377D4FD-2BEE-4C4E-918C-BB392DAE40C2}" type="presOf" srcId="{8BAD3041-45D6-4CCF-859B-525D4BF4A3BB}" destId="{4BD16109-0D05-4EB2-9E01-111A7DD46701}" srcOrd="0" destOrd="0" presId="urn:microsoft.com/office/officeart/2005/8/layout/cycle8"/>
    <dgm:cxn modelId="{D7557DAB-07C1-4A81-AF79-963F34ACDA52}" type="presParOf" srcId="{0E3D9B76-A51B-461B-9204-81BDD8B44B8E}" destId="{E38C75F5-E5B2-4961-9BF4-6A401AF9D29E}" srcOrd="0" destOrd="0" presId="urn:microsoft.com/office/officeart/2005/8/layout/cycle8"/>
    <dgm:cxn modelId="{F28020CF-2388-45B8-BA95-3CD3CD5D27E1}" type="presParOf" srcId="{0E3D9B76-A51B-461B-9204-81BDD8B44B8E}" destId="{A1450DCF-B7F7-4C70-8CED-442BEFC85E74}" srcOrd="1" destOrd="0" presId="urn:microsoft.com/office/officeart/2005/8/layout/cycle8"/>
    <dgm:cxn modelId="{162C7151-230F-4019-BB99-5CD90F53A336}" type="presParOf" srcId="{0E3D9B76-A51B-461B-9204-81BDD8B44B8E}" destId="{8A411370-E6DD-43A3-A5C7-EE44E7C006D6}" srcOrd="2" destOrd="0" presId="urn:microsoft.com/office/officeart/2005/8/layout/cycle8"/>
    <dgm:cxn modelId="{6825B6E3-EFA5-4F77-88C0-9DE32FEC3AC4}" type="presParOf" srcId="{0E3D9B76-A51B-461B-9204-81BDD8B44B8E}" destId="{067D522E-393A-49DC-8817-73EF4985FC24}" srcOrd="3" destOrd="0" presId="urn:microsoft.com/office/officeart/2005/8/layout/cycle8"/>
    <dgm:cxn modelId="{340B22DA-FA8E-4732-A862-0CD56E09C87A}" type="presParOf" srcId="{0E3D9B76-A51B-461B-9204-81BDD8B44B8E}" destId="{1DE4C947-59FD-403D-9D26-9916712EB7BB}" srcOrd="4" destOrd="0" presId="urn:microsoft.com/office/officeart/2005/8/layout/cycle8"/>
    <dgm:cxn modelId="{ECD7BB92-A7F9-45E7-96AD-59C27374119F}" type="presParOf" srcId="{0E3D9B76-A51B-461B-9204-81BDD8B44B8E}" destId="{A73CDA4D-45D3-48A0-BBB4-A95DF3CDF996}" srcOrd="5" destOrd="0" presId="urn:microsoft.com/office/officeart/2005/8/layout/cycle8"/>
    <dgm:cxn modelId="{75AE3830-C15C-4CC3-A8D5-BB15DDED0FEF}" type="presParOf" srcId="{0E3D9B76-A51B-461B-9204-81BDD8B44B8E}" destId="{3F47A721-D79B-4B98-9670-3BFE4484EA5B}" srcOrd="6" destOrd="0" presId="urn:microsoft.com/office/officeart/2005/8/layout/cycle8"/>
    <dgm:cxn modelId="{5892A73F-BA11-4A18-9373-7FF8B1684323}" type="presParOf" srcId="{0E3D9B76-A51B-461B-9204-81BDD8B44B8E}" destId="{236345F6-FCD5-4CD9-819C-71BBE313E0AB}" srcOrd="7" destOrd="0" presId="urn:microsoft.com/office/officeart/2005/8/layout/cycle8"/>
    <dgm:cxn modelId="{D8E043D0-F87E-4847-91A6-434ECB80BA14}" type="presParOf" srcId="{0E3D9B76-A51B-461B-9204-81BDD8B44B8E}" destId="{E571937B-75B2-47AE-A08D-55E459267D1B}" srcOrd="8" destOrd="0" presId="urn:microsoft.com/office/officeart/2005/8/layout/cycle8"/>
    <dgm:cxn modelId="{10E9CD49-B432-44D4-BD00-7B9B2C84F8C1}" type="presParOf" srcId="{0E3D9B76-A51B-461B-9204-81BDD8B44B8E}" destId="{A20F80AD-2751-4FA5-BE98-57095AFA32C6}" srcOrd="9" destOrd="0" presId="urn:microsoft.com/office/officeart/2005/8/layout/cycle8"/>
    <dgm:cxn modelId="{6B91677D-09BB-435F-B4EE-8A8414C174F7}" type="presParOf" srcId="{0E3D9B76-A51B-461B-9204-81BDD8B44B8E}" destId="{CA81B6F7-E134-43E2-AEE4-ECA05B191290}" srcOrd="10" destOrd="0" presId="urn:microsoft.com/office/officeart/2005/8/layout/cycle8"/>
    <dgm:cxn modelId="{AD0182FC-8836-4A7C-BE04-A383F75F9BFB}" type="presParOf" srcId="{0E3D9B76-A51B-461B-9204-81BDD8B44B8E}" destId="{CB7381B1-2022-4361-83FC-8C75B355CD0D}" srcOrd="11" destOrd="0" presId="urn:microsoft.com/office/officeart/2005/8/layout/cycle8"/>
    <dgm:cxn modelId="{1088DD2A-2CE0-4632-9F52-DE227938B016}" type="presParOf" srcId="{0E3D9B76-A51B-461B-9204-81BDD8B44B8E}" destId="{AA70CD55-108C-485F-B609-285736A643EF}" srcOrd="12" destOrd="0" presId="urn:microsoft.com/office/officeart/2005/8/layout/cycle8"/>
    <dgm:cxn modelId="{2C505F01-47F2-4252-89ED-2A25001D1AF7}" type="presParOf" srcId="{0E3D9B76-A51B-461B-9204-81BDD8B44B8E}" destId="{7EAF9AB6-415D-41A8-9202-EFFCDBDF6547}" srcOrd="13" destOrd="0" presId="urn:microsoft.com/office/officeart/2005/8/layout/cycle8"/>
    <dgm:cxn modelId="{DE1549B5-16D1-4912-83B5-07D57002F94E}" type="presParOf" srcId="{0E3D9B76-A51B-461B-9204-81BDD8B44B8E}" destId="{7259C3AB-3584-4E68-86AF-F73182B8C0CC}" srcOrd="14" destOrd="0" presId="urn:microsoft.com/office/officeart/2005/8/layout/cycle8"/>
    <dgm:cxn modelId="{97E9FE66-EFAB-4752-A1A5-1D0930A484F2}" type="presParOf" srcId="{0E3D9B76-A51B-461B-9204-81BDD8B44B8E}" destId="{19B4645F-ED5E-4951-A20D-A973C7B1AC63}" srcOrd="15" destOrd="0" presId="urn:microsoft.com/office/officeart/2005/8/layout/cycle8"/>
    <dgm:cxn modelId="{4EA1F166-E812-4DB7-8CD9-F327FABF45BC}" type="presParOf" srcId="{0E3D9B76-A51B-461B-9204-81BDD8B44B8E}" destId="{844F1246-BD2D-45A9-8903-5549ED7F28F1}" srcOrd="16" destOrd="0" presId="urn:microsoft.com/office/officeart/2005/8/layout/cycle8"/>
    <dgm:cxn modelId="{2BD26809-5699-4D8F-A539-B26AD1AB021A}" type="presParOf" srcId="{0E3D9B76-A51B-461B-9204-81BDD8B44B8E}" destId="{C36FFFDE-1629-4BBC-A35A-969D78AD159A}" srcOrd="17" destOrd="0" presId="urn:microsoft.com/office/officeart/2005/8/layout/cycle8"/>
    <dgm:cxn modelId="{32B5874A-DCDE-43CF-93AF-551C15A5E561}" type="presParOf" srcId="{0E3D9B76-A51B-461B-9204-81BDD8B44B8E}" destId="{54B735B9-F195-4233-9B21-E29D51767CF5}" srcOrd="18" destOrd="0" presId="urn:microsoft.com/office/officeart/2005/8/layout/cycle8"/>
    <dgm:cxn modelId="{49BF6F60-232B-4AF8-B034-5157952C3EB7}" type="presParOf" srcId="{0E3D9B76-A51B-461B-9204-81BDD8B44B8E}" destId="{1884D33A-0E1F-4B74-8AF9-6E144E208627}" srcOrd="19" destOrd="0" presId="urn:microsoft.com/office/officeart/2005/8/layout/cycle8"/>
    <dgm:cxn modelId="{81F5F6D4-AC3C-4499-B298-EA9EE342B9D1}" type="presParOf" srcId="{0E3D9B76-A51B-461B-9204-81BDD8B44B8E}" destId="{2E484157-21C1-4A45-9634-6C2BE193D924}" srcOrd="20" destOrd="0" presId="urn:microsoft.com/office/officeart/2005/8/layout/cycle8"/>
    <dgm:cxn modelId="{79DF454A-0861-4C1D-AACE-6122EBC5C61A}" type="presParOf" srcId="{0E3D9B76-A51B-461B-9204-81BDD8B44B8E}" destId="{B58320DF-6B65-4F1A-A994-6AAD1ECA7A50}" srcOrd="21" destOrd="0" presId="urn:microsoft.com/office/officeart/2005/8/layout/cycle8"/>
    <dgm:cxn modelId="{13600F76-5074-44FC-8B4F-CA7696E43517}" type="presParOf" srcId="{0E3D9B76-A51B-461B-9204-81BDD8B44B8E}" destId="{FC7EE651-D322-4CA8-AAD9-6549E0F7FAAD}" srcOrd="22" destOrd="0" presId="urn:microsoft.com/office/officeart/2005/8/layout/cycle8"/>
    <dgm:cxn modelId="{2C94FD09-7CB0-457C-9275-E5209465D1C2}" type="presParOf" srcId="{0E3D9B76-A51B-461B-9204-81BDD8B44B8E}" destId="{F3DF0B28-C883-4C76-A325-FE6E1D3E9FA2}" srcOrd="23" destOrd="0" presId="urn:microsoft.com/office/officeart/2005/8/layout/cycle8"/>
    <dgm:cxn modelId="{AFEECD07-FC80-4336-933F-81C96C72E147}" type="presParOf" srcId="{0E3D9B76-A51B-461B-9204-81BDD8B44B8E}" destId="{4BD16109-0D05-4EB2-9E01-111A7DD46701}" srcOrd="24" destOrd="0" presId="urn:microsoft.com/office/officeart/2005/8/layout/cycle8"/>
    <dgm:cxn modelId="{6B087AD5-7879-4E08-83CA-33BD1AEA6573}" type="presParOf" srcId="{0E3D9B76-A51B-461B-9204-81BDD8B44B8E}" destId="{F6BE818D-5A16-4A1F-ADB2-0638E9BE97FD}" srcOrd="25" destOrd="0" presId="urn:microsoft.com/office/officeart/2005/8/layout/cycle8"/>
    <dgm:cxn modelId="{34DE80D7-7721-498E-9A0C-46035C22426D}" type="presParOf" srcId="{0E3D9B76-A51B-461B-9204-81BDD8B44B8E}" destId="{2854D5CE-D01B-46B5-80C8-420DA7D2FD1B}" srcOrd="26" destOrd="0" presId="urn:microsoft.com/office/officeart/2005/8/layout/cycle8"/>
    <dgm:cxn modelId="{EA6B55ED-8478-4BDC-AAE1-4BEE7B4931D4}" type="presParOf" srcId="{0E3D9B76-A51B-461B-9204-81BDD8B44B8E}" destId="{19E32913-6638-4A33-A6DA-776DB77BBFCF}" srcOrd="27" destOrd="0" presId="urn:microsoft.com/office/officeart/2005/8/layout/cycle8"/>
    <dgm:cxn modelId="{B314A85A-0A14-477C-89DA-D84CB16C657D}" type="presParOf" srcId="{0E3D9B76-A51B-461B-9204-81BDD8B44B8E}" destId="{7A6C1D98-4263-45A2-95EC-9100F3D9FA39}" srcOrd="28" destOrd="0" presId="urn:microsoft.com/office/officeart/2005/8/layout/cycle8"/>
    <dgm:cxn modelId="{692BFA6E-E31C-48B3-AD2E-3378D4CCCEFA}" type="presParOf" srcId="{0E3D9B76-A51B-461B-9204-81BDD8B44B8E}" destId="{201F8427-3D0A-4869-BBB7-6583F952DA29}" srcOrd="29" destOrd="0" presId="urn:microsoft.com/office/officeart/2005/8/layout/cycle8"/>
    <dgm:cxn modelId="{5406FCBB-A29C-46D9-B5BF-78BB4B89EFA0}" type="presParOf" srcId="{0E3D9B76-A51B-461B-9204-81BDD8B44B8E}" destId="{65A94AFA-5B6E-4B41-A81A-A7F5BA00E25A}" srcOrd="30" destOrd="0" presId="urn:microsoft.com/office/officeart/2005/8/layout/cycle8"/>
    <dgm:cxn modelId="{40FADB76-D45C-4243-B6F8-E735A7251775}" type="presParOf" srcId="{0E3D9B76-A51B-461B-9204-81BDD8B44B8E}" destId="{D96A6498-F50B-4F4E-960E-27A8D009A9C3}" srcOrd="31" destOrd="0" presId="urn:microsoft.com/office/officeart/2005/8/layout/cycle8"/>
    <dgm:cxn modelId="{3C14DFCD-A532-4981-B643-52084D2013C0}" type="presParOf" srcId="{0E3D9B76-A51B-461B-9204-81BDD8B44B8E}" destId="{04E2F4B9-60B5-4272-947C-DD298F35DE10}" srcOrd="32" destOrd="0" presId="urn:microsoft.com/office/officeart/2005/8/layout/cycle8"/>
    <dgm:cxn modelId="{361A54CC-CE17-4543-B665-1EDF9320217A}" type="presParOf" srcId="{0E3D9B76-A51B-461B-9204-81BDD8B44B8E}" destId="{FF0FAD2F-841D-48EF-9E06-66C5FC52C27C}" srcOrd="33" destOrd="0" presId="urn:microsoft.com/office/officeart/2005/8/layout/cycle8"/>
    <dgm:cxn modelId="{8607AD09-C95B-428F-BC50-0A7BCB20F5E5}" type="presParOf" srcId="{0E3D9B76-A51B-461B-9204-81BDD8B44B8E}" destId="{282D01DF-7012-4538-9FCA-A32854709966}" srcOrd="34" destOrd="0" presId="urn:microsoft.com/office/officeart/2005/8/layout/cycle8"/>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8C75F5-E5B2-4961-9BF4-6A401AF9D29E}">
      <dsp:nvSpPr>
        <dsp:cNvPr id="0" name=""/>
        <dsp:cNvSpPr/>
      </dsp:nvSpPr>
      <dsp:spPr>
        <a:xfrm>
          <a:off x="2110861" y="268595"/>
          <a:ext cx="3698697" cy="3698697"/>
        </a:xfrm>
        <a:prstGeom prst="pie">
          <a:avLst>
            <a:gd name="adj1" fmla="val 16200000"/>
            <a:gd name="adj2" fmla="val 19285716"/>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اینشورتک</a:t>
          </a:r>
          <a:r>
            <a:rPr lang="fa-IR" sz="1200" kern="1200" dirty="0">
              <a:latin typeface="Shabnam" panose="020B0603030804020204" pitchFamily="34" charset="-78"/>
              <a:cs typeface="Shabnam" panose="020B0603030804020204" pitchFamily="34" charset="-78"/>
            </a:rPr>
            <a:t> (</a:t>
          </a:r>
          <a:r>
            <a:rPr lang="en-US" sz="1200" kern="1200" dirty="0" err="1">
              <a:latin typeface="Shabnam" panose="020B0603030804020204" pitchFamily="34" charset="-78"/>
              <a:cs typeface="Shabnam" panose="020B0603030804020204" pitchFamily="34" charset="-78"/>
            </a:rPr>
            <a:t>Insur</a:t>
          </a:r>
          <a:r>
            <a:rPr lang="en-US" sz="1200" kern="1200" dirty="0">
              <a:latin typeface="Shabnam" panose="020B0603030804020204" pitchFamily="34" charset="-78"/>
              <a:cs typeface="Shabnam" panose="020B0603030804020204" pitchFamily="34" charset="-78"/>
            </a:rPr>
            <a:t> Tech</a:t>
          </a:r>
          <a:r>
            <a:rPr lang="fa-IR" sz="1200" kern="1200" dirty="0">
              <a:latin typeface="Shabnam" panose="020B0603030804020204" pitchFamily="34" charset="-78"/>
              <a:cs typeface="Shabnam" panose="020B0603030804020204" pitchFamily="34" charset="-78"/>
            </a:rPr>
            <a:t>)</a:t>
          </a:r>
          <a:endParaRPr lang="en-US" sz="1200" kern="1200" dirty="0">
            <a:latin typeface="Shabnam" panose="020B0603030804020204" pitchFamily="34" charset="-78"/>
            <a:cs typeface="Shabnam" panose="020B0603030804020204" pitchFamily="34" charset="-78"/>
          </a:endParaRPr>
        </a:p>
      </dsp:txBody>
      <dsp:txXfrm>
        <a:off x="4053998" y="612046"/>
        <a:ext cx="880642" cy="704513"/>
      </dsp:txXfrm>
    </dsp:sp>
    <dsp:sp modelId="{1DE4C947-59FD-403D-9D26-9916712EB7BB}">
      <dsp:nvSpPr>
        <dsp:cNvPr id="0" name=""/>
        <dsp:cNvSpPr/>
      </dsp:nvSpPr>
      <dsp:spPr>
        <a:xfrm>
          <a:off x="2158416" y="328039"/>
          <a:ext cx="3698697" cy="3698697"/>
        </a:xfrm>
        <a:prstGeom prst="pie">
          <a:avLst>
            <a:gd name="adj1" fmla="val 19285716"/>
            <a:gd name="adj2" fmla="val 771428"/>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رگ تک</a:t>
          </a:r>
          <a:r>
            <a:rPr lang="fa-IR" sz="1200" kern="1200" dirty="0">
              <a:latin typeface="Shabnam" panose="020B0603030804020204" pitchFamily="34" charset="-78"/>
              <a:cs typeface="Shabnam" panose="020B0603030804020204" pitchFamily="34" charset="-78"/>
            </a:rPr>
            <a:t> </a:t>
          </a:r>
          <a:r>
            <a:rPr lang="en-US" sz="1200" b="1" kern="1200" dirty="0" err="1">
              <a:latin typeface="Shabnam" panose="020B0603030804020204" pitchFamily="34" charset="-78"/>
              <a:cs typeface="Shabnam" panose="020B0603030804020204" pitchFamily="34" charset="-78"/>
            </a:rPr>
            <a:t>Reg</a:t>
          </a:r>
          <a:r>
            <a:rPr lang="en-US" sz="1200" kern="1200" dirty="0">
              <a:latin typeface="Shabnam" panose="020B0603030804020204" pitchFamily="34" charset="-78"/>
              <a:cs typeface="Shabnam" panose="020B0603030804020204" pitchFamily="34" charset="-78"/>
            </a:rPr>
            <a:t> Tech)</a:t>
          </a:r>
          <a:r>
            <a:rPr lang="fa-IR" sz="1200" kern="1200" dirty="0">
              <a:latin typeface="Shabnam" panose="020B0603030804020204" pitchFamily="34" charset="-78"/>
              <a:cs typeface="Shabnam" panose="020B0603030804020204" pitchFamily="34" charset="-78"/>
            </a:rPr>
            <a:t>)</a:t>
          </a:r>
          <a:endParaRPr lang="en-US" sz="1200" kern="1200" dirty="0">
            <a:latin typeface="Shabnam" panose="020B0603030804020204" pitchFamily="34" charset="-78"/>
            <a:cs typeface="Shabnam" panose="020B0603030804020204" pitchFamily="34" charset="-78"/>
          </a:endParaRPr>
        </a:p>
      </dsp:txBody>
      <dsp:txXfrm>
        <a:off x="4670448" y="1668816"/>
        <a:ext cx="1012738" cy="616449"/>
      </dsp:txXfrm>
    </dsp:sp>
    <dsp:sp modelId="{E571937B-75B2-47AE-A08D-55E459267D1B}">
      <dsp:nvSpPr>
        <dsp:cNvPr id="0" name=""/>
        <dsp:cNvSpPr/>
      </dsp:nvSpPr>
      <dsp:spPr>
        <a:xfrm>
          <a:off x="2141243" y="402893"/>
          <a:ext cx="3698697" cy="3698697"/>
        </a:xfrm>
        <a:prstGeom prst="pie">
          <a:avLst>
            <a:gd name="adj1" fmla="val 771428"/>
            <a:gd name="adj2" fmla="val 3857143"/>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پی تک</a:t>
          </a:r>
          <a:r>
            <a:rPr lang="fa-IR" sz="1200" kern="1200" dirty="0">
              <a:latin typeface="Shabnam" panose="020B0603030804020204" pitchFamily="34" charset="-78"/>
              <a:cs typeface="Shabnam" panose="020B0603030804020204" pitchFamily="34" charset="-78"/>
            </a:rPr>
            <a:t> </a:t>
          </a:r>
          <a:r>
            <a:rPr lang="en-US" sz="1200" b="1" kern="1200" dirty="0">
              <a:latin typeface="Shabnam" panose="020B0603030804020204" pitchFamily="34" charset="-78"/>
              <a:cs typeface="Shabnam" panose="020B0603030804020204" pitchFamily="34" charset="-78"/>
            </a:rPr>
            <a:t>Pay</a:t>
          </a:r>
          <a:r>
            <a:rPr lang="en-US" sz="1200" kern="1200" dirty="0">
              <a:latin typeface="Shabnam" panose="020B0603030804020204" pitchFamily="34" charset="-78"/>
              <a:cs typeface="Shabnam" panose="020B0603030804020204" pitchFamily="34" charset="-78"/>
            </a:rPr>
            <a:t> </a:t>
          </a:r>
          <a:r>
            <a:rPr lang="en-US" sz="1200" b="1" kern="1200" dirty="0">
              <a:latin typeface="Shabnam" panose="020B0603030804020204" pitchFamily="34" charset="-78"/>
              <a:cs typeface="Shabnam" panose="020B0603030804020204" pitchFamily="34" charset="-78"/>
            </a:rPr>
            <a:t>Tech</a:t>
          </a:r>
          <a:r>
            <a:rPr lang="en-US" sz="1200" kern="1200" dirty="0">
              <a:latin typeface="Shabnam" panose="020B0603030804020204" pitchFamily="34" charset="-78"/>
              <a:cs typeface="Shabnam" panose="020B0603030804020204" pitchFamily="34" charset="-78"/>
            </a:rPr>
            <a:t>)</a:t>
          </a:r>
          <a:r>
            <a:rPr lang="fa-IR" sz="1200" kern="1200" dirty="0">
              <a:latin typeface="Shabnam" panose="020B0603030804020204" pitchFamily="34" charset="-78"/>
              <a:cs typeface="Shabnam" panose="020B0603030804020204" pitchFamily="34" charset="-78"/>
            </a:rPr>
            <a:t>)</a:t>
          </a:r>
          <a:endParaRPr lang="en-US" sz="1200" kern="1200" dirty="0">
            <a:latin typeface="Shabnam" panose="020B0603030804020204" pitchFamily="34" charset="-78"/>
            <a:cs typeface="Shabnam" panose="020B0603030804020204" pitchFamily="34" charset="-78"/>
          </a:endParaRPr>
        </a:p>
      </dsp:txBody>
      <dsp:txXfrm>
        <a:off x="4516335" y="2593491"/>
        <a:ext cx="880642" cy="682497"/>
      </dsp:txXfrm>
    </dsp:sp>
    <dsp:sp modelId="{AA70CD55-108C-485F-B609-285736A643EF}">
      <dsp:nvSpPr>
        <dsp:cNvPr id="0" name=""/>
        <dsp:cNvSpPr/>
      </dsp:nvSpPr>
      <dsp:spPr>
        <a:xfrm>
          <a:off x="2072553" y="435917"/>
          <a:ext cx="3698697" cy="3698697"/>
        </a:xfrm>
        <a:prstGeom prst="pie">
          <a:avLst>
            <a:gd name="adj1" fmla="val 3857226"/>
            <a:gd name="adj2" fmla="val 6942858"/>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ولث تک</a:t>
          </a:r>
          <a:r>
            <a:rPr lang="fa-IR" sz="1200" kern="1200" dirty="0">
              <a:latin typeface="Shabnam" panose="020B0603030804020204" pitchFamily="34" charset="-78"/>
              <a:cs typeface="Shabnam" panose="020B0603030804020204" pitchFamily="34" charset="-78"/>
            </a:rPr>
            <a:t> (</a:t>
          </a:r>
          <a:r>
            <a:rPr lang="en-US" sz="1200" b="1" kern="1200" dirty="0">
              <a:latin typeface="Shabnam" panose="020B0603030804020204" pitchFamily="34" charset="-78"/>
              <a:cs typeface="Shabnam" panose="020B0603030804020204" pitchFamily="34" charset="-78"/>
            </a:rPr>
            <a:t>Wealth</a:t>
          </a:r>
          <a:r>
            <a:rPr lang="en-US" sz="1200" kern="1200" dirty="0">
              <a:latin typeface="Shabnam" panose="020B0603030804020204" pitchFamily="34" charset="-78"/>
              <a:cs typeface="Shabnam" panose="020B0603030804020204" pitchFamily="34" charset="-78"/>
            </a:rPr>
            <a:t> </a:t>
          </a:r>
          <a:r>
            <a:rPr lang="en-US" sz="1200" b="1" kern="1200" dirty="0">
              <a:latin typeface="Shabnam" panose="020B0603030804020204" pitchFamily="34" charset="-78"/>
              <a:cs typeface="Shabnam" panose="020B0603030804020204" pitchFamily="34" charset="-78"/>
            </a:rPr>
            <a:t>Tech</a:t>
          </a:r>
          <a:r>
            <a:rPr lang="fa-IR" sz="1200" kern="1200" dirty="0">
              <a:latin typeface="Shabnam" panose="020B0603030804020204" pitchFamily="34" charset="-78"/>
              <a:cs typeface="Shabnam" panose="020B0603030804020204" pitchFamily="34" charset="-78"/>
            </a:rPr>
            <a:t>)</a:t>
          </a:r>
          <a:endParaRPr lang="en-US" sz="1200" kern="1200" dirty="0">
            <a:latin typeface="Shabnam" panose="020B0603030804020204" pitchFamily="34" charset="-78"/>
            <a:cs typeface="Shabnam" panose="020B0603030804020204" pitchFamily="34" charset="-78"/>
          </a:endParaRPr>
        </a:p>
      </dsp:txBody>
      <dsp:txXfrm>
        <a:off x="3492589" y="3342037"/>
        <a:ext cx="858626" cy="616449"/>
      </dsp:txXfrm>
    </dsp:sp>
    <dsp:sp modelId="{844F1246-BD2D-45A9-8903-5549ED7F28F1}">
      <dsp:nvSpPr>
        <dsp:cNvPr id="0" name=""/>
        <dsp:cNvSpPr/>
      </dsp:nvSpPr>
      <dsp:spPr>
        <a:xfrm>
          <a:off x="2003863" y="402893"/>
          <a:ext cx="3698697" cy="3698697"/>
        </a:xfrm>
        <a:prstGeom prst="pie">
          <a:avLst>
            <a:gd name="adj1" fmla="val 6942858"/>
            <a:gd name="adj2" fmla="val 10028574"/>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رمیتنس</a:t>
          </a:r>
          <a:r>
            <a:rPr lang="fa-IR" sz="1200" kern="1200" dirty="0">
              <a:latin typeface="Shabnam" panose="020B0603030804020204" pitchFamily="34" charset="-78"/>
              <a:cs typeface="Shabnam" panose="020B0603030804020204" pitchFamily="34" charset="-78"/>
            </a:rPr>
            <a:t> </a:t>
          </a:r>
          <a:r>
            <a:rPr lang="en-US" sz="1200" b="1" kern="1200" dirty="0">
              <a:latin typeface="Shabnam" panose="020B0603030804020204" pitchFamily="34" charset="-78"/>
              <a:cs typeface="Shabnam" panose="020B0603030804020204" pitchFamily="34" charset="-78"/>
            </a:rPr>
            <a:t>Remittance</a:t>
          </a:r>
          <a:r>
            <a:rPr lang="en-US" sz="1200" kern="1200" dirty="0">
              <a:latin typeface="Shabnam" panose="020B0603030804020204" pitchFamily="34" charset="-78"/>
              <a:cs typeface="Shabnam" panose="020B0603030804020204" pitchFamily="34" charset="-78"/>
            </a:rPr>
            <a:t>)</a:t>
          </a:r>
          <a:r>
            <a:rPr lang="fa-IR" sz="1200" kern="1200" dirty="0">
              <a:latin typeface="Shabnam" panose="020B0603030804020204" pitchFamily="34" charset="-78"/>
              <a:cs typeface="Shabnam" panose="020B0603030804020204" pitchFamily="34" charset="-78"/>
            </a:rPr>
            <a:t>)</a:t>
          </a:r>
          <a:endParaRPr lang="en-US" sz="1200" kern="1200" dirty="0">
            <a:latin typeface="Shabnam" panose="020B0603030804020204" pitchFamily="34" charset="-78"/>
            <a:cs typeface="Shabnam" panose="020B0603030804020204" pitchFamily="34" charset="-78"/>
          </a:endParaRPr>
        </a:p>
      </dsp:txBody>
      <dsp:txXfrm>
        <a:off x="2446826" y="2593491"/>
        <a:ext cx="880642" cy="682497"/>
      </dsp:txXfrm>
    </dsp:sp>
    <dsp:sp modelId="{2E484157-21C1-4A45-9634-6C2BE193D924}">
      <dsp:nvSpPr>
        <dsp:cNvPr id="0" name=""/>
        <dsp:cNvSpPr/>
      </dsp:nvSpPr>
      <dsp:spPr>
        <a:xfrm>
          <a:off x="1986691" y="328039"/>
          <a:ext cx="3698697" cy="3698697"/>
        </a:xfrm>
        <a:prstGeom prst="pie">
          <a:avLst>
            <a:gd name="adj1" fmla="val 10028574"/>
            <a:gd name="adj2" fmla="val 13114284"/>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مدیریت مالی </a:t>
          </a:r>
          <a:r>
            <a:rPr lang="en-US" sz="1200" b="1" kern="1200" dirty="0">
              <a:latin typeface="Shabnam" panose="020B0603030804020204" pitchFamily="34" charset="-78"/>
              <a:cs typeface="Shabnam" panose="020B0603030804020204" pitchFamily="34" charset="-78"/>
            </a:rPr>
            <a:t>PFM)</a:t>
          </a:r>
          <a:r>
            <a:rPr lang="fa-IR" sz="1200" b="1" kern="1200" dirty="0">
              <a:latin typeface="Shabnam" panose="020B0603030804020204" pitchFamily="34" charset="-78"/>
              <a:cs typeface="Shabnam" panose="020B0603030804020204" pitchFamily="34" charset="-78"/>
            </a:rPr>
            <a:t>)</a:t>
          </a:r>
          <a:endParaRPr lang="en-US" sz="1200" b="1" kern="1200" dirty="0">
            <a:latin typeface="Shabnam" panose="020B0603030804020204" pitchFamily="34" charset="-78"/>
            <a:cs typeface="Shabnam" panose="020B0603030804020204" pitchFamily="34" charset="-78"/>
          </a:endParaRPr>
        </a:p>
      </dsp:txBody>
      <dsp:txXfrm>
        <a:off x="2160618" y="1668816"/>
        <a:ext cx="1012738" cy="616449"/>
      </dsp:txXfrm>
    </dsp:sp>
    <dsp:sp modelId="{4BD16109-0D05-4EB2-9E01-111A7DD46701}">
      <dsp:nvSpPr>
        <dsp:cNvPr id="0" name=""/>
        <dsp:cNvSpPr/>
      </dsp:nvSpPr>
      <dsp:spPr>
        <a:xfrm>
          <a:off x="2034245" y="268595"/>
          <a:ext cx="3698697" cy="3698697"/>
        </a:xfrm>
        <a:prstGeom prst="pie">
          <a:avLst>
            <a:gd name="adj1" fmla="val 13114284"/>
            <a:gd name="adj2" fmla="val 16200000"/>
          </a:avLst>
        </a:prstGeom>
        <a:solidFill>
          <a:srgbClr val="1C8C9A"/>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1">
            <a:lnSpc>
              <a:spcPct val="90000"/>
            </a:lnSpc>
            <a:spcBef>
              <a:spcPct val="0"/>
            </a:spcBef>
            <a:spcAft>
              <a:spcPct val="35000"/>
            </a:spcAft>
            <a:buNone/>
          </a:pPr>
          <a:r>
            <a:rPr lang="fa-IR" sz="1200" b="1" kern="1200" dirty="0">
              <a:latin typeface="Shabnam" panose="020B0603030804020204" pitchFamily="34" charset="-78"/>
              <a:cs typeface="Shabnam" panose="020B0603030804020204" pitchFamily="34" charset="-78"/>
            </a:rPr>
            <a:t>ارزهای رمزگذاری شده  (</a:t>
          </a:r>
          <a:r>
            <a:rPr lang="en-US" sz="1200" b="1" kern="1200" dirty="0">
              <a:latin typeface="Shabnam" panose="020B0603030804020204" pitchFamily="34" charset="-78"/>
              <a:cs typeface="Shabnam" panose="020B0603030804020204" pitchFamily="34" charset="-78"/>
            </a:rPr>
            <a:t>Crypto Currency</a:t>
          </a:r>
          <a:r>
            <a:rPr lang="fa-IR" sz="1200" b="1" kern="1200" dirty="0">
              <a:latin typeface="Shabnam" panose="020B0603030804020204" pitchFamily="34" charset="-78"/>
              <a:cs typeface="Shabnam" panose="020B0603030804020204" pitchFamily="34" charset="-78"/>
            </a:rPr>
            <a:t>) </a:t>
          </a:r>
          <a:endParaRPr lang="en-US" sz="1200" b="1" kern="1200" dirty="0">
            <a:latin typeface="Shabnam" panose="020B0603030804020204" pitchFamily="34" charset="-78"/>
            <a:cs typeface="Shabnam" panose="020B0603030804020204" pitchFamily="34" charset="-78"/>
          </a:endParaRPr>
        </a:p>
      </dsp:txBody>
      <dsp:txXfrm>
        <a:off x="2909163" y="612046"/>
        <a:ext cx="880642" cy="704513"/>
      </dsp:txXfrm>
    </dsp:sp>
    <dsp:sp modelId="{7A6C1D98-4263-45A2-95EC-9100F3D9FA39}">
      <dsp:nvSpPr>
        <dsp:cNvPr id="0" name=""/>
        <dsp:cNvSpPr/>
      </dsp:nvSpPr>
      <dsp:spPr>
        <a:xfrm>
          <a:off x="1881710" y="39628"/>
          <a:ext cx="4156631" cy="4156631"/>
        </a:xfrm>
        <a:prstGeom prst="circularArrow">
          <a:avLst>
            <a:gd name="adj1" fmla="val 5085"/>
            <a:gd name="adj2" fmla="val 327528"/>
            <a:gd name="adj3" fmla="val 18957827"/>
            <a:gd name="adj4" fmla="val 16200343"/>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1F8427-3D0A-4869-BBB7-6583F952DA29}">
      <dsp:nvSpPr>
        <dsp:cNvPr id="0" name=""/>
        <dsp:cNvSpPr/>
      </dsp:nvSpPr>
      <dsp:spPr>
        <a:xfrm>
          <a:off x="1929564" y="99335"/>
          <a:ext cx="4156631" cy="4156631"/>
        </a:xfrm>
        <a:prstGeom prst="circularArrow">
          <a:avLst>
            <a:gd name="adj1" fmla="val 5085"/>
            <a:gd name="adj2" fmla="val 327528"/>
            <a:gd name="adj3" fmla="val 443744"/>
            <a:gd name="adj4" fmla="val 19285776"/>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A94AFA-5B6E-4B41-A81A-A7F5BA00E25A}">
      <dsp:nvSpPr>
        <dsp:cNvPr id="0" name=""/>
        <dsp:cNvSpPr/>
      </dsp:nvSpPr>
      <dsp:spPr>
        <a:xfrm>
          <a:off x="1912330" y="174016"/>
          <a:ext cx="4156631" cy="4156631"/>
        </a:xfrm>
        <a:prstGeom prst="circularArrow">
          <a:avLst>
            <a:gd name="adj1" fmla="val 5085"/>
            <a:gd name="adj2" fmla="val 327528"/>
            <a:gd name="adj3" fmla="val 3529100"/>
            <a:gd name="adj4" fmla="val 770764"/>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96A6498-F50B-4F4E-960E-27A8D009A9C3}">
      <dsp:nvSpPr>
        <dsp:cNvPr id="0" name=""/>
        <dsp:cNvSpPr/>
      </dsp:nvSpPr>
      <dsp:spPr>
        <a:xfrm>
          <a:off x="1843586" y="206854"/>
          <a:ext cx="4156631" cy="4156631"/>
        </a:xfrm>
        <a:prstGeom prst="circularArrow">
          <a:avLst>
            <a:gd name="adj1" fmla="val 5085"/>
            <a:gd name="adj2" fmla="val 327528"/>
            <a:gd name="adj3" fmla="val 6615046"/>
            <a:gd name="adj4" fmla="val 3857426"/>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E2F4B9-60B5-4272-947C-DD298F35DE10}">
      <dsp:nvSpPr>
        <dsp:cNvPr id="0" name=""/>
        <dsp:cNvSpPr/>
      </dsp:nvSpPr>
      <dsp:spPr>
        <a:xfrm>
          <a:off x="1774842" y="174016"/>
          <a:ext cx="4156631" cy="4156631"/>
        </a:xfrm>
        <a:prstGeom prst="circularArrow">
          <a:avLst>
            <a:gd name="adj1" fmla="val 5085"/>
            <a:gd name="adj2" fmla="val 327528"/>
            <a:gd name="adj3" fmla="val 9701707"/>
            <a:gd name="adj4" fmla="val 6943371"/>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F0FAD2F-841D-48EF-9E06-66C5FC52C27C}">
      <dsp:nvSpPr>
        <dsp:cNvPr id="0" name=""/>
        <dsp:cNvSpPr/>
      </dsp:nvSpPr>
      <dsp:spPr>
        <a:xfrm>
          <a:off x="1757609" y="99335"/>
          <a:ext cx="4156631" cy="4156631"/>
        </a:xfrm>
        <a:prstGeom prst="circularArrow">
          <a:avLst>
            <a:gd name="adj1" fmla="val 5085"/>
            <a:gd name="adj2" fmla="val 327528"/>
            <a:gd name="adj3" fmla="val 12786695"/>
            <a:gd name="adj4" fmla="val 10028727"/>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2D01DF-7012-4538-9FCA-A32854709966}">
      <dsp:nvSpPr>
        <dsp:cNvPr id="0" name=""/>
        <dsp:cNvSpPr/>
      </dsp:nvSpPr>
      <dsp:spPr>
        <a:xfrm>
          <a:off x="1805463" y="39628"/>
          <a:ext cx="4156631" cy="4156631"/>
        </a:xfrm>
        <a:prstGeom prst="circularArrow">
          <a:avLst>
            <a:gd name="adj1" fmla="val 5085"/>
            <a:gd name="adj2" fmla="val 327528"/>
            <a:gd name="adj3" fmla="val 15872129"/>
            <a:gd name="adj4" fmla="val 13114645"/>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EC5C56-0DE4-739D-9181-70126511C29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091" r="17220"/>
          <a:stretch/>
        </p:blipFill>
        <p:spPr>
          <a:xfrm>
            <a:off x="11416146" y="157019"/>
            <a:ext cx="611578" cy="581890"/>
          </a:xfrm>
          <a:prstGeom prst="rect">
            <a:avLst/>
          </a:prstGeom>
        </p:spPr>
      </p:pic>
      <p:sp>
        <p:nvSpPr>
          <p:cNvPr id="9" name="Rectangle 8">
            <a:extLst>
              <a:ext uri="{FF2B5EF4-FFF2-40B4-BE49-F238E27FC236}">
                <a16:creationId xmlns:a16="http://schemas.microsoft.com/office/drawing/2014/main" id="{3DE2BB1A-DDF9-C03E-78EB-36067B90C70A}"/>
              </a:ext>
            </a:extLst>
          </p:cNvPr>
          <p:cNvSpPr/>
          <p:nvPr userDrawn="1"/>
        </p:nvSpPr>
        <p:spPr>
          <a:xfrm>
            <a:off x="5570376" y="157019"/>
            <a:ext cx="5858319" cy="584217"/>
          </a:xfrm>
          <a:custGeom>
            <a:avLst/>
            <a:gdLst>
              <a:gd name="connsiteX0" fmla="*/ 0 w 2687782"/>
              <a:gd name="connsiteY0" fmla="*/ 0 h 581890"/>
              <a:gd name="connsiteX1" fmla="*/ 2687782 w 2687782"/>
              <a:gd name="connsiteY1" fmla="*/ 0 h 581890"/>
              <a:gd name="connsiteX2" fmla="*/ 2687782 w 2687782"/>
              <a:gd name="connsiteY2" fmla="*/ 581890 h 581890"/>
              <a:gd name="connsiteX3" fmla="*/ 0 w 2687782"/>
              <a:gd name="connsiteY3" fmla="*/ 581890 h 581890"/>
              <a:gd name="connsiteX4" fmla="*/ 0 w 2687782"/>
              <a:gd name="connsiteY4" fmla="*/ 0 h 581890"/>
              <a:gd name="connsiteX0" fmla="*/ 0 w 2820404"/>
              <a:gd name="connsiteY0" fmla="*/ 2327 h 584217"/>
              <a:gd name="connsiteX1" fmla="*/ 2820404 w 2820404"/>
              <a:gd name="connsiteY1" fmla="*/ 0 h 584217"/>
              <a:gd name="connsiteX2" fmla="*/ 2687782 w 2820404"/>
              <a:gd name="connsiteY2" fmla="*/ 584217 h 584217"/>
              <a:gd name="connsiteX3" fmla="*/ 0 w 2820404"/>
              <a:gd name="connsiteY3" fmla="*/ 584217 h 584217"/>
              <a:gd name="connsiteX4" fmla="*/ 0 w 2820404"/>
              <a:gd name="connsiteY4" fmla="*/ 2327 h 584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0404" h="584217">
                <a:moveTo>
                  <a:pt x="0" y="2327"/>
                </a:moveTo>
                <a:lnTo>
                  <a:pt x="2820404" y="0"/>
                </a:lnTo>
                <a:lnTo>
                  <a:pt x="2687782" y="584217"/>
                </a:lnTo>
                <a:lnTo>
                  <a:pt x="0" y="584217"/>
                </a:lnTo>
                <a:lnTo>
                  <a:pt x="0" y="2327"/>
                </a:lnTo>
                <a:close/>
              </a:path>
            </a:pathLst>
          </a:cu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Rounded Corners 10">
            <a:extLst>
              <a:ext uri="{FF2B5EF4-FFF2-40B4-BE49-F238E27FC236}">
                <a16:creationId xmlns:a16="http://schemas.microsoft.com/office/drawing/2014/main" id="{E0CE2A37-7DB6-7E3B-88DA-9D3FD20A2B51}"/>
              </a:ext>
            </a:extLst>
          </p:cNvPr>
          <p:cNvSpPr/>
          <p:nvPr userDrawn="1"/>
        </p:nvSpPr>
        <p:spPr>
          <a:xfrm>
            <a:off x="4751463" y="157019"/>
            <a:ext cx="1786070" cy="58189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09664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37B3FD-7803-2CF8-30B3-3B9A2167A5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7091" r="17220"/>
          <a:stretch/>
        </p:blipFill>
        <p:spPr>
          <a:xfrm>
            <a:off x="11416146" y="157019"/>
            <a:ext cx="611578" cy="581890"/>
          </a:xfrm>
          <a:prstGeom prst="rect">
            <a:avLst/>
          </a:prstGeom>
        </p:spPr>
      </p:pic>
      <p:sp>
        <p:nvSpPr>
          <p:cNvPr id="6" name="Rectangle 8">
            <a:extLst>
              <a:ext uri="{FF2B5EF4-FFF2-40B4-BE49-F238E27FC236}">
                <a16:creationId xmlns:a16="http://schemas.microsoft.com/office/drawing/2014/main" id="{5E415E5A-1E79-EC00-A87C-8DEBCA268133}"/>
              </a:ext>
            </a:extLst>
          </p:cNvPr>
          <p:cNvSpPr/>
          <p:nvPr userDrawn="1"/>
        </p:nvSpPr>
        <p:spPr>
          <a:xfrm>
            <a:off x="5570376" y="157019"/>
            <a:ext cx="5858319" cy="584217"/>
          </a:xfrm>
          <a:custGeom>
            <a:avLst/>
            <a:gdLst>
              <a:gd name="connsiteX0" fmla="*/ 0 w 2687782"/>
              <a:gd name="connsiteY0" fmla="*/ 0 h 581890"/>
              <a:gd name="connsiteX1" fmla="*/ 2687782 w 2687782"/>
              <a:gd name="connsiteY1" fmla="*/ 0 h 581890"/>
              <a:gd name="connsiteX2" fmla="*/ 2687782 w 2687782"/>
              <a:gd name="connsiteY2" fmla="*/ 581890 h 581890"/>
              <a:gd name="connsiteX3" fmla="*/ 0 w 2687782"/>
              <a:gd name="connsiteY3" fmla="*/ 581890 h 581890"/>
              <a:gd name="connsiteX4" fmla="*/ 0 w 2687782"/>
              <a:gd name="connsiteY4" fmla="*/ 0 h 581890"/>
              <a:gd name="connsiteX0" fmla="*/ 0 w 2820404"/>
              <a:gd name="connsiteY0" fmla="*/ 2327 h 584217"/>
              <a:gd name="connsiteX1" fmla="*/ 2820404 w 2820404"/>
              <a:gd name="connsiteY1" fmla="*/ 0 h 584217"/>
              <a:gd name="connsiteX2" fmla="*/ 2687782 w 2820404"/>
              <a:gd name="connsiteY2" fmla="*/ 584217 h 584217"/>
              <a:gd name="connsiteX3" fmla="*/ 0 w 2820404"/>
              <a:gd name="connsiteY3" fmla="*/ 584217 h 584217"/>
              <a:gd name="connsiteX4" fmla="*/ 0 w 2820404"/>
              <a:gd name="connsiteY4" fmla="*/ 2327 h 584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0404" h="584217">
                <a:moveTo>
                  <a:pt x="0" y="2327"/>
                </a:moveTo>
                <a:lnTo>
                  <a:pt x="2820404" y="0"/>
                </a:lnTo>
                <a:lnTo>
                  <a:pt x="2687782" y="584217"/>
                </a:lnTo>
                <a:lnTo>
                  <a:pt x="0" y="584217"/>
                </a:lnTo>
                <a:lnTo>
                  <a:pt x="0" y="2327"/>
                </a:lnTo>
                <a:close/>
              </a:path>
            </a:pathLst>
          </a:cu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D5F56B8F-1398-C6D2-6968-822DE7CB4A3E}"/>
              </a:ext>
            </a:extLst>
          </p:cNvPr>
          <p:cNvSpPr/>
          <p:nvPr userDrawn="1"/>
        </p:nvSpPr>
        <p:spPr>
          <a:xfrm>
            <a:off x="4751463" y="157019"/>
            <a:ext cx="1786070" cy="58189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17699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2090265-76FA-4923-7563-A9467D1D6408}"/>
              </a:ext>
            </a:extLst>
          </p:cNvPr>
          <p:cNvSpPr>
            <a:spLocks noGrp="1"/>
          </p:cNvSpPr>
          <p:nvPr>
            <p:ph type="pic" sz="quarter" idx="10"/>
          </p:nvPr>
        </p:nvSpPr>
        <p:spPr>
          <a:xfrm>
            <a:off x="5889171" y="0"/>
            <a:ext cx="6302829" cy="6858000"/>
          </a:xfrm>
          <a:prstGeom prst="round2DiagRect">
            <a:avLst>
              <a:gd name="adj1" fmla="val 50000"/>
              <a:gd name="adj2" fmla="val 0"/>
            </a:avLst>
          </a:prstGeom>
        </p:spPr>
        <p:txBody>
          <a:bodyPr/>
          <a:lstStyle/>
          <a:p>
            <a:endParaRPr lang="fa-IR"/>
          </a:p>
        </p:txBody>
      </p:sp>
    </p:spTree>
    <p:extLst>
      <p:ext uri="{BB962C8B-B14F-4D97-AF65-F5344CB8AC3E}">
        <p14:creationId xmlns:p14="http://schemas.microsoft.com/office/powerpoint/2010/main" val="24798386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Slide Number Placeholder 5"/>
          <p:cNvSpPr txBox="1">
            <a:spLocks/>
          </p:cNvSpPr>
          <p:nvPr userDrawn="1"/>
        </p:nvSpPr>
        <p:spPr>
          <a:xfrm>
            <a:off x="0" y="6492875"/>
            <a:ext cx="443144" cy="365125"/>
          </a:xfrm>
          <a:prstGeom prst="rect">
            <a:avLst/>
          </a:prstGeom>
        </p:spPr>
        <p:txBody>
          <a:bodyPr vert="horz" lIns="91440" tIns="45720" rIns="91440" bIns="45720" rtlCol="0" anchor="ctr"/>
          <a:lstStyle>
            <a:defPPr>
              <a:defRPr lang="en-US"/>
            </a:defPPr>
            <a:lvl1pPr marL="0" algn="ctr" defTabSz="914400" rtl="0" eaLnBrk="1" latinLnBrk="0" hangingPunct="1">
              <a:defRPr sz="1600" b="1" kern="1200">
                <a:solidFill>
                  <a:schemeClr val="bg1"/>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0C0101F-1C23-49E9-8CFB-F7278E6B2606}" type="slidenum">
              <a:rPr lang="en-US" smtClean="0"/>
              <a:pPr/>
              <a:t>‹#›</a:t>
            </a:fld>
            <a:endParaRPr lang="en-US"/>
          </a:p>
        </p:txBody>
      </p:sp>
    </p:spTree>
    <p:extLst>
      <p:ext uri="{BB962C8B-B14F-4D97-AF65-F5344CB8AC3E}">
        <p14:creationId xmlns:p14="http://schemas.microsoft.com/office/powerpoint/2010/main" val="332638586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9608418-7B0F-646A-3E1B-3980216CE1E0}"/>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3740" r="23740"/>
          <a:stretch>
            <a:fillRect/>
          </a:stretch>
        </p:blipFill>
        <p:spPr/>
      </p:pic>
      <p:sp>
        <p:nvSpPr>
          <p:cNvPr id="5" name="Rectangle: Rounded Corners 4">
            <a:extLst>
              <a:ext uri="{FF2B5EF4-FFF2-40B4-BE49-F238E27FC236}">
                <a16:creationId xmlns:a16="http://schemas.microsoft.com/office/drawing/2014/main" id="{41A9399F-EEF7-AC5B-5C50-AD3DA11CDBA4}"/>
              </a:ext>
            </a:extLst>
          </p:cNvPr>
          <p:cNvSpPr/>
          <p:nvPr/>
        </p:nvSpPr>
        <p:spPr>
          <a:xfrm>
            <a:off x="653143" y="2536371"/>
            <a:ext cx="6379030" cy="65822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2E987B61-B0D1-DB0E-DB16-01CD2BE31C43}"/>
              </a:ext>
            </a:extLst>
          </p:cNvPr>
          <p:cNvSpPr/>
          <p:nvPr/>
        </p:nvSpPr>
        <p:spPr>
          <a:xfrm>
            <a:off x="653143" y="3429000"/>
            <a:ext cx="6379030" cy="65822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C018A740-1B73-09AA-BFCF-8B425051EAB3}"/>
              </a:ext>
            </a:extLst>
          </p:cNvPr>
          <p:cNvSpPr/>
          <p:nvPr/>
        </p:nvSpPr>
        <p:spPr>
          <a:xfrm>
            <a:off x="653143" y="4374605"/>
            <a:ext cx="6379030" cy="65822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91E116EC-055C-6A8E-B8F8-199F74005781}"/>
              </a:ext>
            </a:extLst>
          </p:cNvPr>
          <p:cNvSpPr/>
          <p:nvPr/>
        </p:nvSpPr>
        <p:spPr>
          <a:xfrm>
            <a:off x="653143" y="5267234"/>
            <a:ext cx="6379030" cy="658220"/>
          </a:xfrm>
          <a:prstGeom prst="roundRect">
            <a:avLst>
              <a:gd name="adj" fmla="val 50000"/>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CB02F6FD-6F2E-CFC8-A9F2-182305A29CA6}"/>
              </a:ext>
            </a:extLst>
          </p:cNvPr>
          <p:cNvSpPr txBox="1"/>
          <p:nvPr/>
        </p:nvSpPr>
        <p:spPr>
          <a:xfrm>
            <a:off x="1804132" y="2614025"/>
            <a:ext cx="3790395" cy="446276"/>
          </a:xfrm>
          <a:prstGeom prst="rect">
            <a:avLst/>
          </a:prstGeom>
          <a:noFill/>
        </p:spPr>
        <p:txBody>
          <a:bodyPr wrap="square">
            <a:spAutoFit/>
          </a:bodyPr>
          <a:lstStyle>
            <a:defPPr>
              <a:defRPr lang="fa-IR"/>
            </a:defPPr>
            <a:lvl1pPr algn="just" rtl="1">
              <a:defRPr sz="2500" b="1">
                <a:solidFill>
                  <a:schemeClr val="bg1"/>
                </a:solidFill>
                <a:latin typeface="Shabnam" panose="020B0603030804020204" pitchFamily="34" charset="-78"/>
                <a:cs typeface="Shabnam" panose="020B0603030804020204" pitchFamily="34" charset="-78"/>
              </a:defRPr>
            </a:lvl1pPr>
          </a:lstStyle>
          <a:p>
            <a:r>
              <a:rPr lang="fa-IR" sz="2300" dirty="0"/>
              <a:t>موضوع: پاورپوینت فین تک</a:t>
            </a:r>
          </a:p>
        </p:txBody>
      </p:sp>
      <p:sp>
        <p:nvSpPr>
          <p:cNvPr id="11" name="TextBox 10">
            <a:extLst>
              <a:ext uri="{FF2B5EF4-FFF2-40B4-BE49-F238E27FC236}">
                <a16:creationId xmlns:a16="http://schemas.microsoft.com/office/drawing/2014/main" id="{8B8842A6-AEC1-1C37-BC08-450909FDA9A3}"/>
              </a:ext>
            </a:extLst>
          </p:cNvPr>
          <p:cNvSpPr txBox="1"/>
          <p:nvPr/>
        </p:nvSpPr>
        <p:spPr>
          <a:xfrm>
            <a:off x="1939720" y="3545472"/>
            <a:ext cx="3519218" cy="446276"/>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استاد راهنما:علیرضا عزیزی </a:t>
            </a:r>
          </a:p>
        </p:txBody>
      </p:sp>
      <p:sp>
        <p:nvSpPr>
          <p:cNvPr id="12" name="TextBox 11">
            <a:extLst>
              <a:ext uri="{FF2B5EF4-FFF2-40B4-BE49-F238E27FC236}">
                <a16:creationId xmlns:a16="http://schemas.microsoft.com/office/drawing/2014/main" id="{41CFD09F-B7F2-6B56-A030-AB66E9E3DA25}"/>
              </a:ext>
            </a:extLst>
          </p:cNvPr>
          <p:cNvSpPr txBox="1"/>
          <p:nvPr/>
        </p:nvSpPr>
        <p:spPr>
          <a:xfrm>
            <a:off x="729344" y="4491411"/>
            <a:ext cx="6302829" cy="446276"/>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pPr algn="ctr"/>
            <a:r>
              <a:rPr lang="fa-IR" dirty="0"/>
              <a:t>پژوهشگر: نـــــــــــــــادیا خاکشوری</a:t>
            </a:r>
          </a:p>
        </p:txBody>
      </p:sp>
      <p:sp>
        <p:nvSpPr>
          <p:cNvPr id="13" name="TextBox 12">
            <a:extLst>
              <a:ext uri="{FF2B5EF4-FFF2-40B4-BE49-F238E27FC236}">
                <a16:creationId xmlns:a16="http://schemas.microsoft.com/office/drawing/2014/main" id="{1A4FD924-0F10-533C-6200-5548E2FCC476}"/>
              </a:ext>
            </a:extLst>
          </p:cNvPr>
          <p:cNvSpPr txBox="1"/>
          <p:nvPr/>
        </p:nvSpPr>
        <p:spPr>
          <a:xfrm>
            <a:off x="2570728" y="5401145"/>
            <a:ext cx="2257202" cy="461665"/>
          </a:xfrm>
          <a:prstGeom prst="rect">
            <a:avLst/>
          </a:prstGeom>
          <a:noFill/>
        </p:spPr>
        <p:txBody>
          <a:bodyPr wrap="square">
            <a:spAutoFit/>
          </a:bodyPr>
          <a:lstStyle>
            <a:defPPr>
              <a:defRPr lang="fa-IR"/>
            </a:defPPr>
            <a:lvl1pPr algn="just" rtl="1">
              <a:defRPr sz="2300" b="1">
                <a:solidFill>
                  <a:schemeClr val="bg1"/>
                </a:solidFill>
                <a:latin typeface="Shabnam" panose="020B0603030804020204" pitchFamily="34" charset="-78"/>
                <a:cs typeface="Shabnam" panose="020B0603030804020204" pitchFamily="34" charset="-78"/>
              </a:defRPr>
            </a:lvl1pPr>
          </a:lstStyle>
          <a:p>
            <a:r>
              <a:rPr lang="fa-IR" dirty="0"/>
              <a:t>تاریخ ارائه: ......</a:t>
            </a:r>
          </a:p>
        </p:txBody>
      </p:sp>
      <p:pic>
        <p:nvPicPr>
          <p:cNvPr id="14" name="Picture 2" descr="لوگو دانشگاه تهران - لوگویاب">
            <a:extLst>
              <a:ext uri="{FF2B5EF4-FFF2-40B4-BE49-F238E27FC236}">
                <a16:creationId xmlns:a16="http://schemas.microsoft.com/office/drawing/2014/main" id="{318CF20C-DAF7-610C-D07D-9828BC843FC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7453" y="290231"/>
            <a:ext cx="2123751" cy="2123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456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0" y="1012840"/>
            <a:ext cx="547752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۲. سرمایه‌گذاران و مشتریان</a:t>
            </a:r>
          </a:p>
          <a:p>
            <a:pPr algn="justLow" rtl="1">
              <a:lnSpc>
                <a:spcPct val="300000"/>
              </a:lnSpc>
            </a:pPr>
            <a:r>
              <a:rPr lang="fa-IR" sz="1600" dirty="0">
                <a:latin typeface="Vazir" panose="020B0603030804020204" pitchFamily="34" charset="-78"/>
                <a:cs typeface="Vazir" panose="020B0603030804020204" pitchFamily="34" charset="-78"/>
              </a:rPr>
              <a:t>سرمایه‌گذاران افرادی هستند که از ابزارهای فین‌تک برای مدیریت سرمایه و انجام معاملات مالی استفاده می‌کنند. آن‌ها با استفاده از تحلیل‌های دقیق و اطلاعات مالی در دسترس، امکانات آنلاین را برای انجام سرمایه‌گذاری‌های بهتر بهره می‌برند. فین‌تک به سرمایه‌گذاران کمک می‌کند تا به صورت هوشمندانه‌تر و با دسترسی آسان‌تر به اطلاعات، تصمیمات مالی بهتری بگیرند.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1259" t="777" r="11926" b="1825"/>
          <a:stretch/>
        </p:blipFill>
        <p:spPr>
          <a:xfrm>
            <a:off x="380120" y="2166151"/>
            <a:ext cx="5150189" cy="2726079"/>
          </a:xfrm>
          <a:prstGeom prst="rect">
            <a:avLst/>
          </a:prstGeom>
        </p:spPr>
      </p:pic>
      <p:sp>
        <p:nvSpPr>
          <p:cNvPr id="2" name="Rectangle 1">
            <a:extLst>
              <a:ext uri="{FF2B5EF4-FFF2-40B4-BE49-F238E27FC236}">
                <a16:creationId xmlns:a16="http://schemas.microsoft.com/office/drawing/2014/main" id="{A4BF7CE9-43AD-9AAD-2CB6-C641286B9BD1}"/>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71751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16068" y="1618227"/>
            <a:ext cx="4653881"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۳. کسب‌وکارهای کوچک و متوسط</a:t>
            </a:r>
          </a:p>
          <a:p>
            <a:pPr algn="justLow" rtl="1">
              <a:lnSpc>
                <a:spcPct val="250000"/>
              </a:lnSpc>
            </a:pPr>
            <a:r>
              <a:rPr lang="fa-IR" sz="1600" dirty="0">
                <a:latin typeface="Vazir" panose="020B0603030804020204" pitchFamily="34" charset="-78"/>
                <a:cs typeface="Vazir" panose="020B0603030804020204" pitchFamily="34" charset="-78"/>
              </a:rPr>
              <a:t>کسب‌وکارهای کوچک و متوسط نیز از فین‌تک برای مدیریت مالی، پرداخت‌ها و فرآیندهای مالی داخلی شرکت استفاده می‌کنند. این تکنولوژی به آن‌ها کمک می‌کند تا با هزینه کمتری مدیریت مالی خود را انجام دهند، و از امکانات الکترونیکی برای بهبود کارایی و تسهیل در امور مالی استفاده کنند.</a:t>
            </a:r>
            <a:endParaRPr lang="en-US" sz="1600" dirty="0">
              <a:latin typeface="Vazir" panose="020B0603030804020204" pitchFamily="34" charset="-78"/>
              <a:cs typeface="Vazir" panose="020B0603030804020204" pitchFamily="34" charset="-78"/>
            </a:endParaRPr>
          </a:p>
        </p:txBody>
      </p:sp>
      <p:sp>
        <p:nvSpPr>
          <p:cNvPr id="2" name="Rectangle 1">
            <a:extLst>
              <a:ext uri="{FF2B5EF4-FFF2-40B4-BE49-F238E27FC236}">
                <a16:creationId xmlns:a16="http://schemas.microsoft.com/office/drawing/2014/main" id="{97CCD491-BA94-099F-526A-185E8E243AA3}"/>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A7099A2E-48ED-82F0-D8DA-02DD9362D138}"/>
              </a:ext>
            </a:extLst>
          </p:cNvPr>
          <p:cNvSpPr/>
          <p:nvPr/>
        </p:nvSpPr>
        <p:spPr>
          <a:xfrm>
            <a:off x="2059619" y="2095130"/>
            <a:ext cx="2041864" cy="4412202"/>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064FF0BA-A3CC-C410-184A-D5025AD33A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6189" b="5235"/>
          <a:stretch/>
        </p:blipFill>
        <p:spPr>
          <a:xfrm>
            <a:off x="597331" y="1295278"/>
            <a:ext cx="4143344" cy="2354308"/>
          </a:xfrm>
          <a:prstGeom prst="rect">
            <a:avLst/>
          </a:prstGeom>
        </p:spPr>
      </p:pic>
      <p:pic>
        <p:nvPicPr>
          <p:cNvPr id="10" name="Picture 9">
            <a:extLst>
              <a:ext uri="{FF2B5EF4-FFF2-40B4-BE49-F238E27FC236}">
                <a16:creationId xmlns:a16="http://schemas.microsoft.com/office/drawing/2014/main" id="{5B00E23E-576A-14AA-9FA1-66020E8A8120}"/>
              </a:ext>
            </a:extLst>
          </p:cNvPr>
          <p:cNvPicPr>
            <a:picLocks noChangeAspect="1"/>
          </p:cNvPicPr>
          <p:nvPr/>
        </p:nvPicPr>
        <p:blipFill rotWithShape="1">
          <a:blip r:embed="rId3">
            <a:extLst>
              <a:ext uri="{28A0092B-C50C-407E-A947-70E740481C1C}">
                <a14:useLocalDpi xmlns:a14="http://schemas.microsoft.com/office/drawing/2010/main" val="0"/>
              </a:ext>
            </a:extLst>
          </a:blip>
          <a:srcRect l="11421" r="17326"/>
          <a:stretch/>
        </p:blipFill>
        <p:spPr>
          <a:xfrm>
            <a:off x="2592278" y="4420412"/>
            <a:ext cx="3577701" cy="2284620"/>
          </a:xfrm>
          <a:prstGeom prst="rect">
            <a:avLst/>
          </a:prstGeom>
        </p:spPr>
      </p:pic>
    </p:spTree>
    <p:extLst>
      <p:ext uri="{BB962C8B-B14F-4D97-AF65-F5344CB8AC3E}">
        <p14:creationId xmlns:p14="http://schemas.microsoft.com/office/powerpoint/2010/main" val="772074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7934B08-E4E8-5B64-DEA2-10D7EA669083}"/>
              </a:ext>
            </a:extLst>
          </p:cNvPr>
          <p:cNvSpPr/>
          <p:nvPr/>
        </p:nvSpPr>
        <p:spPr>
          <a:xfrm>
            <a:off x="3684233" y="2616137"/>
            <a:ext cx="8507767" cy="979319"/>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68171" y="4241863"/>
            <a:ext cx="11311548"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۴. مشتریان حوزه‌های مختلف</a:t>
            </a:r>
          </a:p>
          <a:p>
            <a:pPr algn="justLow" rtl="1">
              <a:lnSpc>
                <a:spcPct val="200000"/>
              </a:lnSpc>
            </a:pPr>
            <a:r>
              <a:rPr lang="fa-IR" sz="1600" dirty="0">
                <a:latin typeface="Vazir" panose="020B0603030804020204" pitchFamily="34" charset="-78"/>
                <a:cs typeface="Vazir" panose="020B0603030804020204" pitchFamily="34" charset="-78"/>
              </a:rPr>
              <a:t>مشتریان از حوزه‌های مختلف از فین‌تک برای انجام تراکنش‌های روزمره و مدیریت مالی استفاده می‌کنند. از پرداخت‌های دیجیتال و انتقال وجه آسان گرفته تا مدیریت حساب‌های بانکی، همه از این تکنولوژی استفاده می‌کنند. این امکانات به مشتریان کمک می‌کنند تا به سرعت و به‌صورت آسان تراکنش‌های مالی خود را انجام دهند و مالی خود را بهبود بخشند.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r="2210" b="5049"/>
          <a:stretch/>
        </p:blipFill>
        <p:spPr>
          <a:xfrm>
            <a:off x="6385260" y="1117959"/>
            <a:ext cx="3919553" cy="2854312"/>
          </a:xfrm>
          <a:prstGeom prst="rect">
            <a:avLst/>
          </a:prstGeom>
        </p:spPr>
      </p:pic>
      <p:pic>
        <p:nvPicPr>
          <p:cNvPr id="7" name="Picture 6"/>
          <p:cNvPicPr>
            <a:picLocks noChangeAspect="1"/>
          </p:cNvPicPr>
          <p:nvPr/>
        </p:nvPicPr>
        <p:blipFill>
          <a:blip r:embed="rId3"/>
          <a:stretch>
            <a:fillRect/>
          </a:stretch>
        </p:blipFill>
        <p:spPr>
          <a:xfrm>
            <a:off x="787299" y="1819921"/>
            <a:ext cx="4618759" cy="2598052"/>
          </a:xfrm>
          <a:prstGeom prst="rect">
            <a:avLst/>
          </a:prstGeom>
        </p:spPr>
      </p:pic>
      <p:sp>
        <p:nvSpPr>
          <p:cNvPr id="2" name="Rectangle 1">
            <a:extLst>
              <a:ext uri="{FF2B5EF4-FFF2-40B4-BE49-F238E27FC236}">
                <a16:creationId xmlns:a16="http://schemas.microsoft.com/office/drawing/2014/main" id="{86685DA6-6164-964A-0FF0-4730ADA5E755}"/>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2750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FDC495D-FC7E-995E-FB3B-DF30E9E990BE}"/>
              </a:ext>
            </a:extLst>
          </p:cNvPr>
          <p:cNvSpPr/>
          <p:nvPr/>
        </p:nvSpPr>
        <p:spPr>
          <a:xfrm>
            <a:off x="1482571" y="1979720"/>
            <a:ext cx="10709429" cy="1535837"/>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43634" y="4458437"/>
            <a:ext cx="1175403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۵. متخصصان مالی و مشاوران</a:t>
            </a:r>
          </a:p>
          <a:p>
            <a:pPr algn="justLow" rtl="1">
              <a:lnSpc>
                <a:spcPct val="200000"/>
              </a:lnSpc>
            </a:pPr>
            <a:r>
              <a:rPr lang="fa-IR" sz="1600" dirty="0">
                <a:latin typeface="Vazir" panose="020B0603030804020204" pitchFamily="34" charset="-78"/>
                <a:cs typeface="Vazir" panose="020B0603030804020204" pitchFamily="34" charset="-78"/>
              </a:rPr>
              <a:t>متخصصان مالی، مشاوران سرمایه‌گذاری و مشاوران مالی از این فناوری مالی برای ارائه خدمات به مشتریان خود استفاده می‌کنند. از طریق ابزارهای تحلیلی و داده‌های مالی، این فردانها می‌توانند گزینه‌های بهتری را به مشتریان پیشنهاد دهند و به طور کلی خدمات مالی خود را بهبود بخشند.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6377" y="1806725"/>
            <a:ext cx="3717717" cy="247847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6349" y="1160324"/>
            <a:ext cx="3719170" cy="2478478"/>
          </a:xfrm>
          <a:prstGeom prst="rect">
            <a:avLst/>
          </a:prstGeom>
        </p:spPr>
      </p:pic>
      <p:sp>
        <p:nvSpPr>
          <p:cNvPr id="2" name="Rectangle 1">
            <a:extLst>
              <a:ext uri="{FF2B5EF4-FFF2-40B4-BE49-F238E27FC236}">
                <a16:creationId xmlns:a16="http://schemas.microsoft.com/office/drawing/2014/main" id="{D9CA4A29-F390-711C-EBA2-4F08F3428E02}"/>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85041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B905EB-FB23-0E85-CD4D-D66E55570CAE}"/>
              </a:ext>
            </a:extLst>
          </p:cNvPr>
          <p:cNvSpPr/>
          <p:nvPr/>
        </p:nvSpPr>
        <p:spPr>
          <a:xfrm>
            <a:off x="2929631" y="2269453"/>
            <a:ext cx="2121763" cy="3323479"/>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6303146" y="1422787"/>
            <a:ext cx="5397625" cy="4401205"/>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۱. کاهش هزینه و افزایش سرویس‌های مالی:</a:t>
            </a:r>
          </a:p>
          <a:p>
            <a:pPr algn="justLow" rtl="1">
              <a:lnSpc>
                <a:spcPct val="300000"/>
              </a:lnSpc>
            </a:pPr>
            <a:r>
              <a:rPr lang="fa-IR" sz="1600" dirty="0">
                <a:latin typeface="Vazir" panose="020B0603030804020204" pitchFamily="34" charset="-78"/>
                <a:cs typeface="Vazir" panose="020B0603030804020204" pitchFamily="34" charset="-78"/>
              </a:rPr>
              <a:t>در اینجا هدف این است که هزینه‌ها کاهش یابند، اما در عین حال کیفیت خدمات مالی حفظ شود یا افزایش یابد. به عبارت دیگر، سعی می‌شود که با بهینه‌سازی فرآیندها و استفاده از روش‌های کارآمد، هزینه‌ها کاهش یابد و در عین حال خدمات به مشتریان بهتر ارائه شود.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491229" y="1041104"/>
            <a:ext cx="3905519" cy="2456698"/>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60" r="1" b="8220"/>
          <a:stretch/>
        </p:blipFill>
        <p:spPr>
          <a:xfrm>
            <a:off x="1597981" y="3822157"/>
            <a:ext cx="4101483" cy="2435061"/>
          </a:xfrm>
          <a:prstGeom prst="rect">
            <a:avLst/>
          </a:prstGeom>
        </p:spPr>
      </p:pic>
      <p:sp>
        <p:nvSpPr>
          <p:cNvPr id="2" name="Rectangle 1">
            <a:extLst>
              <a:ext uri="{FF2B5EF4-FFF2-40B4-BE49-F238E27FC236}">
                <a16:creationId xmlns:a16="http://schemas.microsoft.com/office/drawing/2014/main" id="{D2B8AF73-2D37-BF36-AD92-D9F4FB4FC8A9}"/>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اهداف فین 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40260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7320A1D-30F1-F1DA-BBD7-67EBB0D31195}"/>
              </a:ext>
            </a:extLst>
          </p:cNvPr>
          <p:cNvSpPr/>
          <p:nvPr/>
        </p:nvSpPr>
        <p:spPr>
          <a:xfrm>
            <a:off x="3268816" y="1805881"/>
            <a:ext cx="8380520" cy="1482675"/>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737498" y="4255705"/>
            <a:ext cx="7911838"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۲. حذف بروکراسی و کاهش محدودیت‌ها:</a:t>
            </a:r>
          </a:p>
          <a:p>
            <a:pPr algn="justLow" rtl="1">
              <a:lnSpc>
                <a:spcPct val="200000"/>
              </a:lnSpc>
            </a:pPr>
            <a:r>
              <a:rPr lang="fa-IR" sz="1600" dirty="0">
                <a:latin typeface="Vazir" panose="020B0603030804020204" pitchFamily="34" charset="-78"/>
                <a:cs typeface="Vazir" panose="020B0603030804020204" pitchFamily="34" charset="-78"/>
              </a:rPr>
              <a:t>این اصل به معنای از بین بردن مراحل پیچیده و زمان‌بر در فرآیندها، و همچنین دور زدن محدودیت‌های مربوط به زمان و مکان است. به جای اینکه اطلاعات و فرآیندها در مسیرهای پیچیده جلو بروند، تلاش می‌شود تا فرآیندها ساده‌تر و بی‌موانع باشند.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5159894" y="1571243"/>
            <a:ext cx="3613078" cy="2483991"/>
          </a:xfrm>
          <a:prstGeom prst="rect">
            <a:avLst/>
          </a:prstGeom>
        </p:spPr>
      </p:pic>
      <p:pic>
        <p:nvPicPr>
          <p:cNvPr id="5" name="Picture 4"/>
          <p:cNvPicPr>
            <a:picLocks noChangeAspect="1"/>
          </p:cNvPicPr>
          <p:nvPr/>
        </p:nvPicPr>
        <p:blipFill>
          <a:blip r:embed="rId3"/>
          <a:stretch>
            <a:fillRect/>
          </a:stretch>
        </p:blipFill>
        <p:spPr>
          <a:xfrm>
            <a:off x="239697" y="945009"/>
            <a:ext cx="4415984" cy="2483991"/>
          </a:xfrm>
          <a:prstGeom prst="rect">
            <a:avLst/>
          </a:prstGeom>
        </p:spPr>
      </p:pic>
      <p:sp>
        <p:nvSpPr>
          <p:cNvPr id="6" name="Rectangle 5">
            <a:extLst>
              <a:ext uri="{FF2B5EF4-FFF2-40B4-BE49-F238E27FC236}">
                <a16:creationId xmlns:a16="http://schemas.microsoft.com/office/drawing/2014/main" id="{4A39B45E-69C6-DAD6-95AA-AC44F84F8062}"/>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اهداف فین 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61028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BB6DF6B-2D79-0EC3-7BE6-9D471EC7AE86}"/>
              </a:ext>
            </a:extLst>
          </p:cNvPr>
          <p:cNvSpPr/>
          <p:nvPr/>
        </p:nvSpPr>
        <p:spPr>
          <a:xfrm>
            <a:off x="2610034" y="2607816"/>
            <a:ext cx="9581965" cy="1642368"/>
          </a:xfrm>
          <a:prstGeom prst="rect">
            <a:avLst/>
          </a:prstGeom>
          <a:solidFill>
            <a:srgbClr val="1C8C9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89298" y="691454"/>
            <a:ext cx="11697902"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۳. توانایی هوشمندانه در ارزیابی خطرات و ریسک‌ها</a:t>
            </a:r>
          </a:p>
          <a:p>
            <a:pPr algn="ctr" rtl="1">
              <a:lnSpc>
                <a:spcPct val="200000"/>
              </a:lnSpc>
            </a:pPr>
            <a:r>
              <a:rPr lang="fa-IR" sz="1600" dirty="0">
                <a:latin typeface="Vazir" panose="020B0603030804020204" pitchFamily="34" charset="-78"/>
                <a:cs typeface="Vazir" panose="020B0603030804020204" pitchFamily="34" charset="-78"/>
              </a:rPr>
              <a:t>در اینجا هدف این است که با استفاده از روش‌ها و فناوری‌های هوشمند، به طور موثر خطرات و ریسک‌های احتمالی ارزیابی شوند. به این صورت که از داده‌های مربوط به محیط، فعالیت‌ها، و شرایط مختلف استفاده شود تا بهترین تصمیمات در خصوص مدیریت خطرات اتخاذ شود.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r="36778"/>
          <a:stretch/>
        </p:blipFill>
        <p:spPr>
          <a:xfrm>
            <a:off x="1059310" y="2975279"/>
            <a:ext cx="3113195" cy="295454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2180" y="2975279"/>
            <a:ext cx="5909084" cy="2954543"/>
          </a:xfrm>
          <a:prstGeom prst="rect">
            <a:avLst/>
          </a:prstGeom>
        </p:spPr>
      </p:pic>
      <p:sp>
        <p:nvSpPr>
          <p:cNvPr id="7" name="Rectangle 6">
            <a:extLst>
              <a:ext uri="{FF2B5EF4-FFF2-40B4-BE49-F238E27FC236}">
                <a16:creationId xmlns:a16="http://schemas.microsoft.com/office/drawing/2014/main" id="{361BB7FF-8941-6206-5B14-960B5155BD5C}"/>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اهداف فین 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49147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5B3C504-A4BD-17A0-D67A-C44FA9E9A718}"/>
              </a:ext>
            </a:extLst>
          </p:cNvPr>
          <p:cNvSpPr/>
          <p:nvPr/>
        </p:nvSpPr>
        <p:spPr>
          <a:xfrm>
            <a:off x="665824" y="2993072"/>
            <a:ext cx="8149701" cy="1102566"/>
          </a:xfrm>
          <a:prstGeom prst="rect">
            <a:avLst/>
          </a:prstGeom>
          <a:solidFill>
            <a:srgbClr val="1C8C9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90122" y="1005199"/>
            <a:ext cx="1148568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هرچند با شنیدن اصطلاح فین‌تک یاد استارت‌آپ‌ها و فناوری‌های درحال تغییر در ذهن تداعی می‌شود اما شرکت‌ها و بانک‌های سنتی نیز برای تحقق اهداف خود به‌طور پیوسته از سرویس‌های فین‌تک استفاده می‌کنند. درواقع صنعت فین‌تک درحال تقویت‌کردن برخی حوزه‌های مالی است که در ادامه به آن اشاره خواهد شد.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419101" y="4636409"/>
            <a:ext cx="1148568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 بانکداری</a:t>
            </a:r>
          </a:p>
          <a:p>
            <a:pPr algn="justLow" rtl="1">
              <a:lnSpc>
                <a:spcPct val="200000"/>
              </a:lnSpc>
            </a:pPr>
            <a:r>
              <a:rPr lang="fa-IR" sz="1600" dirty="0">
                <a:latin typeface="Vazir" panose="020B0603030804020204" pitchFamily="34" charset="-78"/>
                <a:cs typeface="Vazir" panose="020B0603030804020204" pitchFamily="34" charset="-78"/>
              </a:rPr>
              <a:t>همراه‌بانک‌ها بخش بزرگی از صنعت فین‌تک هستند. در دنیای امور مالی شخصی، مصرف‌کنندگان به‌طور فزاینده‌ای خواستار دسترسی آنلاین و آسان به حساب‌های بانکی خود، خصوصا با استفاده از تلفن همراه هستند. درحال حاضر اکثر بانک‌ها، برخی از خدمات خود را با استفاده از همراه‌بانک به مشتریان‌ ارائه می‌دهند.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54349"/>
            <a:ext cx="3123090" cy="208206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4930" y="2554348"/>
            <a:ext cx="3331297" cy="2082061"/>
          </a:xfrm>
          <a:prstGeom prst="rect">
            <a:avLst/>
          </a:prstGeom>
        </p:spPr>
      </p:pic>
      <p:sp>
        <p:nvSpPr>
          <p:cNvPr id="7" name="Rectangle 6">
            <a:extLst>
              <a:ext uri="{FF2B5EF4-FFF2-40B4-BE49-F238E27FC236}">
                <a16:creationId xmlns:a16="http://schemas.microsoft.com/office/drawing/2014/main" id="{A8484233-2786-C0D1-FC14-B4E54A0F1C2D}"/>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8496596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0819" y="1395605"/>
            <a:ext cx="7031115"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2- ارزهای دیجیتال و بلاکچین</a:t>
            </a:r>
          </a:p>
          <a:p>
            <a:pPr algn="justLow" rtl="1">
              <a:lnSpc>
                <a:spcPct val="200000"/>
              </a:lnSpc>
            </a:pPr>
            <a:r>
              <a:rPr lang="fa-IR" sz="1600" dirty="0">
                <a:latin typeface="Vazir" panose="020B0603030804020204" pitchFamily="34" charset="-78"/>
                <a:cs typeface="Vazir" panose="020B0603030804020204" pitchFamily="34" charset="-78"/>
              </a:rPr>
              <a:t>ظهور و اجرای فین‌تک در دنیا، همزمان با تولد ارزهای دیجیتال و بلاکچین بوده است. بلاکچین، تکنولوژی‌ای است که به استخراج کریپتوکارنسی و استقرار بازار آن کمک می‌کند، این درحالی است که پیشرفت تکنولوژی ارزهای دیجیتال را می‌توان هم به بلاکچین و هم به فین‌تک وابسته دانست.</a:t>
            </a:r>
          </a:p>
          <a:p>
            <a:pPr algn="justLow" rtl="1">
              <a:lnSpc>
                <a:spcPct val="200000"/>
              </a:lnSpc>
            </a:pPr>
            <a:r>
              <a:rPr lang="fa-IR" sz="1600" dirty="0">
                <a:latin typeface="Vazir" panose="020B0603030804020204" pitchFamily="34" charset="-78"/>
                <a:cs typeface="Vazir" panose="020B0603030804020204" pitchFamily="34" charset="-78"/>
              </a:rPr>
              <a:t>اگر‌چه بلاکچین و ارزهای دیجیتال، تکنولوژی‌های منحصربه‌فردی هستند که می‌توان آنها را خارج از حوزه فین‌تک در نظر گرفت، اما از نظر تئوری، هر دو نیاز مبرمی به برنامه‌های کاربردی دارند تا بتوانند فناوری مالی را جلو ببرند.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740645" y="1430253"/>
            <a:ext cx="4240555" cy="222751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0645" y="4022696"/>
            <a:ext cx="4235166" cy="1694067"/>
          </a:xfrm>
          <a:prstGeom prst="rect">
            <a:avLst/>
          </a:prstGeom>
        </p:spPr>
      </p:pic>
      <p:sp>
        <p:nvSpPr>
          <p:cNvPr id="8" name="Rectangle 7">
            <a:extLst>
              <a:ext uri="{FF2B5EF4-FFF2-40B4-BE49-F238E27FC236}">
                <a16:creationId xmlns:a16="http://schemas.microsoft.com/office/drawing/2014/main" id="{A01CF689-D996-F99B-2322-905B42959C79}"/>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85736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C097ED-C028-7A0E-D930-ED9B0CA09BF1}"/>
              </a:ext>
            </a:extLst>
          </p:cNvPr>
          <p:cNvSpPr/>
          <p:nvPr/>
        </p:nvSpPr>
        <p:spPr>
          <a:xfrm>
            <a:off x="106532" y="1660124"/>
            <a:ext cx="12085468" cy="1233996"/>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51265" y="4330915"/>
            <a:ext cx="1154481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3- سرمایه‌گذاری و پس‌انداز</a:t>
            </a:r>
          </a:p>
          <a:p>
            <a:pPr algn="justLow" rtl="1">
              <a:lnSpc>
                <a:spcPct val="200000"/>
              </a:lnSpc>
            </a:pPr>
            <a:r>
              <a:rPr lang="fa-IR" sz="1600" dirty="0">
                <a:latin typeface="Vazir" panose="020B0603030804020204" pitchFamily="34" charset="-78"/>
                <a:cs typeface="Vazir" panose="020B0603030804020204" pitchFamily="34" charset="-78"/>
              </a:rPr>
              <a:t>در سال‌های اخیر فین‌تک باعث افزایش تعداد اپلیکیشن‌های سرمایه‌گذاری و پس‌انداز شده است. درحالی که این اپلیکیشن‌ها از نظر رویکرد متفاوت هستند، اما هر کدام از ترکیب روش‌های پس‌انداز و سرمایه‌گذاری خودکار با پول کم، مانند افزایش اعتبار، امتیاز یا موجودی کیف پول در هر خرید، برای معرفی مصرف‌کنندگان و افراد دیگر به بازارها استفاده می‌کنند.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265" y="1265090"/>
            <a:ext cx="3446898" cy="2296496"/>
          </a:xfrm>
          <a:prstGeom prst="rect">
            <a:avLst/>
          </a:prstGeom>
        </p:spPr>
      </p:pic>
      <p:pic>
        <p:nvPicPr>
          <p:cNvPr id="6" name="Picture 5"/>
          <p:cNvPicPr>
            <a:picLocks noChangeAspect="1"/>
          </p:cNvPicPr>
          <p:nvPr/>
        </p:nvPicPr>
        <p:blipFill>
          <a:blip r:embed="rId3"/>
          <a:stretch>
            <a:fillRect/>
          </a:stretch>
        </p:blipFill>
        <p:spPr>
          <a:xfrm>
            <a:off x="4048369" y="2034419"/>
            <a:ext cx="4082660" cy="229649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1236" y="1265090"/>
            <a:ext cx="3444744" cy="2296496"/>
          </a:xfrm>
          <a:prstGeom prst="rect">
            <a:avLst/>
          </a:prstGeom>
        </p:spPr>
      </p:pic>
      <p:sp>
        <p:nvSpPr>
          <p:cNvPr id="5" name="Rectangle 4">
            <a:extLst>
              <a:ext uri="{FF2B5EF4-FFF2-40B4-BE49-F238E27FC236}">
                <a16:creationId xmlns:a16="http://schemas.microsoft.com/office/drawing/2014/main" id="{12D8F1B9-97E4-1FBD-BE7B-77C3B4EFCB74}"/>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724450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845422-428E-877B-905A-DDC88C0D39A1}"/>
              </a:ext>
            </a:extLst>
          </p:cNvPr>
          <p:cNvSpPr/>
          <p:nvPr/>
        </p:nvSpPr>
        <p:spPr>
          <a:xfrm>
            <a:off x="1109709" y="2148890"/>
            <a:ext cx="9836458" cy="1508105"/>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4740675" y="208841"/>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فین‌تک چیست؟</a:t>
            </a:r>
            <a:endParaRPr lang="en-US" sz="24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532660" y="4709110"/>
            <a:ext cx="11274641" cy="1508105"/>
          </a:xfrm>
          <a:prstGeom prst="rect">
            <a:avLst/>
          </a:prstGeom>
        </p:spPr>
        <p:txBody>
          <a:bodyPr wrap="square">
            <a:spAutoFit/>
          </a:bodyPr>
          <a:lstStyle/>
          <a:p>
            <a:pPr algn="ctr" rtl="1">
              <a:lnSpc>
                <a:spcPct val="200000"/>
              </a:lnSpc>
            </a:pPr>
            <a:r>
              <a:rPr lang="fa-IR" sz="1600" dirty="0">
                <a:latin typeface="Vazir" panose="020B0603030804020204" pitchFamily="34" charset="-78"/>
                <a:cs typeface="Vazir" panose="020B0603030804020204" pitchFamily="34" charset="-78"/>
              </a:rPr>
              <a:t>در سال‌های اخیر فصل جدیدی در زندگی بشر گشوده شده که شیوه دسترسی مشتریان به خدمات مالی را به‌طور چشم‌گیری متحول کرده است. فصلی با عنوان فین‌تک یا همان فناوری‌های مالی که باعث شده دسترسی مصرف‌کنندگان به خدمات مالی تسهیل شود. این عبارت‌ها به کسب‌و‌کارها و کمپانی‌هایی اشاره دارند که هدف آنها استفاده‌ نوآورانه از تکنولوژی برای کارآمدترکردن خدمات مالی است.</a:t>
            </a:r>
            <a:endParaRPr lang="en-US" sz="1600" dirty="0">
              <a:latin typeface="Vazir" panose="020B0603030804020204" pitchFamily="34" charset="-78"/>
              <a:cs typeface="Vazir" panose="020B0603030804020204" pitchFamily="34" charset="-78"/>
            </a:endParaRPr>
          </a:p>
        </p:txBody>
      </p:sp>
      <p:pic>
        <p:nvPicPr>
          <p:cNvPr id="12" name="Picture 11"/>
          <p:cNvPicPr>
            <a:picLocks noChangeAspect="1"/>
          </p:cNvPicPr>
          <p:nvPr/>
        </p:nvPicPr>
        <p:blipFill>
          <a:blip r:embed="rId2"/>
          <a:stretch>
            <a:fillRect/>
          </a:stretch>
        </p:blipFill>
        <p:spPr>
          <a:xfrm>
            <a:off x="6323253" y="1057554"/>
            <a:ext cx="4148226" cy="2762783"/>
          </a:xfrm>
          <a:prstGeom prst="rect">
            <a:avLst/>
          </a:prstGeom>
          <a:solidFill>
            <a:srgbClr val="120732"/>
          </a:solidFill>
          <a:ln>
            <a:noFill/>
          </a:ln>
        </p:spPr>
      </p:pic>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7854" r="7431"/>
          <a:stretch/>
        </p:blipFill>
        <p:spPr>
          <a:xfrm>
            <a:off x="1790722" y="1712736"/>
            <a:ext cx="4148226" cy="2765821"/>
          </a:xfrm>
          <a:prstGeom prst="rect">
            <a:avLst/>
          </a:prstGeom>
        </p:spPr>
      </p:pic>
    </p:spTree>
    <p:extLst>
      <p:ext uri="{BB962C8B-B14F-4D97-AF65-F5344CB8AC3E}">
        <p14:creationId xmlns:p14="http://schemas.microsoft.com/office/powerpoint/2010/main" val="3637240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3993" y="4339792"/>
            <a:ext cx="11491818"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4- صنعت پرداخت</a:t>
            </a:r>
          </a:p>
          <a:p>
            <a:pPr algn="justLow" rtl="1">
              <a:lnSpc>
                <a:spcPct val="200000"/>
              </a:lnSpc>
            </a:pPr>
            <a:r>
              <a:rPr lang="fa-IR" sz="1600" dirty="0">
                <a:latin typeface="Vazir" panose="020B0603030804020204" pitchFamily="34" charset="-78"/>
                <a:cs typeface="Vazir" panose="020B0603030804020204" pitchFamily="34" charset="-78"/>
              </a:rPr>
              <a:t>جابه‌جایی و انتقال پول موضوعی است که فین‌تک در آن بسیار خوب عمل کرده است. در همین راستا، شرکت‌ها و اپلیکیشن‌های پرداخت ایجاد شده‌اند تا روش‌های دادوستد را تغییر دهند. با استفاده از پلتفرم‌های پرداخت موبایلی، ارسال پول به‌صورت آنلاین و دیجیتالی در هر نقطه از جهان آسان‌تر از همیشه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993" y="1502590"/>
            <a:ext cx="3902476" cy="2185387"/>
          </a:xfrm>
          <a:prstGeom prst="rect">
            <a:avLst/>
          </a:prstGeom>
        </p:spPr>
      </p:pic>
      <p:pic>
        <p:nvPicPr>
          <p:cNvPr id="5" name="Picture 4"/>
          <p:cNvPicPr>
            <a:picLocks noChangeAspect="1"/>
          </p:cNvPicPr>
          <p:nvPr/>
        </p:nvPicPr>
        <p:blipFill>
          <a:blip r:embed="rId3"/>
          <a:stretch>
            <a:fillRect/>
          </a:stretch>
        </p:blipFill>
        <p:spPr>
          <a:xfrm>
            <a:off x="4508647" y="1479602"/>
            <a:ext cx="3444030" cy="229458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4856" y="1502590"/>
            <a:ext cx="3665245" cy="2290778"/>
          </a:xfrm>
          <a:prstGeom prst="rect">
            <a:avLst/>
          </a:prstGeom>
        </p:spPr>
      </p:pic>
      <p:sp>
        <p:nvSpPr>
          <p:cNvPr id="9" name="Rectangle 8">
            <a:extLst>
              <a:ext uri="{FF2B5EF4-FFF2-40B4-BE49-F238E27FC236}">
                <a16:creationId xmlns:a16="http://schemas.microsoft.com/office/drawing/2014/main" id="{64147AAA-DF40-2B9D-E224-5DC8A608FA5D}"/>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28135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BBE4A34-3EE5-D529-590B-D835D0EC4A84}"/>
              </a:ext>
            </a:extLst>
          </p:cNvPr>
          <p:cNvSpPr/>
          <p:nvPr/>
        </p:nvSpPr>
        <p:spPr>
          <a:xfrm>
            <a:off x="8126050" y="1845813"/>
            <a:ext cx="2823072" cy="3915052"/>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59830" y="1274564"/>
            <a:ext cx="5557389"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5- لندتک</a:t>
            </a:r>
          </a:p>
          <a:p>
            <a:pPr algn="justLow" rtl="1">
              <a:lnSpc>
                <a:spcPct val="250000"/>
              </a:lnSpc>
            </a:pPr>
            <a:r>
              <a:rPr lang="fa-IR" sz="1600" dirty="0">
                <a:latin typeface="Vazir" panose="020B0603030804020204" pitchFamily="34" charset="-78"/>
                <a:cs typeface="Vazir" panose="020B0603030804020204" pitchFamily="34" charset="-78"/>
              </a:rPr>
              <a:t>فین‌تک با ساده‌سازی ارزیابی ریسک، سرعت‌بخشیدن به فرایندهای تائید و تسهیل دسترسی‌ها، سیستم اعتبارسنجی افراد را پیاده‌سازی می‌کند. هم اکنون میلیاردها نفر در سراسر جهان می‌توانند از طریق گوشی موبایل خود درخواست وام دهند. جهت‌گیری‌های جدید علوم داده و قابلیت‌های مدل‌سازی ریسک، اختصاص اعتبار به مردم محروم را افزایش داده است.</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4B2C4D26-A958-C43E-C20B-81BA00B8E40A}"/>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CF050D15-9D42-B048-4783-9F6FD7507A38}"/>
              </a:ext>
            </a:extLst>
          </p:cNvPr>
          <p:cNvPicPr>
            <a:picLocks noChangeAspect="1"/>
          </p:cNvPicPr>
          <p:nvPr/>
        </p:nvPicPr>
        <p:blipFill>
          <a:blip r:embed="rId2"/>
          <a:stretch>
            <a:fillRect/>
          </a:stretch>
        </p:blipFill>
        <p:spPr>
          <a:xfrm>
            <a:off x="6391920" y="1400891"/>
            <a:ext cx="3882501" cy="2226372"/>
          </a:xfrm>
          <a:prstGeom prst="rect">
            <a:avLst/>
          </a:prstGeom>
        </p:spPr>
      </p:pic>
      <p:pic>
        <p:nvPicPr>
          <p:cNvPr id="11" name="Picture 10">
            <a:extLst>
              <a:ext uri="{FF2B5EF4-FFF2-40B4-BE49-F238E27FC236}">
                <a16:creationId xmlns:a16="http://schemas.microsoft.com/office/drawing/2014/main" id="{F241EC6F-A5F1-83EC-1D85-E3CE37D16077}"/>
              </a:ext>
            </a:extLst>
          </p:cNvPr>
          <p:cNvPicPr>
            <a:picLocks noChangeAspect="1"/>
          </p:cNvPicPr>
          <p:nvPr/>
        </p:nvPicPr>
        <p:blipFill>
          <a:blip r:embed="rId3"/>
          <a:stretch>
            <a:fillRect/>
          </a:stretch>
        </p:blipFill>
        <p:spPr>
          <a:xfrm>
            <a:off x="7863210" y="3979414"/>
            <a:ext cx="3908414" cy="2412601"/>
          </a:xfrm>
          <a:prstGeom prst="rect">
            <a:avLst/>
          </a:prstGeom>
        </p:spPr>
      </p:pic>
    </p:spTree>
    <p:extLst>
      <p:ext uri="{BB962C8B-B14F-4D97-AF65-F5344CB8AC3E}">
        <p14:creationId xmlns:p14="http://schemas.microsoft.com/office/powerpoint/2010/main" val="2302524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D552B8-A643-4824-97C8-9A06428237CD}"/>
              </a:ext>
            </a:extLst>
          </p:cNvPr>
          <p:cNvSpPr/>
          <p:nvPr/>
        </p:nvSpPr>
        <p:spPr>
          <a:xfrm>
            <a:off x="8291826" y="2057033"/>
            <a:ext cx="2823072" cy="3915052"/>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74963" y="1077443"/>
            <a:ext cx="7469818"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6- بیمه یا اینشورتک</a:t>
            </a:r>
          </a:p>
          <a:p>
            <a:pPr algn="justLow" rtl="1">
              <a:lnSpc>
                <a:spcPct val="200000"/>
              </a:lnSpc>
            </a:pPr>
            <a:r>
              <a:rPr lang="fa-IR" sz="1600" dirty="0">
                <a:latin typeface="Vazir" panose="020B0603030804020204" pitchFamily="34" charset="-78"/>
                <a:cs typeface="Vazir" panose="020B0603030804020204" pitchFamily="34" charset="-78"/>
              </a:rPr>
              <a:t>درحالی که اینشورتک به‌سرعت درحال تبدیل‌شدن به یک صنعت مجزاست، هنوز هم زیر چتر فین‌تک قرار می‌گیرد. بیمه‌ها در پذیرش تکنولوژی تا حدودی کند عمل کرده‌اند؛ اما درحال حاضر بسیاری از استارت‌آپ‌های فین‌تک با شرکت‌های بیمه سنتی همکاری می‌کنند تا به خودکارسازی فرایندها و گسترش پوشش بیمه کمک کنند.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7968985" y="1190699"/>
            <a:ext cx="4048052" cy="2700051"/>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952" r="-1" b="17848"/>
          <a:stretch/>
        </p:blipFill>
        <p:spPr>
          <a:xfrm>
            <a:off x="4892741" y="4030047"/>
            <a:ext cx="4207252" cy="2326365"/>
          </a:xfrm>
          <a:prstGeom prst="rect">
            <a:avLst/>
          </a:prstGeom>
        </p:spPr>
      </p:pic>
      <p:sp>
        <p:nvSpPr>
          <p:cNvPr id="13" name="Rectangle 12">
            <a:extLst>
              <a:ext uri="{FF2B5EF4-FFF2-40B4-BE49-F238E27FC236}">
                <a16:creationId xmlns:a16="http://schemas.microsoft.com/office/drawing/2014/main" id="{22C15212-EB22-54B2-8282-AED312F16682}"/>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کاربردهای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748441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75425" y="1673917"/>
            <a:ext cx="9641150"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ایران هم مانند سراسر دنیا، در تمامی زیرشاخه‌های فین‌تک مانند پرداخت، ارزهای رمزنگاری‌شده، بیمه، تأمین مالی جمعی و… استارت‌آپ‌های شاخصی فعالیت می‌کنند. بانک مرکزی ایران در اولین موضع‌گیری خود در شهریور 1395 نسبت به فین‌تک‌های پرداختی، اعلام کرد که این فعالیت‌ها ایجاد ارزش می‌کند. درنهایت ضوابط فعالیت فین‌تک‌های پرداختی با نام پرداخت‌یاران در مهر 1396 توسط این بانک منتشر شد. انجمن فین‌تک، یکی از تشکل‌های تأثیرگذار در به رسمیت شناخته‌شدن کسب‌وکارهای فین‌تک در ایران بوده‌ است.</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756466E4-D5F4-9492-51CC-8136835FA58B}"/>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فین‌تک در ایران</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9894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6016" y="1597729"/>
            <a:ext cx="11479967" cy="3662541"/>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بخش خدمات مالی، حساسیت و ریسک بالایی را به دنبال دارد که این موضوع باعث شده تا مقرراتی بسیار سختگیرانه از سوی نهادهای حاکمیتی به‌منظور نظارت و کنترل در نظر گرفته شود؛ این درحالی است که فناوری‌های جدید باعث ایجاد تغییر با سرعت بالا می‌شوند. موضوعی که باعث شده نوآوری‌های مالی همواره با مشکل نهادهای نظارتی از جمله بانک‌های مرکزی روبه‌رو باشند.</a:t>
            </a:r>
          </a:p>
          <a:p>
            <a:pPr algn="ctr" rtl="1">
              <a:lnSpc>
                <a:spcPct val="300000"/>
              </a:lnSpc>
            </a:pPr>
            <a:r>
              <a:rPr lang="fa-IR" sz="1600" dirty="0">
                <a:latin typeface="Vazir" panose="020B0603030804020204" pitchFamily="34" charset="-78"/>
                <a:cs typeface="Vazir" panose="020B0603030804020204" pitchFamily="34" charset="-78"/>
              </a:rPr>
              <a:t>به‌طور کلی چالش‌های فین‌تک را می‌توان به هفت مورد متفاوت‌بودن محیط قانونی کشورها، جذب سرمایه‌گذار در چارچوب قانون، فقدان اطمینان و قطعیت در بازار، پولشویی و کلاهبرداری، امنیت و امکان خلق پول تقسیم کرد که شرح هر کدام از این چالش‌ها در ادامه آمده است.</a:t>
            </a:r>
            <a:endParaRPr lang="en-US" sz="1600" dirty="0">
              <a:latin typeface="Vazir" panose="020B0603030804020204" pitchFamily="34" charset="-78"/>
              <a:cs typeface="Vazir" panose="020B0603030804020204" pitchFamily="34" charset="-78"/>
            </a:endParaRPr>
          </a:p>
        </p:txBody>
      </p:sp>
      <p:sp>
        <p:nvSpPr>
          <p:cNvPr id="10" name="Rectangle 9">
            <a:extLst>
              <a:ext uri="{FF2B5EF4-FFF2-40B4-BE49-F238E27FC236}">
                <a16:creationId xmlns:a16="http://schemas.microsoft.com/office/drawing/2014/main" id="{A2ED975E-51FE-56DF-178A-C79B1E8FFC6D}"/>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Tree>
    <p:extLst>
      <p:ext uri="{BB962C8B-B14F-4D97-AF65-F5344CB8AC3E}">
        <p14:creationId xmlns:p14="http://schemas.microsoft.com/office/powerpoint/2010/main" val="3321277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5D08172-3A56-F93E-07AE-7A17DCD19BF8}"/>
              </a:ext>
            </a:extLst>
          </p:cNvPr>
          <p:cNvSpPr/>
          <p:nvPr/>
        </p:nvSpPr>
        <p:spPr>
          <a:xfrm>
            <a:off x="233778" y="679384"/>
            <a:ext cx="2148370" cy="3915052"/>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980373" y="948482"/>
            <a:ext cx="6977849"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1- متفاوت‌بودن محیط قانونی کشورها</a:t>
            </a:r>
          </a:p>
          <a:p>
            <a:pPr algn="justLow" rtl="1">
              <a:lnSpc>
                <a:spcPct val="250000"/>
              </a:lnSpc>
            </a:pPr>
            <a:r>
              <a:rPr lang="fa-IR" sz="1600" dirty="0">
                <a:latin typeface="Vazir" panose="020B0603030804020204" pitchFamily="34" charset="-78"/>
                <a:cs typeface="Vazir" panose="020B0603030804020204" pitchFamily="34" charset="-78"/>
              </a:rPr>
              <a:t>با وجود استقبال بالا از فین‌‌تک و تمایل کشورها و شرکت‌های بزرگ برای سرمایه‌گذاری در کسب‌وکارهای خلاقانه، شرکت‌های نوپا هنوز با محیط‌های قانونی متعدد، سازگاری پیدا نکرده‌اند و این امر مانع از گسترش و جهانی‌شدن آنها شده است.</a:t>
            </a:r>
          </a:p>
          <a:p>
            <a:pPr algn="justLow" rtl="1">
              <a:lnSpc>
                <a:spcPct val="250000"/>
              </a:lnSpc>
            </a:pPr>
            <a:r>
              <a:rPr lang="fa-IR" sz="1600" dirty="0">
                <a:latin typeface="Vazir" panose="020B0603030804020204" pitchFamily="34" charset="-78"/>
                <a:cs typeface="Vazir" panose="020B0603030804020204" pitchFamily="34" charset="-78"/>
              </a:rPr>
              <a:t>به‌طور کلی نسبت به سایر بازیگران حوزه فناوری اطلاعات، درصد کمی از فین‌تک‌ها به‌صورت بالقوه از قابلیت جهانی‌شدن بهره‌مند هستند. یکی از دلایل اصلی این موضوع، قوانین ملی و متفاوت‌بودن بسترهای قانونی کشورهاست؛ برای مثال بیت کوین که در بسیاری از مبادله‌های مالی رسمیت دارد و حتی در حکم پول رایج استفاده می‌شود، همچنان در بسیاری از کشورها غیرقانونی است.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20580" r="23627"/>
          <a:stretch/>
        </p:blipFill>
        <p:spPr>
          <a:xfrm>
            <a:off x="532659" y="1046136"/>
            <a:ext cx="3737499" cy="5018548"/>
          </a:xfrm>
          <a:prstGeom prst="rect">
            <a:avLst/>
          </a:prstGeom>
        </p:spPr>
      </p:pic>
      <p:sp>
        <p:nvSpPr>
          <p:cNvPr id="13" name="Rectangle 12">
            <a:extLst>
              <a:ext uri="{FF2B5EF4-FFF2-40B4-BE49-F238E27FC236}">
                <a16:creationId xmlns:a16="http://schemas.microsoft.com/office/drawing/2014/main" id="{0F6CFA8D-9E4B-FE99-9876-9C931061D20E}"/>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Tree>
    <p:extLst>
      <p:ext uri="{BB962C8B-B14F-4D97-AF65-F5344CB8AC3E}">
        <p14:creationId xmlns:p14="http://schemas.microsoft.com/office/powerpoint/2010/main" val="2576003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71431" y="1058598"/>
            <a:ext cx="6267927"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2- مشکل جذب سرمایه‌گذار در چارچوب قانون</a:t>
            </a:r>
          </a:p>
          <a:p>
            <a:pPr algn="justLow" rtl="1">
              <a:lnSpc>
                <a:spcPct val="300000"/>
              </a:lnSpc>
            </a:pPr>
            <a:r>
              <a:rPr lang="fa-IR" sz="1600" dirty="0">
                <a:latin typeface="Vazir" panose="020B0603030804020204" pitchFamily="34" charset="-78"/>
                <a:cs typeface="Vazir" panose="020B0603030804020204" pitchFamily="34" charset="-78"/>
              </a:rPr>
              <a:t>دولت‌ها معمولاً با توجه به جوان‌بودن فین‌تک‌ از آنها به گرمی استقبال نمی‌کنند. شرکت‌های سرمایه‌گذاری نیز معمولاً راهبردهای خود را با برنامه‌های اقتصادی دولت‌ها هماهنگ می‌کنند و جذب سرمایه‌گذاری برای فین‌تک‌ها با دشواری‌هایی همراه است. در ایران نیز به علت نوپا و ناشناخته‌بودن این موضوع، مشکل جذب سرمایه‌گذار شاید بعد از مشکلات قانون‌گذاری، مهم‌ترین مسئله این حوزه باشد.</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66A6C611-ABF2-F28B-BBF9-00A3069CA956}"/>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
        <p:nvSpPr>
          <p:cNvPr id="9" name="Rectangle 8">
            <a:extLst>
              <a:ext uri="{FF2B5EF4-FFF2-40B4-BE49-F238E27FC236}">
                <a16:creationId xmlns:a16="http://schemas.microsoft.com/office/drawing/2014/main" id="{58CEB322-A982-A886-5A9B-2AE5428B6053}"/>
              </a:ext>
            </a:extLst>
          </p:cNvPr>
          <p:cNvSpPr/>
          <p:nvPr/>
        </p:nvSpPr>
        <p:spPr>
          <a:xfrm>
            <a:off x="1269589" y="2811635"/>
            <a:ext cx="2823072" cy="3915052"/>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B296E06A-8D3D-9CB5-01D1-A3F241355C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01685"/>
            <a:ext cx="4561642" cy="1912714"/>
          </a:xfrm>
          <a:prstGeom prst="rect">
            <a:avLst/>
          </a:prstGeom>
        </p:spPr>
      </p:pic>
      <p:pic>
        <p:nvPicPr>
          <p:cNvPr id="11" name="Picture 10">
            <a:extLst>
              <a:ext uri="{FF2B5EF4-FFF2-40B4-BE49-F238E27FC236}">
                <a16:creationId xmlns:a16="http://schemas.microsoft.com/office/drawing/2014/main" id="{9415CBD3-A75B-B38C-18AC-25C79C673A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061" y="3429000"/>
            <a:ext cx="4561642" cy="2280821"/>
          </a:xfrm>
          <a:prstGeom prst="rect">
            <a:avLst/>
          </a:prstGeom>
        </p:spPr>
      </p:pic>
    </p:spTree>
    <p:extLst>
      <p:ext uri="{BB962C8B-B14F-4D97-AF65-F5344CB8AC3E}">
        <p14:creationId xmlns:p14="http://schemas.microsoft.com/office/powerpoint/2010/main" val="2880547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1DE2CE7-B038-4F3E-434A-53355EFEF0C0}"/>
              </a:ext>
            </a:extLst>
          </p:cNvPr>
          <p:cNvSpPr/>
          <p:nvPr/>
        </p:nvSpPr>
        <p:spPr>
          <a:xfrm>
            <a:off x="7954392" y="1917577"/>
            <a:ext cx="2982897" cy="4643021"/>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30818" y="1274564"/>
            <a:ext cx="5610687"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3- فقدان اطمینان و قطعیت در بازار</a:t>
            </a:r>
          </a:p>
          <a:p>
            <a:pPr algn="justLow" rtl="1">
              <a:lnSpc>
                <a:spcPct val="250000"/>
              </a:lnSpc>
            </a:pPr>
            <a:r>
              <a:rPr lang="fa-IR" sz="1600" dirty="0">
                <a:latin typeface="Vazir" panose="020B0603030804020204" pitchFamily="34" charset="-78"/>
                <a:cs typeface="Vazir" panose="020B0603030804020204" pitchFamily="34" charset="-78"/>
              </a:rPr>
              <a:t>فین‌تک‌ها با بهره‌برداری از چابکی ذاتی خود به نسبت بانک‌ها، مدل‌های کسب‌وکار سنتی رقبای خود را مختل کرده‌اند که سردرگمی، تردید و نوسان‌های قیمتی در بازارهای مرتبط را درپی داشته است. با توجه به تمایل سرمایه‌گذاران به کاهش ریسک و با عنایت به عدم قطعیت بالا در بازارهای مرتبط با فین‌تک‌ها، جذب سرمایه‌گذاری در این حوزه با چالش‌های فراوانی مواجه است.</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33B7D907-596F-9ED6-FB2B-278BE35651C3}"/>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pic>
        <p:nvPicPr>
          <p:cNvPr id="9" name="Picture 8">
            <a:extLst>
              <a:ext uri="{FF2B5EF4-FFF2-40B4-BE49-F238E27FC236}">
                <a16:creationId xmlns:a16="http://schemas.microsoft.com/office/drawing/2014/main" id="{8F5C4CE2-8262-9CA0-5141-1922504406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7376" y="3611233"/>
            <a:ext cx="4689834" cy="2462163"/>
          </a:xfrm>
          <a:prstGeom prst="rect">
            <a:avLst/>
          </a:prstGeom>
        </p:spPr>
      </p:pic>
      <p:pic>
        <p:nvPicPr>
          <p:cNvPr id="10" name="Picture 9">
            <a:extLst>
              <a:ext uri="{FF2B5EF4-FFF2-40B4-BE49-F238E27FC236}">
                <a16:creationId xmlns:a16="http://schemas.microsoft.com/office/drawing/2014/main" id="{3EAC0C06-30C7-DBF6-9427-7C001BE222F1}"/>
              </a:ext>
            </a:extLst>
          </p:cNvPr>
          <p:cNvPicPr>
            <a:picLocks noChangeAspect="1"/>
          </p:cNvPicPr>
          <p:nvPr/>
        </p:nvPicPr>
        <p:blipFill rotWithShape="1">
          <a:blip r:embed="rId3"/>
          <a:srcRect l="939" t="2671" r="388" b="15161"/>
          <a:stretch/>
        </p:blipFill>
        <p:spPr>
          <a:xfrm>
            <a:off x="6350497" y="1388286"/>
            <a:ext cx="5179316" cy="1861224"/>
          </a:xfrm>
          <a:prstGeom prst="rect">
            <a:avLst/>
          </a:prstGeom>
        </p:spPr>
      </p:pic>
    </p:spTree>
    <p:extLst>
      <p:ext uri="{BB962C8B-B14F-4D97-AF65-F5344CB8AC3E}">
        <p14:creationId xmlns:p14="http://schemas.microsoft.com/office/powerpoint/2010/main" val="1942764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ECA4E26-4C02-D1CE-67EC-38C7686EA4FF}"/>
              </a:ext>
            </a:extLst>
          </p:cNvPr>
          <p:cNvSpPr/>
          <p:nvPr/>
        </p:nvSpPr>
        <p:spPr>
          <a:xfrm>
            <a:off x="1047565" y="4740676"/>
            <a:ext cx="11144435" cy="1206810"/>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139316" y="910514"/>
            <a:ext cx="11810028"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4- پولشویی و کلاهبرداری</a:t>
            </a:r>
          </a:p>
          <a:p>
            <a:pPr algn="justLow" rtl="1">
              <a:lnSpc>
                <a:spcPct val="200000"/>
              </a:lnSpc>
            </a:pPr>
            <a:r>
              <a:rPr lang="fa-IR" sz="1600" dirty="0">
                <a:latin typeface="Vazir" panose="020B0603030804020204" pitchFamily="34" charset="-78"/>
                <a:cs typeface="Vazir" panose="020B0603030804020204" pitchFamily="34" charset="-78"/>
              </a:rPr>
              <a:t>تغییرات بازارهای مالی و غیرمالی امری اجتناب ناپذیر بوده و مشتریان به‌صورت روزافزون به استفاده از نرم‌افزارهای ساده و کاربردی گرایش پیدا کرده‌اند.</a:t>
            </a:r>
          </a:p>
          <a:p>
            <a:pPr algn="justLow" rtl="1">
              <a:lnSpc>
                <a:spcPct val="200000"/>
              </a:lnSpc>
            </a:pPr>
            <a:r>
              <a:rPr lang="fa-IR" sz="1600" dirty="0">
                <a:latin typeface="Vazir" panose="020B0603030804020204" pitchFamily="34" charset="-78"/>
                <a:cs typeface="Vazir" panose="020B0603030804020204" pitchFamily="34" charset="-78"/>
              </a:rPr>
              <a:t>از آنجا که نظارت نهادهای ملی و بین‌المللی بر زیرساخت اینترنت بسیار محدود است، خطر تقلب و پولشویی در فین‌تک‌ها بیش از سایر فعالان بازارهای مالی است و فین‌تک‌ها در آینده نه چندان دور با چالش‌های جدی تحت عناوین کنترل گردش‌های مالی، پولشویی و تأمین مالی تروریسم مواجه خواهند شد؛ ضمن اینکه فعالیت فین‌تک‌های ایرانی در سطح بین‌المللی نیز حساسیت‌های خاص خود را خواهد داشت.</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786072" y="4190793"/>
            <a:ext cx="3972345" cy="2234444"/>
          </a:xfrm>
          <a:prstGeom prst="rect">
            <a:avLst/>
          </a:prstGeom>
        </p:spPr>
      </p:pic>
      <p:pic>
        <p:nvPicPr>
          <p:cNvPr id="7" name="Picture 6"/>
          <p:cNvPicPr>
            <a:picLocks noChangeAspect="1"/>
          </p:cNvPicPr>
          <p:nvPr/>
        </p:nvPicPr>
        <p:blipFill>
          <a:blip r:embed="rId3"/>
          <a:stretch>
            <a:fillRect/>
          </a:stretch>
        </p:blipFill>
        <p:spPr>
          <a:xfrm>
            <a:off x="6295928" y="4190793"/>
            <a:ext cx="3576042" cy="2235026"/>
          </a:xfrm>
          <a:prstGeom prst="rect">
            <a:avLst/>
          </a:prstGeom>
        </p:spPr>
      </p:pic>
      <p:sp>
        <p:nvSpPr>
          <p:cNvPr id="5" name="Rectangle 4">
            <a:extLst>
              <a:ext uri="{FF2B5EF4-FFF2-40B4-BE49-F238E27FC236}">
                <a16:creationId xmlns:a16="http://schemas.microsoft.com/office/drawing/2014/main" id="{809181D5-B63F-3B5E-13DA-8385D0AA9A20}"/>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Tree>
    <p:extLst>
      <p:ext uri="{BB962C8B-B14F-4D97-AF65-F5344CB8AC3E}">
        <p14:creationId xmlns:p14="http://schemas.microsoft.com/office/powerpoint/2010/main" val="2008574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2CB5925-BEB7-4B80-9A2D-CEDF26FE760D}"/>
              </a:ext>
            </a:extLst>
          </p:cNvPr>
          <p:cNvSpPr/>
          <p:nvPr/>
        </p:nvSpPr>
        <p:spPr>
          <a:xfrm>
            <a:off x="7279689" y="2272683"/>
            <a:ext cx="3266983" cy="3275861"/>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90004" y="848119"/>
            <a:ext cx="5805996"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5- امنیت</a:t>
            </a:r>
          </a:p>
          <a:p>
            <a:pPr algn="justLow" rtl="1">
              <a:lnSpc>
                <a:spcPct val="250000"/>
              </a:lnSpc>
            </a:pPr>
            <a:r>
              <a:rPr lang="fa-IR" sz="1600" dirty="0">
                <a:latin typeface="Vazir" panose="020B0603030804020204" pitchFamily="34" charset="-78"/>
                <a:cs typeface="Vazir" panose="020B0603030804020204" pitchFamily="34" charset="-78"/>
              </a:rPr>
              <a:t>یکی از بزرگترین مخاطرات فناوری‌های مالی، نفوذ و حمله به دستگاه‌های پشتیبان است. فین‌تک‌ها برای توسعه برخی مدل‌های کسب‌وکار ناگزیرند به دستگاه‌های اطلاعاتی بانک‌های پشتیبان دسترسی داشته باشند. از سوی دیگر، بانک‌ها موظف‌اند از اطلاعات مشتریان خود محافظت کنند و مشتریان نیز تمایلی به افشای اطلاعات شخصی خود ندارند؛ بنابراین شرکت‌های فین‌تک باید با تدابیر کارآمد، اعتماد صنعت بانکی و مشتریان را جلب کرده، تضمین‌های لازم را برای محافظت از آنها درمقابل حمله‌های سایبری فراهم کنند.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724304" y="3319196"/>
            <a:ext cx="4505948" cy="297507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2741" y="1526357"/>
            <a:ext cx="3883732" cy="1447662"/>
          </a:xfrm>
          <a:prstGeom prst="rect">
            <a:avLst/>
          </a:prstGeom>
        </p:spPr>
      </p:pic>
      <p:sp>
        <p:nvSpPr>
          <p:cNvPr id="8" name="Rectangle 7">
            <a:extLst>
              <a:ext uri="{FF2B5EF4-FFF2-40B4-BE49-F238E27FC236}">
                <a16:creationId xmlns:a16="http://schemas.microsoft.com/office/drawing/2014/main" id="{40AAB1E2-664C-CC8D-5156-DC7B87974A16}"/>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Tree>
    <p:extLst>
      <p:ext uri="{BB962C8B-B14F-4D97-AF65-F5344CB8AC3E}">
        <p14:creationId xmlns:p14="http://schemas.microsoft.com/office/powerpoint/2010/main" val="1307954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42623" y="142878"/>
            <a:ext cx="3046027" cy="523220"/>
          </a:xfrm>
          <a:prstGeom prst="rect">
            <a:avLst/>
          </a:prstGeom>
        </p:spPr>
        <p:txBody>
          <a:bodyPr wrap="square">
            <a:spAutoFit/>
          </a:bodyPr>
          <a:lstStyle/>
          <a:p>
            <a:pPr algn="r" rtl="1"/>
            <a:endParaRPr lang="en-US" sz="28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417250" y="999693"/>
            <a:ext cx="6063449" cy="54476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فین‌تک مخفف</a:t>
            </a:r>
            <a:r>
              <a:rPr lang="en-US" sz="1600" dirty="0">
                <a:latin typeface="Vazir" panose="020B0603030804020204" pitchFamily="34" charset="-78"/>
                <a:cs typeface="Vazir" panose="020B0603030804020204" pitchFamily="34" charset="-78"/>
              </a:rPr>
              <a:t> financial technology </a:t>
            </a:r>
            <a:r>
              <a:rPr lang="fa-IR" sz="1600" dirty="0">
                <a:latin typeface="Vazir" panose="020B0603030804020204" pitchFamily="34" charset="-78"/>
                <a:cs typeface="Vazir" panose="020B0603030804020204" pitchFamily="34" charset="-78"/>
              </a:rPr>
              <a:t>و به معنای فناوری مالی است که به استفاده از فناوری‌های جدید برای تولید محصولات و ارائه خدمات و سرویس‌ها در صنعت مالی اشاره دارد.</a:t>
            </a:r>
          </a:p>
          <a:p>
            <a:pPr algn="justLow" rtl="1">
              <a:lnSpc>
                <a:spcPct val="200000"/>
              </a:lnSpc>
            </a:pPr>
            <a:r>
              <a:rPr lang="fa-IR" sz="1600" dirty="0">
                <a:latin typeface="Vazir" panose="020B0603030804020204" pitchFamily="34" charset="-78"/>
                <a:cs typeface="Vazir" panose="020B0603030804020204" pitchFamily="34" charset="-78"/>
              </a:rPr>
              <a:t>فین‌تک  از دو واژه</a:t>
            </a:r>
            <a:r>
              <a:rPr lang="en-US" sz="1600" dirty="0">
                <a:latin typeface="Vazir" panose="020B0603030804020204" pitchFamily="34" charset="-78"/>
                <a:cs typeface="Vazir" panose="020B0603030804020204" pitchFamily="34" charset="-78"/>
              </a:rPr>
              <a:t> finance </a:t>
            </a:r>
            <a:r>
              <a:rPr lang="fa-IR" sz="1600" dirty="0">
                <a:latin typeface="Vazir" panose="020B0603030804020204" pitchFamily="34" charset="-78"/>
                <a:cs typeface="Vazir" panose="020B0603030804020204" pitchFamily="34" charset="-78"/>
              </a:rPr>
              <a:t>به معنی مالی و </a:t>
            </a:r>
            <a:r>
              <a:rPr lang="en-US" sz="1600" dirty="0">
                <a:latin typeface="Vazir" panose="020B0603030804020204" pitchFamily="34" charset="-78"/>
                <a:cs typeface="Vazir" panose="020B0603030804020204" pitchFamily="34" charset="-78"/>
              </a:rPr>
              <a:t>technology</a:t>
            </a:r>
            <a:r>
              <a:rPr lang="fa-IR" sz="1600" dirty="0">
                <a:latin typeface="Vazir" panose="020B0603030804020204" pitchFamily="34" charset="-78"/>
                <a:cs typeface="Vazir" panose="020B0603030804020204" pitchFamily="34" charset="-78"/>
              </a:rPr>
              <a:t> به معنای فناوری تشکیل شده و به هر کسب‌وکاری اطلاق می‌شود که برای ارتقا یا خودکارسازی خدمات و فرایندهای مالی از تکنولوژی استفاده می‌کند. فین‌تک در فرهنگ‌نامه آکسفورد «برنامه‌های کامپیوتری و دیگر تکنولوژی‌هایی که برای حمایت یا فعال‌سازی خدمات بانکی و مالی استفاده می‌شوند.» تعریف شده است.</a:t>
            </a:r>
          </a:p>
          <a:p>
            <a:pPr algn="justLow" rtl="1">
              <a:lnSpc>
                <a:spcPct val="200000"/>
              </a:lnSpc>
            </a:pPr>
            <a:r>
              <a:rPr lang="fa-IR" sz="1600" dirty="0">
                <a:latin typeface="Vazir" panose="020B0603030804020204" pitchFamily="34" charset="-78"/>
                <a:cs typeface="Vazir" panose="020B0603030804020204" pitchFamily="34" charset="-78"/>
              </a:rPr>
              <a:t>برای معادل فارسی این اصطلاح از عبارت‌های «فناوری مالی» یا «نوآوری در خدمات مالی» نیز استفاده می‌شود.</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C9870AD7-7AAB-C303-E45E-B37E005B9E4D}"/>
              </a:ext>
            </a:extLst>
          </p:cNvPr>
          <p:cNvSpPr/>
          <p:nvPr/>
        </p:nvSpPr>
        <p:spPr>
          <a:xfrm>
            <a:off x="4740675" y="208841"/>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معنای لغوی فین‌تک</a:t>
            </a:r>
            <a:endParaRPr lang="en-US" sz="2400" b="1" dirty="0">
              <a:solidFill>
                <a:schemeClr val="bg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AAA7BF94-236B-90F3-3A3C-62E0E02A6139}"/>
              </a:ext>
            </a:extLst>
          </p:cNvPr>
          <p:cNvSpPr/>
          <p:nvPr/>
        </p:nvSpPr>
        <p:spPr>
          <a:xfrm>
            <a:off x="7554897" y="2514599"/>
            <a:ext cx="2592280" cy="3080037"/>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D3B8A42F-DEC4-423D-C6E6-1134977C29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847" b="5230"/>
          <a:stretch/>
        </p:blipFill>
        <p:spPr>
          <a:xfrm>
            <a:off x="6915705" y="4054617"/>
            <a:ext cx="4089980" cy="2273085"/>
          </a:xfrm>
          <a:prstGeom prst="rect">
            <a:avLst/>
          </a:prstGeom>
        </p:spPr>
      </p:pic>
      <p:pic>
        <p:nvPicPr>
          <p:cNvPr id="11" name="Picture 10">
            <a:extLst>
              <a:ext uri="{FF2B5EF4-FFF2-40B4-BE49-F238E27FC236}">
                <a16:creationId xmlns:a16="http://schemas.microsoft.com/office/drawing/2014/main" id="{E07393EF-FFCB-1DE7-5BE3-FB3C4742F943}"/>
              </a:ext>
            </a:extLst>
          </p:cNvPr>
          <p:cNvPicPr>
            <a:picLocks noChangeAspect="1"/>
          </p:cNvPicPr>
          <p:nvPr/>
        </p:nvPicPr>
        <p:blipFill rotWithShape="1">
          <a:blip r:embed="rId3"/>
          <a:srcRect l="11534" r="13528"/>
          <a:stretch/>
        </p:blipFill>
        <p:spPr>
          <a:xfrm>
            <a:off x="7927786" y="1361019"/>
            <a:ext cx="3915052" cy="2067981"/>
          </a:xfrm>
          <a:prstGeom prst="rect">
            <a:avLst/>
          </a:prstGeom>
        </p:spPr>
      </p:pic>
    </p:spTree>
    <p:extLst>
      <p:ext uri="{BB962C8B-B14F-4D97-AF65-F5344CB8AC3E}">
        <p14:creationId xmlns:p14="http://schemas.microsoft.com/office/powerpoint/2010/main" val="1229453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799" y="1296804"/>
            <a:ext cx="11582401"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6- امکان خلق پول</a:t>
            </a:r>
          </a:p>
          <a:p>
            <a:pPr algn="justLow" rtl="1">
              <a:lnSpc>
                <a:spcPct val="200000"/>
              </a:lnSpc>
            </a:pPr>
            <a:r>
              <a:rPr lang="fa-IR" sz="1600" dirty="0">
                <a:latin typeface="Vazir" panose="020B0603030804020204" pitchFamily="34" charset="-78"/>
                <a:cs typeface="Vazir" panose="020B0603030804020204" pitchFamily="34" charset="-78"/>
              </a:rPr>
              <a:t>خلق پول حق انحصاری و قطعی بانک مرکزی است و مفاهیم نوین مانند بیت‌کوین می‌تواند در ایران و برخی کشور‌های دیگر باعث چالش‌های اساسی شود.</a:t>
            </a:r>
            <a:endParaRPr lang="en-US" sz="1600" dirty="0">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BDE52FAD-8BB5-EA00-ABBC-76D4436A7532}"/>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چالش‌های فین‌تک</a:t>
            </a:r>
          </a:p>
        </p:txBody>
      </p:sp>
      <p:sp>
        <p:nvSpPr>
          <p:cNvPr id="10" name="Rectangle 9">
            <a:extLst>
              <a:ext uri="{FF2B5EF4-FFF2-40B4-BE49-F238E27FC236}">
                <a16:creationId xmlns:a16="http://schemas.microsoft.com/office/drawing/2014/main" id="{7C68502E-9112-BCC2-89E5-6A2431114E41}"/>
              </a:ext>
            </a:extLst>
          </p:cNvPr>
          <p:cNvSpPr/>
          <p:nvPr/>
        </p:nvSpPr>
        <p:spPr>
          <a:xfrm>
            <a:off x="2867488" y="4767309"/>
            <a:ext cx="8522564" cy="2024108"/>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B7BD7126-35EF-BC6D-8F01-CA80D3F06CF0}"/>
              </a:ext>
            </a:extLst>
          </p:cNvPr>
          <p:cNvPicPr>
            <a:picLocks noChangeAspect="1"/>
          </p:cNvPicPr>
          <p:nvPr/>
        </p:nvPicPr>
        <p:blipFill>
          <a:blip r:embed="rId2"/>
          <a:stretch>
            <a:fillRect/>
          </a:stretch>
        </p:blipFill>
        <p:spPr>
          <a:xfrm>
            <a:off x="314481" y="3056211"/>
            <a:ext cx="6318218" cy="2723152"/>
          </a:xfrm>
          <a:prstGeom prst="rect">
            <a:avLst/>
          </a:prstGeom>
        </p:spPr>
      </p:pic>
      <p:pic>
        <p:nvPicPr>
          <p:cNvPr id="12" name="Picture 11">
            <a:extLst>
              <a:ext uri="{FF2B5EF4-FFF2-40B4-BE49-F238E27FC236}">
                <a16:creationId xmlns:a16="http://schemas.microsoft.com/office/drawing/2014/main" id="{8E64D29A-3743-5DEE-A2B1-231060525F0D}"/>
              </a:ext>
            </a:extLst>
          </p:cNvPr>
          <p:cNvPicPr>
            <a:picLocks noChangeAspect="1"/>
          </p:cNvPicPr>
          <p:nvPr/>
        </p:nvPicPr>
        <p:blipFill>
          <a:blip r:embed="rId3"/>
          <a:stretch>
            <a:fillRect/>
          </a:stretch>
        </p:blipFill>
        <p:spPr>
          <a:xfrm>
            <a:off x="7129847" y="3546882"/>
            <a:ext cx="4757353" cy="2676011"/>
          </a:xfrm>
          <a:prstGeom prst="rect">
            <a:avLst/>
          </a:prstGeom>
        </p:spPr>
      </p:pic>
    </p:spTree>
    <p:extLst>
      <p:ext uri="{BB962C8B-B14F-4D97-AF65-F5344CB8AC3E}">
        <p14:creationId xmlns:p14="http://schemas.microsoft.com/office/powerpoint/2010/main" val="115921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6452" y="1194654"/>
            <a:ext cx="11499095" cy="5139869"/>
          </a:xfrm>
          <a:prstGeom prst="rect">
            <a:avLst/>
          </a:prstGeom>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هیچ کس به‌طور قطع نمی‌داند فین‌تک چه نوآوری‌هایی را در آینده معرفی خواهد کرد اما می‌توان گفت تقاضا برای فین‌تک احتمالا هیچ زمانی بالاتر از میزان فعلی نبوده است. کسب‌وکارها و مشتریان بانکی برای مدیریت معیشت مالی خود، به‌طور فزاینده‌ای به فناوری تکیه کرده‌اند. پیش‌بینی می‌شود ادغام، مشارکت و ادامه همکاری بین بانک‌های قدیمی و فین تک‌ها به‌زودی قوت بیشتری به خود بگیرد. از سوی دیگر احتمالا شرکت‌های بیشتری راه‌اندازی می‌شوند که خدمات با ارزشی را در حوزه بلاکچین، ارزهای دیجیتال، هوش مصنوعی و تراکنش‌های همتابه‌همتا ارائه می‌دهند.</a:t>
            </a:r>
          </a:p>
          <a:p>
            <a:pPr algn="ctr" rtl="1">
              <a:lnSpc>
                <a:spcPct val="300000"/>
              </a:lnSpc>
            </a:pPr>
            <a:r>
              <a:rPr lang="fa-IR" sz="1600" dirty="0">
                <a:latin typeface="Vazir" panose="020B0603030804020204" pitchFamily="34" charset="-78"/>
                <a:cs typeface="Vazir" panose="020B0603030804020204" pitchFamily="34" charset="-78"/>
              </a:rPr>
              <a:t>به‌طور کلی می‌توان گفت فین‌تک به‌صورت رسمی به یک بازیگر اصلی در اقتصاد جهانی و ساختار جامعه مدرن تبدیل شده که به‌سرعت درحال رشد و توسعه است.</a:t>
            </a:r>
            <a:endParaRPr lang="en-US" sz="1600" dirty="0">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354054C6-ED82-214C-323E-22E710267A52}"/>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آینده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68077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6270" y="1087060"/>
            <a:ext cx="2433743" cy="2062103"/>
          </a:xfrm>
          <a:prstGeom prst="rect">
            <a:avLst/>
          </a:prstGeom>
        </p:spPr>
        <p:txBody>
          <a:bodyPr wrap="square">
            <a:spAutoFit/>
          </a:bodyPr>
          <a:lstStyle/>
          <a:p>
            <a:pPr algn="justLow">
              <a:lnSpc>
                <a:spcPct val="200000"/>
              </a:lnSpc>
            </a:pPr>
            <a:r>
              <a:rPr lang="en-US" sz="1600" dirty="0">
                <a:latin typeface="Vazir" panose="020B0603030804020204" pitchFamily="34" charset="-78"/>
                <a:cs typeface="Vazir" panose="020B0603030804020204" pitchFamily="34" charset="-78"/>
              </a:rPr>
              <a:t>https://www.dotin.ir</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https://shanbemag.com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https://technotejarat.ir</a:t>
            </a:r>
            <a:endParaRPr lang="fa-IR" sz="1600" dirty="0">
              <a:latin typeface="Vazir" panose="020B0603030804020204" pitchFamily="34" charset="-78"/>
              <a:cs typeface="Vazir" panose="020B0603030804020204" pitchFamily="34" charset="-78"/>
            </a:endParaRPr>
          </a:p>
          <a:p>
            <a:pPr algn="justLow">
              <a:lnSpc>
                <a:spcPct val="200000"/>
              </a:lnSpc>
            </a:pPr>
            <a:endParaRPr lang="en-US" sz="1600"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202A09E4-1D7A-169F-3C20-9E96A23EBED7}"/>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منــــــــــــــــــــابع</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41111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D94D0C1-EFAD-2E2F-BDB1-D37BD2CEE234}"/>
              </a:ext>
            </a:extLst>
          </p:cNvPr>
          <p:cNvSpPr/>
          <p:nvPr/>
        </p:nvSpPr>
        <p:spPr>
          <a:xfrm>
            <a:off x="2743200" y="2104008"/>
            <a:ext cx="9448800" cy="1407211"/>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30180" y="4044220"/>
            <a:ext cx="11724573"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می‌توان گفت دستگاه‌های عابر بانک به‌عنوان نشانه‌های اولیه ظهور فین‌تک شناخته می‌شوند. اما فین‌تک توانسته در سال‌های اخیر به‌خوبی راه جداگانه‌ای برای خود ایجاد کند و به پیشرفت قابل ملاحظه‌ای برسد. این روزها می‌توان خدمات گسترده‌ای را از این حوزه دریافت کرد که از جمله این خدمات می‌توان به مدیریت حساب‌ها، سهام تجاری، پرداخت هزینه‌ها و فاکتورها و مدیریت بیمه اشاره کرد.</a:t>
            </a:r>
          </a:p>
          <a:p>
            <a:pPr algn="justLow" rtl="1">
              <a:lnSpc>
                <a:spcPct val="200000"/>
              </a:lnSpc>
            </a:pPr>
            <a:r>
              <a:rPr lang="fa-IR" sz="1600" dirty="0">
                <a:latin typeface="Vazir" panose="020B0603030804020204" pitchFamily="34" charset="-78"/>
                <a:cs typeface="Vazir" panose="020B0603030804020204" pitchFamily="34" charset="-78"/>
              </a:rPr>
              <a:t>کارآفرینان و سرمایه‌گذاران به‌تازگی به این حوزه علاقه‌مند شده‌اند و کسب‌وکارهای جدید و خلاقانه‌ای در حوزه فناوری‌های مالی شروع به کار کرده‌اند. بسیاری از کارشناسان معتقدند که فین‌تک می تواند آینده صنعت بانکداری را تغییر دهد.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4595" y="1387103"/>
            <a:ext cx="3561054" cy="2374036"/>
          </a:xfrm>
          <a:prstGeom prst="rect">
            <a:avLst/>
          </a:prstGeom>
        </p:spPr>
      </p:pic>
      <p:pic>
        <p:nvPicPr>
          <p:cNvPr id="5" name="Picture 4"/>
          <p:cNvPicPr>
            <a:picLocks noChangeAspect="1"/>
          </p:cNvPicPr>
          <p:nvPr/>
        </p:nvPicPr>
        <p:blipFill rotWithShape="1">
          <a:blip r:embed="rId3"/>
          <a:srcRect l="28666" b="3432"/>
          <a:stretch/>
        </p:blipFill>
        <p:spPr>
          <a:xfrm>
            <a:off x="4154059" y="1137183"/>
            <a:ext cx="3006261" cy="2374036"/>
          </a:xfrm>
          <a:prstGeom prst="rect">
            <a:avLst/>
          </a:prstGeom>
        </p:spPr>
      </p:pic>
      <p:sp>
        <p:nvSpPr>
          <p:cNvPr id="9" name="Rectangle 8">
            <a:extLst>
              <a:ext uri="{FF2B5EF4-FFF2-40B4-BE49-F238E27FC236}">
                <a16:creationId xmlns:a16="http://schemas.microsoft.com/office/drawing/2014/main" id="{D1E1D047-4940-C2D3-C895-6445F0F5CE20}"/>
              </a:ext>
            </a:extLst>
          </p:cNvPr>
          <p:cNvSpPr/>
          <p:nvPr/>
        </p:nvSpPr>
        <p:spPr>
          <a:xfrm>
            <a:off x="4740675" y="208841"/>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نخستین نشانه‌های ظهور فین‌تک</a:t>
            </a:r>
          </a:p>
        </p:txBody>
      </p:sp>
      <p:pic>
        <p:nvPicPr>
          <p:cNvPr id="10" name="Picture 9">
            <a:extLst>
              <a:ext uri="{FF2B5EF4-FFF2-40B4-BE49-F238E27FC236}">
                <a16:creationId xmlns:a16="http://schemas.microsoft.com/office/drawing/2014/main" id="{9813E45F-9108-A2D1-67C4-424F25F7387D}"/>
              </a:ext>
            </a:extLst>
          </p:cNvPr>
          <p:cNvPicPr>
            <a:picLocks noChangeAspect="1"/>
          </p:cNvPicPr>
          <p:nvPr/>
        </p:nvPicPr>
        <p:blipFill rotWithShape="1">
          <a:blip r:embed="rId4"/>
          <a:srcRect r="19769"/>
          <a:stretch/>
        </p:blipFill>
        <p:spPr>
          <a:xfrm>
            <a:off x="356236" y="912163"/>
            <a:ext cx="3006261" cy="2516837"/>
          </a:xfrm>
          <a:prstGeom prst="rect">
            <a:avLst/>
          </a:prstGeom>
          <a:solidFill>
            <a:srgbClr val="1B252B"/>
          </a:solidFill>
          <a:ln>
            <a:noFill/>
          </a:ln>
        </p:spPr>
      </p:pic>
    </p:spTree>
    <p:extLst>
      <p:ext uri="{BB962C8B-B14F-4D97-AF65-F5344CB8AC3E}">
        <p14:creationId xmlns:p14="http://schemas.microsoft.com/office/powerpoint/2010/main" val="1645802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668" y="2547891"/>
            <a:ext cx="10444578" cy="417251"/>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Block Arc 7"/>
          <p:cNvSpPr/>
          <p:nvPr/>
        </p:nvSpPr>
        <p:spPr>
          <a:xfrm rot="5400000">
            <a:off x="9545255" y="2284233"/>
            <a:ext cx="2272684" cy="2787707"/>
          </a:xfrm>
          <a:prstGeom prst="blockArc">
            <a:avLst>
              <a:gd name="adj1" fmla="val 10800000"/>
              <a:gd name="adj2" fmla="val 21431302"/>
              <a:gd name="adj3" fmla="val 18623"/>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83076" y="2547890"/>
            <a:ext cx="949910" cy="417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765394" y="2547890"/>
            <a:ext cx="949910" cy="417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694688" y="2547889"/>
            <a:ext cx="949910" cy="417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897950" y="2539015"/>
            <a:ext cx="956918" cy="455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975740" y="2522032"/>
            <a:ext cx="913815" cy="44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p:cNvSpPr/>
          <p:nvPr/>
        </p:nvSpPr>
        <p:spPr>
          <a:xfrm>
            <a:off x="1278383" y="2513528"/>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lowchart: Connector 16"/>
          <p:cNvSpPr/>
          <p:nvPr/>
        </p:nvSpPr>
        <p:spPr>
          <a:xfrm>
            <a:off x="2979697" y="2513528"/>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lowchart: Connector 17"/>
          <p:cNvSpPr/>
          <p:nvPr/>
        </p:nvSpPr>
        <p:spPr>
          <a:xfrm>
            <a:off x="4850195" y="2513528"/>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lowchart: Connector 18"/>
          <p:cNvSpPr/>
          <p:nvPr/>
        </p:nvSpPr>
        <p:spPr>
          <a:xfrm>
            <a:off x="7126099" y="2543400"/>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lowchart: Connector 19"/>
          <p:cNvSpPr/>
          <p:nvPr/>
        </p:nvSpPr>
        <p:spPr>
          <a:xfrm>
            <a:off x="9226801" y="2476843"/>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Connector 22"/>
          <p:cNvCxnSpPr/>
          <p:nvPr/>
        </p:nvCxnSpPr>
        <p:spPr>
          <a:xfrm flipV="1">
            <a:off x="1505564" y="1705422"/>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233510" y="1694594"/>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104008" y="1694594"/>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379912" y="1724466"/>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9480614" y="1699488"/>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209030" y="1188515"/>
            <a:ext cx="64633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1950</a:t>
            </a:r>
            <a:endParaRPr lang="en-US" sz="1600" dirty="0">
              <a:latin typeface="Vazir" panose="020B0603030804020204" pitchFamily="34" charset="-78"/>
              <a:cs typeface="Vazir" panose="020B0603030804020204" pitchFamily="34" charset="-78"/>
            </a:endParaRPr>
          </a:p>
        </p:txBody>
      </p:sp>
      <p:sp>
        <p:nvSpPr>
          <p:cNvPr id="30" name="Rectangle 29"/>
          <p:cNvSpPr/>
          <p:nvPr/>
        </p:nvSpPr>
        <p:spPr>
          <a:xfrm>
            <a:off x="2910344" y="1188515"/>
            <a:ext cx="64633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1960</a:t>
            </a:r>
            <a:endParaRPr lang="en-US" sz="1600" dirty="0">
              <a:latin typeface="Vazir" panose="020B0603030804020204" pitchFamily="34" charset="-78"/>
              <a:cs typeface="Vazir" panose="020B0603030804020204" pitchFamily="34" charset="-78"/>
            </a:endParaRPr>
          </a:p>
        </p:txBody>
      </p:sp>
      <p:sp>
        <p:nvSpPr>
          <p:cNvPr id="31" name="Rectangle 30"/>
          <p:cNvSpPr/>
          <p:nvPr/>
        </p:nvSpPr>
        <p:spPr>
          <a:xfrm>
            <a:off x="4780842" y="1164037"/>
            <a:ext cx="64633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1970</a:t>
            </a:r>
            <a:endParaRPr lang="en-US" sz="1600" dirty="0">
              <a:latin typeface="Vazir" panose="020B0603030804020204" pitchFamily="34" charset="-78"/>
              <a:cs typeface="Vazir" panose="020B0603030804020204" pitchFamily="34" charset="-78"/>
            </a:endParaRPr>
          </a:p>
        </p:txBody>
      </p:sp>
      <p:sp>
        <p:nvSpPr>
          <p:cNvPr id="32" name="Rectangle 31"/>
          <p:cNvSpPr/>
          <p:nvPr/>
        </p:nvSpPr>
        <p:spPr>
          <a:xfrm>
            <a:off x="7118284" y="1193909"/>
            <a:ext cx="64633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1980</a:t>
            </a:r>
            <a:endParaRPr lang="en-US" sz="1600" dirty="0">
              <a:latin typeface="Vazir" panose="020B0603030804020204" pitchFamily="34" charset="-78"/>
              <a:cs typeface="Vazir" panose="020B0603030804020204" pitchFamily="34" charset="-78"/>
            </a:endParaRPr>
          </a:p>
        </p:txBody>
      </p:sp>
      <p:sp>
        <p:nvSpPr>
          <p:cNvPr id="33" name="Rectangle 32"/>
          <p:cNvSpPr/>
          <p:nvPr/>
        </p:nvSpPr>
        <p:spPr>
          <a:xfrm>
            <a:off x="9157448" y="1152280"/>
            <a:ext cx="64633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1990</a:t>
            </a:r>
            <a:endParaRPr lang="en-US" sz="1600" dirty="0">
              <a:latin typeface="Vazir" panose="020B0603030804020204" pitchFamily="34" charset="-78"/>
              <a:cs typeface="Vazir" panose="020B0603030804020204" pitchFamily="34" charset="-78"/>
            </a:endParaRPr>
          </a:p>
        </p:txBody>
      </p:sp>
      <p:sp>
        <p:nvSpPr>
          <p:cNvPr id="34" name="Rounded Rectangle 33"/>
          <p:cNvSpPr/>
          <p:nvPr/>
        </p:nvSpPr>
        <p:spPr>
          <a:xfrm>
            <a:off x="10093747" y="4270160"/>
            <a:ext cx="1012217" cy="5910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Connector 20"/>
          <p:cNvSpPr/>
          <p:nvPr/>
        </p:nvSpPr>
        <p:spPr>
          <a:xfrm>
            <a:off x="10367908" y="4397177"/>
            <a:ext cx="507627" cy="507627"/>
          </a:xfrm>
          <a:prstGeom prst="flowChart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p:cNvSpPr/>
          <p:nvPr/>
        </p:nvSpPr>
        <p:spPr>
          <a:xfrm>
            <a:off x="426623" y="3396957"/>
            <a:ext cx="205537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ورود کارت های اعتباری</a:t>
            </a:r>
          </a:p>
        </p:txBody>
      </p:sp>
      <p:sp>
        <p:nvSpPr>
          <p:cNvPr id="36" name="Rectangle 35"/>
          <p:cNvSpPr/>
          <p:nvPr/>
        </p:nvSpPr>
        <p:spPr>
          <a:xfrm>
            <a:off x="2617616" y="3390781"/>
            <a:ext cx="1653017"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معرفی خودپردازها</a:t>
            </a:r>
            <a:endParaRPr lang="en-US" sz="1600" dirty="0">
              <a:latin typeface="Vazir" panose="020B0603030804020204" pitchFamily="34" charset="-78"/>
              <a:cs typeface="Vazir" panose="020B0603030804020204" pitchFamily="34" charset="-78"/>
            </a:endParaRPr>
          </a:p>
        </p:txBody>
      </p:sp>
      <p:sp>
        <p:nvSpPr>
          <p:cNvPr id="37" name="Rectangle 36"/>
          <p:cNvSpPr/>
          <p:nvPr/>
        </p:nvSpPr>
        <p:spPr>
          <a:xfrm>
            <a:off x="4304465" y="3419857"/>
            <a:ext cx="2039341"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تبادل الکترونیکی سهام</a:t>
            </a:r>
          </a:p>
        </p:txBody>
      </p:sp>
      <p:sp>
        <p:nvSpPr>
          <p:cNvPr id="38" name="Rectangle 37"/>
          <p:cNvSpPr/>
          <p:nvPr/>
        </p:nvSpPr>
        <p:spPr>
          <a:xfrm>
            <a:off x="6607375" y="3403207"/>
            <a:ext cx="1545074"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رایانه های مین فریم و دیگر فناوری های روز</a:t>
            </a:r>
          </a:p>
        </p:txBody>
      </p:sp>
      <p:sp>
        <p:nvSpPr>
          <p:cNvPr id="39" name="Rectangle 38"/>
          <p:cNvSpPr/>
          <p:nvPr/>
        </p:nvSpPr>
        <p:spPr>
          <a:xfrm>
            <a:off x="8285104" y="3438451"/>
            <a:ext cx="1960471"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الگوهای تجارت الکترونیکی و اینترنت</a:t>
            </a:r>
            <a:endParaRPr lang="en-US" sz="1600" dirty="0">
              <a:latin typeface="Vazir" panose="020B0603030804020204" pitchFamily="34" charset="-78"/>
              <a:cs typeface="Vazir" panose="020B0603030804020204" pitchFamily="34" charset="-78"/>
            </a:endParaRPr>
          </a:p>
        </p:txBody>
      </p:sp>
      <p:sp>
        <p:nvSpPr>
          <p:cNvPr id="40" name="Rectangle 39"/>
          <p:cNvSpPr/>
          <p:nvPr/>
        </p:nvSpPr>
        <p:spPr>
          <a:xfrm>
            <a:off x="164355" y="5613506"/>
            <a:ext cx="10630891"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در حال حاضر فینتک در حال دیجیتالی کردن خدمات مالی خرد از طریق بسترهای تامین سرمایه جمعی، مشاوره های رباتی برای برنامه ریزی، نرم افزارهای پرداخت و مواردی از این دست است.</a:t>
            </a:r>
          </a:p>
        </p:txBody>
      </p:sp>
      <p:cxnSp>
        <p:nvCxnSpPr>
          <p:cNvPr id="28" name="Straight Connector 27"/>
          <p:cNvCxnSpPr/>
          <p:nvPr/>
        </p:nvCxnSpPr>
        <p:spPr>
          <a:xfrm flipV="1">
            <a:off x="10612574" y="4683314"/>
            <a:ext cx="0" cy="10619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4E276E2-DDC2-2876-7B37-A05412363E7B}"/>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تاریخچه فین‌تک در یک نگاه</a:t>
            </a:r>
          </a:p>
        </p:txBody>
      </p:sp>
    </p:spTree>
    <p:extLst>
      <p:ext uri="{BB962C8B-B14F-4D97-AF65-F5344CB8AC3E}">
        <p14:creationId xmlns:p14="http://schemas.microsoft.com/office/powerpoint/2010/main" val="864174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984697271"/>
              </p:ext>
            </p:extLst>
          </p:nvPr>
        </p:nvGraphicFramePr>
        <p:xfrm>
          <a:off x="2174097" y="1429305"/>
          <a:ext cx="7843805" cy="4403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36771377-8086-421A-E37D-9F6B1EFD7C95}"/>
              </a:ext>
            </a:extLst>
          </p:cNvPr>
          <p:cNvSpPr/>
          <p:nvPr/>
        </p:nvSpPr>
        <p:spPr>
          <a:xfrm>
            <a:off x="4740675" y="208841"/>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تقسیم بندی کلی فینتک ها</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72019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641149" y="1414972"/>
            <a:ext cx="2379216" cy="3046988"/>
          </a:xfrm>
          <a:prstGeom prst="rect">
            <a:avLst/>
          </a:prstGeom>
        </p:spPr>
        <p:txBody>
          <a:bodyPr>
            <a:spAutoFit/>
          </a:bodyPr>
          <a:lstStyle/>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اینترنت</a:t>
            </a:r>
          </a:p>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دسترسی موبایلی</a:t>
            </a:r>
          </a:p>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رمزنگاری</a:t>
            </a:r>
          </a:p>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تحلیل داده</a:t>
            </a:r>
          </a:p>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بزرگ داده</a:t>
            </a:r>
          </a:p>
          <a:p>
            <a:pPr marL="28575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یادگیری ماشین</a:t>
            </a:r>
          </a:p>
        </p:txBody>
      </p:sp>
      <p:sp>
        <p:nvSpPr>
          <p:cNvPr id="5" name="Rectangle 4"/>
          <p:cNvSpPr/>
          <p:nvPr/>
        </p:nvSpPr>
        <p:spPr>
          <a:xfrm>
            <a:off x="6755907" y="1414972"/>
            <a:ext cx="2370338" cy="3046988"/>
          </a:xfrm>
          <a:prstGeom prst="rect">
            <a:avLst/>
          </a:prstGeom>
        </p:spPr>
        <p:txBody>
          <a:bodyPr wrap="square">
            <a:spAutoFit/>
          </a:bodyPr>
          <a:lstStyle/>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هوش مصنوعی</a:t>
            </a:r>
          </a:p>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رایانش توزیع شده</a:t>
            </a:r>
          </a:p>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دفتر کل توزیع شده</a:t>
            </a:r>
          </a:p>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زنجیره بلوک</a:t>
            </a:r>
          </a:p>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رایانش ابری</a:t>
            </a:r>
          </a:p>
          <a:p>
            <a:pPr marL="285750" lvl="0" indent="-285750" algn="justLow" rtl="1">
              <a:lnSpc>
                <a:spcPct val="200000"/>
              </a:lnSpc>
              <a:buClr>
                <a:srgbClr val="1B252B"/>
              </a:buClr>
              <a:buFont typeface="Calibri" panose="020F0502020204030204" pitchFamily="34" charset="0"/>
              <a:buChar char="●"/>
            </a:pPr>
            <a:r>
              <a:rPr lang="fa-IR" sz="1600" dirty="0">
                <a:solidFill>
                  <a:prstClr val="black"/>
                </a:solidFill>
                <a:latin typeface="Vazir" panose="020B0603030804020204" pitchFamily="34" charset="-78"/>
                <a:cs typeface="Vazir" panose="020B0603030804020204" pitchFamily="34" charset="-78"/>
              </a:rPr>
              <a:t>رایانش کوانتومی</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478" y="2165411"/>
            <a:ext cx="5761608" cy="2880804"/>
          </a:xfrm>
          <a:prstGeom prst="rect">
            <a:avLst/>
          </a:prstGeom>
        </p:spPr>
      </p:pic>
      <p:sp>
        <p:nvSpPr>
          <p:cNvPr id="4" name="Rectangle 3">
            <a:extLst>
              <a:ext uri="{FF2B5EF4-FFF2-40B4-BE49-F238E27FC236}">
                <a16:creationId xmlns:a16="http://schemas.microsoft.com/office/drawing/2014/main" id="{3148F40F-1412-3F93-5729-056E7D73851C}"/>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فناوری های مرتبط با فینتک</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80805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40A249E-2802-3FAE-BF21-E233574EE05D}"/>
              </a:ext>
            </a:extLst>
          </p:cNvPr>
          <p:cNvSpPr/>
          <p:nvPr/>
        </p:nvSpPr>
        <p:spPr>
          <a:xfrm>
            <a:off x="1917577" y="1344966"/>
            <a:ext cx="2200331" cy="4993689"/>
          </a:xfrm>
          <a:prstGeom prst="rect">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6223246" y="1344966"/>
            <a:ext cx="535925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فین‌تک با تأثیرات قابل توجهی در ساختارهای مالی جهانی، از شرکت‌ها و نهادهای مالی تا افراد عادی، تاثیرگذار بوده است. این فناوری با ارائه خدمات مالی مدرن، از جمله پرداخت‌های الکترونیکی و مدیریت دارایی‌های دیجیتال، تازه‌ترین تغییرات را به دنیای مالی آورده است. این تحولات به همگان امکان دسترسی آسان‌تر به خدمات مالی، نوآوری در معاملات مالی، و بهبود تجربه کاربری فراهم کرده است. در ادامه به بررسی کاربران فین تک می‌پردازیم.</a:t>
            </a:r>
            <a:endParaRPr lang="en-US" sz="1600" dirty="0">
              <a:latin typeface="Vazir" panose="020B0603030804020204" pitchFamily="34" charset="-78"/>
              <a:cs typeface="Vazir" panose="020B0603030804020204" pitchFamily="34" charset="-78"/>
            </a:endParaRPr>
          </a:p>
        </p:txBody>
      </p:sp>
      <p:sp>
        <p:nvSpPr>
          <p:cNvPr id="10" name="Rectangle 9">
            <a:extLst>
              <a:ext uri="{FF2B5EF4-FFF2-40B4-BE49-F238E27FC236}">
                <a16:creationId xmlns:a16="http://schemas.microsoft.com/office/drawing/2014/main" id="{A30E5D90-6C97-D6F4-A259-E8F7DBA9FAED}"/>
              </a:ext>
            </a:extLst>
          </p:cNvPr>
          <p:cNvSpPr/>
          <p:nvPr/>
        </p:nvSpPr>
        <p:spPr>
          <a:xfrm>
            <a:off x="4740675" y="217719"/>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pic>
        <p:nvPicPr>
          <p:cNvPr id="11" name="Picture 10">
            <a:extLst>
              <a:ext uri="{FF2B5EF4-FFF2-40B4-BE49-F238E27FC236}">
                <a16:creationId xmlns:a16="http://schemas.microsoft.com/office/drawing/2014/main" id="{68E5F9BD-F5BD-8299-EFBE-DAB87709DAA6}"/>
              </a:ext>
            </a:extLst>
          </p:cNvPr>
          <p:cNvPicPr>
            <a:picLocks noChangeAspect="1"/>
          </p:cNvPicPr>
          <p:nvPr/>
        </p:nvPicPr>
        <p:blipFill>
          <a:blip r:embed="rId2"/>
          <a:stretch>
            <a:fillRect/>
          </a:stretch>
        </p:blipFill>
        <p:spPr>
          <a:xfrm>
            <a:off x="494501" y="1093041"/>
            <a:ext cx="3806149" cy="2133323"/>
          </a:xfrm>
          <a:prstGeom prst="rect">
            <a:avLst/>
          </a:prstGeom>
        </p:spPr>
      </p:pic>
      <p:pic>
        <p:nvPicPr>
          <p:cNvPr id="12" name="Picture 11">
            <a:extLst>
              <a:ext uri="{FF2B5EF4-FFF2-40B4-BE49-F238E27FC236}">
                <a16:creationId xmlns:a16="http://schemas.microsoft.com/office/drawing/2014/main" id="{C482865A-4286-DA19-173F-B6EE87C2688D}"/>
              </a:ext>
            </a:extLst>
          </p:cNvPr>
          <p:cNvPicPr>
            <a:picLocks noChangeAspect="1"/>
          </p:cNvPicPr>
          <p:nvPr/>
        </p:nvPicPr>
        <p:blipFill rotWithShape="1">
          <a:blip r:embed="rId3"/>
          <a:srcRect r="3133" b="10972"/>
          <a:stretch/>
        </p:blipFill>
        <p:spPr>
          <a:xfrm>
            <a:off x="939676" y="3704954"/>
            <a:ext cx="4386925" cy="2209575"/>
          </a:xfrm>
          <a:prstGeom prst="rect">
            <a:avLst/>
          </a:prstGeom>
        </p:spPr>
      </p:pic>
    </p:spTree>
    <p:extLst>
      <p:ext uri="{BB962C8B-B14F-4D97-AF65-F5344CB8AC3E}">
        <p14:creationId xmlns:p14="http://schemas.microsoft.com/office/powerpoint/2010/main" val="569391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alf Frame 6"/>
          <p:cNvSpPr/>
          <p:nvPr/>
        </p:nvSpPr>
        <p:spPr>
          <a:xfrm>
            <a:off x="7896193" y="1081827"/>
            <a:ext cx="2911876" cy="3366318"/>
          </a:xfrm>
          <a:prstGeom prst="halfFrame">
            <a:avLst/>
          </a:prstGeom>
          <a:solidFill>
            <a:srgbClr val="1C8C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4275" y="1001928"/>
            <a:ext cx="6374223"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۱. شرکت‌ها و بانک‌ها از کاربران فین تک</a:t>
            </a:r>
          </a:p>
          <a:p>
            <a:pPr algn="justLow" rtl="1">
              <a:lnSpc>
                <a:spcPct val="300000"/>
              </a:lnSpc>
            </a:pPr>
            <a:r>
              <a:rPr lang="fa-IR" sz="1600" dirty="0">
                <a:latin typeface="Vazir" panose="020B0603030804020204" pitchFamily="34" charset="-78"/>
                <a:cs typeface="Vazir" panose="020B0603030804020204" pitchFamily="34" charset="-78"/>
              </a:rPr>
              <a:t>شرکت‌ها و نهادهای مالی از اولین کاربران فین‌تک هستند. از بزرگترین بانک‌های جهان تا شرکت‌های فراگیر مالی، از این تکنولوژی برای بهبود فرآیندهای مالی، ارتباط با مشتریان و کاهش هزینه‌ها استفاده می‌کنند. فین‌تک به آن‌ها امکان می‌دهد تا با ارائه خدمات مالی مدرن، به سرعت و به‌صورت کارآمدتر با چالش‌های مالی روزمره روبرو شوند و تجربه مشتریان را بهبود بخشند.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3889" y="1234126"/>
            <a:ext cx="3791397" cy="227483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3890" y="3749797"/>
            <a:ext cx="3731874" cy="2485487"/>
          </a:xfrm>
          <a:prstGeom prst="rect">
            <a:avLst/>
          </a:prstGeom>
        </p:spPr>
      </p:pic>
      <p:sp>
        <p:nvSpPr>
          <p:cNvPr id="9" name="Rectangle 8">
            <a:extLst>
              <a:ext uri="{FF2B5EF4-FFF2-40B4-BE49-F238E27FC236}">
                <a16:creationId xmlns:a16="http://schemas.microsoft.com/office/drawing/2014/main" id="{CDBE3BF7-D3B1-9259-FB99-71BB02DE7552}"/>
              </a:ext>
            </a:extLst>
          </p:cNvPr>
          <p:cNvSpPr/>
          <p:nvPr/>
        </p:nvSpPr>
        <p:spPr>
          <a:xfrm>
            <a:off x="4740675" y="208841"/>
            <a:ext cx="6374223" cy="461665"/>
          </a:xfrm>
          <a:prstGeom prst="rect">
            <a:avLst/>
          </a:prstGeom>
        </p:spPr>
        <p:txBody>
          <a:bodyPr wrap="square">
            <a:spAutoFit/>
          </a:bodyPr>
          <a:lstStyle/>
          <a:p>
            <a:pPr algn="r" rtl="1"/>
            <a:r>
              <a:rPr lang="fa-IR" sz="2400" b="1" dirty="0">
                <a:solidFill>
                  <a:schemeClr val="bg1"/>
                </a:solidFill>
                <a:latin typeface="Shabnam" panose="020B0603030804020204" pitchFamily="34" charset="-78"/>
                <a:cs typeface="Shabnam" panose="020B0603030804020204" pitchFamily="34" charset="-78"/>
              </a:rPr>
              <a:t>کاربران فین‌تک چه کسانی هستند؟</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3965636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TotalTime>
  <Words>2369</Words>
  <Application>Microsoft Office PowerPoint</Application>
  <PresentationFormat>Widescreen</PresentationFormat>
  <Paragraphs>124</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37</cp:revision>
  <dcterms:created xsi:type="dcterms:W3CDTF">2025-02-20T09:22:53Z</dcterms:created>
  <dcterms:modified xsi:type="dcterms:W3CDTF">2025-03-03T12:56:56Z</dcterms:modified>
</cp:coreProperties>
</file>