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2" r:id="rId2"/>
    <p:sldId id="256" r:id="rId3"/>
    <p:sldId id="257" r:id="rId4"/>
    <p:sldId id="258" r:id="rId5"/>
    <p:sldId id="259" r:id="rId6"/>
    <p:sldId id="280" r:id="rId7"/>
    <p:sldId id="281" r:id="rId8"/>
    <p:sldId id="260" r:id="rId9"/>
    <p:sldId id="262" r:id="rId10"/>
    <p:sldId id="261" r:id="rId11"/>
    <p:sldId id="263" r:id="rId12"/>
    <p:sldId id="264" r:id="rId13"/>
    <p:sldId id="265" r:id="rId14"/>
    <p:sldId id="266" r:id="rId15"/>
    <p:sldId id="267" r:id="rId16"/>
    <p:sldId id="268" r:id="rId17"/>
    <p:sldId id="269" r:id="rId18"/>
    <p:sldId id="272" r:id="rId19"/>
    <p:sldId id="270" r:id="rId20"/>
    <p:sldId id="271" r:id="rId21"/>
    <p:sldId id="273" r:id="rId22"/>
    <p:sldId id="274" r:id="rId23"/>
    <p:sldId id="276" r:id="rId24"/>
    <p:sldId id="277"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94845D7-26A5-421E-887B-EA53F94892FD}" type="datetimeFigureOut">
              <a:rPr lang="fa-IR" smtClean="0"/>
              <a:t>08/09/1446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08029431-2E4D-4506-9621-5F71784C4726}" type="slidenum">
              <a:rPr lang="fa-IR" smtClean="0"/>
              <a:t>‹#›</a:t>
            </a:fld>
            <a:endParaRPr lang="fa-IR"/>
          </a:p>
        </p:txBody>
      </p:sp>
    </p:spTree>
    <p:extLst>
      <p:ext uri="{BB962C8B-B14F-4D97-AF65-F5344CB8AC3E}">
        <p14:creationId xmlns:p14="http://schemas.microsoft.com/office/powerpoint/2010/main" val="357649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8029431-2E4D-4506-9621-5F71784C4726}" type="slidenum">
              <a:rPr lang="fa-IR" smtClean="0"/>
              <a:t>2</a:t>
            </a:fld>
            <a:endParaRPr lang="fa-IR"/>
          </a:p>
        </p:txBody>
      </p:sp>
    </p:spTree>
    <p:extLst>
      <p:ext uri="{BB962C8B-B14F-4D97-AF65-F5344CB8AC3E}">
        <p14:creationId xmlns:p14="http://schemas.microsoft.com/office/powerpoint/2010/main" val="1010273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4188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724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B4B9D7D-E3BC-21DE-7586-C108F04DC2F0}"/>
              </a:ext>
            </a:extLst>
          </p:cNvPr>
          <p:cNvSpPr>
            <a:spLocks noGrp="1"/>
          </p:cNvSpPr>
          <p:nvPr>
            <p:ph type="pic" sz="quarter" idx="10"/>
          </p:nvPr>
        </p:nvSpPr>
        <p:spPr>
          <a:xfrm>
            <a:off x="0" y="14350"/>
            <a:ext cx="7379854" cy="6843650"/>
          </a:xfrm>
          <a:custGeom>
            <a:avLst/>
            <a:gdLst>
              <a:gd name="connsiteX0" fmla="*/ 1493754 w 7379854"/>
              <a:gd name="connsiteY0" fmla="*/ 831 h 6843650"/>
              <a:gd name="connsiteX1" fmla="*/ 6353166 w 7379854"/>
              <a:gd name="connsiteY1" fmla="*/ 1121665 h 6843650"/>
              <a:gd name="connsiteX2" fmla="*/ 6353166 w 7379854"/>
              <a:gd name="connsiteY2" fmla="*/ 1651890 h 6843650"/>
              <a:gd name="connsiteX3" fmla="*/ 6833198 w 7379854"/>
              <a:gd name="connsiteY3" fmla="*/ 1683640 h 6843650"/>
              <a:gd name="connsiteX4" fmla="*/ 6833198 w 7379854"/>
              <a:gd name="connsiteY4" fmla="*/ 2250378 h 6843650"/>
              <a:gd name="connsiteX5" fmla="*/ 7379854 w 7379854"/>
              <a:gd name="connsiteY5" fmla="*/ 2274190 h 6843650"/>
              <a:gd name="connsiteX6" fmla="*/ 7379854 w 7379854"/>
              <a:gd name="connsiteY6" fmla="*/ 6843650 h 6843650"/>
              <a:gd name="connsiteX7" fmla="*/ 1015413 w 7379854"/>
              <a:gd name="connsiteY7" fmla="*/ 6843650 h 6843650"/>
              <a:gd name="connsiteX8" fmla="*/ 1015413 w 7379854"/>
              <a:gd name="connsiteY8" fmla="*/ 6267388 h 6843650"/>
              <a:gd name="connsiteX9" fmla="*/ 523422 w 7379854"/>
              <a:gd name="connsiteY9" fmla="*/ 6267388 h 6843650"/>
              <a:gd name="connsiteX10" fmla="*/ 523422 w 7379854"/>
              <a:gd name="connsiteY10" fmla="*/ 5676838 h 6843650"/>
              <a:gd name="connsiteX11" fmla="*/ 0 w 7379854"/>
              <a:gd name="connsiteY11" fmla="*/ 5676838 h 6843650"/>
              <a:gd name="connsiteX12" fmla="*/ 0 w 7379854"/>
              <a:gd name="connsiteY12" fmla="*/ 245365 h 6843650"/>
              <a:gd name="connsiteX13" fmla="*/ 218211 w 7379854"/>
              <a:gd name="connsiteY13" fmla="*/ 188026 h 6843650"/>
              <a:gd name="connsiteX14" fmla="*/ 1493754 w 7379854"/>
              <a:gd name="connsiteY14" fmla="*/ 831 h 684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79854" h="6843650">
                <a:moveTo>
                  <a:pt x="1493754" y="831"/>
                </a:moveTo>
                <a:cubicBezTo>
                  <a:pt x="3288424" y="-35325"/>
                  <a:pt x="3772331" y="1121665"/>
                  <a:pt x="6353166" y="1121665"/>
                </a:cubicBezTo>
                <a:lnTo>
                  <a:pt x="6353166" y="1651890"/>
                </a:lnTo>
                <a:cubicBezTo>
                  <a:pt x="6353166" y="1651890"/>
                  <a:pt x="6593353" y="1683640"/>
                  <a:pt x="6833198" y="1683640"/>
                </a:cubicBezTo>
                <a:lnTo>
                  <a:pt x="6833198" y="2250378"/>
                </a:lnTo>
                <a:cubicBezTo>
                  <a:pt x="6833198" y="2250378"/>
                  <a:pt x="7106526" y="2274190"/>
                  <a:pt x="7379854" y="2274190"/>
                </a:cubicBezTo>
                <a:lnTo>
                  <a:pt x="7379854" y="6843650"/>
                </a:lnTo>
                <a:lnTo>
                  <a:pt x="1015413" y="6843650"/>
                </a:lnTo>
                <a:lnTo>
                  <a:pt x="1015413" y="6267388"/>
                </a:lnTo>
                <a:lnTo>
                  <a:pt x="523422" y="6267388"/>
                </a:lnTo>
                <a:lnTo>
                  <a:pt x="523422" y="5676838"/>
                </a:lnTo>
                <a:lnTo>
                  <a:pt x="0" y="5676838"/>
                </a:lnTo>
                <a:lnTo>
                  <a:pt x="0" y="245365"/>
                </a:lnTo>
                <a:lnTo>
                  <a:pt x="218211" y="188026"/>
                </a:lnTo>
                <a:cubicBezTo>
                  <a:pt x="715540" y="64081"/>
                  <a:pt x="1131369" y="8132"/>
                  <a:pt x="1493754" y="831"/>
                </a:cubicBezTo>
                <a:close/>
              </a:path>
            </a:pathLst>
          </a:custGeom>
        </p:spPr>
        <p:txBody>
          <a:bodyPr wrap="square">
            <a:noAutofit/>
          </a:bodyPr>
          <a:lstStyle/>
          <a:p>
            <a:endParaRPr lang="fa-IR"/>
          </a:p>
        </p:txBody>
      </p:sp>
    </p:spTree>
    <p:extLst>
      <p:ext uri="{BB962C8B-B14F-4D97-AF65-F5344CB8AC3E}">
        <p14:creationId xmlns:p14="http://schemas.microsoft.com/office/powerpoint/2010/main" val="7166709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986302"/>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cgie.org.ir/" TargetMode="External"/><Relationship Id="rId2" Type="http://schemas.openxmlformats.org/officeDocument/2006/relationships/hyperlink" Target="https://khabarmaku.i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AB261F9-C9C4-4926-4737-2278610D3A0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635" b="3635"/>
          <a:stretch>
            <a:fillRect/>
          </a:stretch>
        </p:blipFill>
        <p:spPr>
          <a:solidFill>
            <a:schemeClr val="accent6">
              <a:lumMod val="75000"/>
            </a:schemeClr>
          </a:solidFill>
          <a:ln>
            <a:noFill/>
          </a:ln>
        </p:spPr>
      </p:pic>
      <p:sp>
        <p:nvSpPr>
          <p:cNvPr id="6" name="Rectangle: Diagonal Corners Rounded 5">
            <a:extLst>
              <a:ext uri="{FF2B5EF4-FFF2-40B4-BE49-F238E27FC236}">
                <a16:creationId xmlns:a16="http://schemas.microsoft.com/office/drawing/2014/main" id="{30B00698-9F34-694C-3686-A87D883A0C8E}"/>
              </a:ext>
            </a:extLst>
          </p:cNvPr>
          <p:cNvSpPr/>
          <p:nvPr/>
        </p:nvSpPr>
        <p:spPr>
          <a:xfrm>
            <a:off x="7499351" y="2821462"/>
            <a:ext cx="4618908" cy="717928"/>
          </a:xfrm>
          <a:prstGeom prst="round2DiagRect">
            <a:avLst>
              <a:gd name="adj1" fmla="val 500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Diagonal Corners Rounded 6">
            <a:extLst>
              <a:ext uri="{FF2B5EF4-FFF2-40B4-BE49-F238E27FC236}">
                <a16:creationId xmlns:a16="http://schemas.microsoft.com/office/drawing/2014/main" id="{A1AC14AE-E56B-C9C2-150B-7456532A4DDE}"/>
              </a:ext>
            </a:extLst>
          </p:cNvPr>
          <p:cNvSpPr/>
          <p:nvPr/>
        </p:nvSpPr>
        <p:spPr>
          <a:xfrm>
            <a:off x="7560594" y="3835688"/>
            <a:ext cx="4014224" cy="717928"/>
          </a:xfrm>
          <a:prstGeom prst="round2DiagRect">
            <a:avLst>
              <a:gd name="adj1" fmla="val 500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Diagonal Corners Rounded 7">
            <a:extLst>
              <a:ext uri="{FF2B5EF4-FFF2-40B4-BE49-F238E27FC236}">
                <a16:creationId xmlns:a16="http://schemas.microsoft.com/office/drawing/2014/main" id="{01157395-CEF4-FE65-4F34-0997E2BDA81F}"/>
              </a:ext>
            </a:extLst>
          </p:cNvPr>
          <p:cNvSpPr/>
          <p:nvPr/>
        </p:nvSpPr>
        <p:spPr>
          <a:xfrm>
            <a:off x="7560594" y="4849914"/>
            <a:ext cx="3554362" cy="717928"/>
          </a:xfrm>
          <a:prstGeom prst="round2DiagRect">
            <a:avLst>
              <a:gd name="adj1" fmla="val 500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Diagonal Corners Rounded 8">
            <a:extLst>
              <a:ext uri="{FF2B5EF4-FFF2-40B4-BE49-F238E27FC236}">
                <a16:creationId xmlns:a16="http://schemas.microsoft.com/office/drawing/2014/main" id="{CD43E7CC-8C58-B2E0-343F-E7A63D70CA7E}"/>
              </a:ext>
            </a:extLst>
          </p:cNvPr>
          <p:cNvSpPr/>
          <p:nvPr/>
        </p:nvSpPr>
        <p:spPr>
          <a:xfrm>
            <a:off x="7560594" y="5864139"/>
            <a:ext cx="2999251" cy="717928"/>
          </a:xfrm>
          <a:prstGeom prst="round2DiagRect">
            <a:avLst>
              <a:gd name="adj1" fmla="val 500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B9CA0523-F564-C53D-F31F-D8745C2F68E9}"/>
              </a:ext>
            </a:extLst>
          </p:cNvPr>
          <p:cNvSpPr txBox="1"/>
          <p:nvPr/>
        </p:nvSpPr>
        <p:spPr>
          <a:xfrm>
            <a:off x="7499351" y="2957446"/>
            <a:ext cx="4475949" cy="461665"/>
          </a:xfrm>
          <a:prstGeom prst="rect">
            <a:avLst/>
          </a:prstGeom>
          <a:noFill/>
        </p:spPr>
        <p:txBody>
          <a:bodyPr wrap="square">
            <a:spAutoFit/>
          </a:bodyPr>
          <a:lstStyle/>
          <a:p>
            <a:pPr algn="just" rtl="1"/>
            <a:r>
              <a:rPr lang="fa-IR" sz="2400" b="1" kern="1800" dirty="0">
                <a:solidFill>
                  <a:schemeClr val="bg1"/>
                </a:solidFill>
                <a:effectLst/>
                <a:latin typeface="Shabnam" panose="020B0603030804020204" pitchFamily="34" charset="-78"/>
                <a:ea typeface="Times New Roman" panose="02020603050405020304" pitchFamily="18" charset="0"/>
                <a:cs typeface="Shabnam" panose="020B0603030804020204" pitchFamily="34" charset="-78"/>
              </a:rPr>
              <a:t>موضوع:پاورپوینت رشته کوه اطلس</a:t>
            </a:r>
            <a:endParaRPr lang="fa-IR" sz="2400" b="1"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5130FB87-FD21-1DD5-0006-C17974AF5847}"/>
              </a:ext>
            </a:extLst>
          </p:cNvPr>
          <p:cNvSpPr txBox="1"/>
          <p:nvPr/>
        </p:nvSpPr>
        <p:spPr>
          <a:xfrm>
            <a:off x="7815076" y="3929451"/>
            <a:ext cx="3498093"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استاد راهنما:علیرضا عزیزی</a:t>
            </a:r>
          </a:p>
        </p:txBody>
      </p:sp>
      <p:sp>
        <p:nvSpPr>
          <p:cNvPr id="12" name="TextBox 11">
            <a:extLst>
              <a:ext uri="{FF2B5EF4-FFF2-40B4-BE49-F238E27FC236}">
                <a16:creationId xmlns:a16="http://schemas.microsoft.com/office/drawing/2014/main" id="{C5AA6FC0-890E-0344-4D03-839C9BAE23E2}"/>
              </a:ext>
            </a:extLst>
          </p:cNvPr>
          <p:cNvSpPr txBox="1"/>
          <p:nvPr/>
        </p:nvSpPr>
        <p:spPr>
          <a:xfrm>
            <a:off x="7718323" y="4991443"/>
            <a:ext cx="3194856"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پژوهشگر:فاطمه عباسی</a:t>
            </a:r>
          </a:p>
        </p:txBody>
      </p:sp>
      <p:sp>
        <p:nvSpPr>
          <p:cNvPr id="13" name="TextBox 12">
            <a:extLst>
              <a:ext uri="{FF2B5EF4-FFF2-40B4-BE49-F238E27FC236}">
                <a16:creationId xmlns:a16="http://schemas.microsoft.com/office/drawing/2014/main" id="{815706B4-2FFC-A8AE-4EE4-689D5D6C6068}"/>
              </a:ext>
            </a:extLst>
          </p:cNvPr>
          <p:cNvSpPr txBox="1"/>
          <p:nvPr/>
        </p:nvSpPr>
        <p:spPr>
          <a:xfrm>
            <a:off x="7931686" y="5992270"/>
            <a:ext cx="2328513"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تاریخ ارائه: .......</a:t>
            </a:r>
          </a:p>
        </p:txBody>
      </p:sp>
      <p:pic>
        <p:nvPicPr>
          <p:cNvPr id="14" name="Picture 2" descr="لوگو دانشگاه تهران - لوگویاب">
            <a:extLst>
              <a:ext uri="{FF2B5EF4-FFF2-40B4-BE49-F238E27FC236}">
                <a16:creationId xmlns:a16="http://schemas.microsoft.com/office/drawing/2014/main" id="{203BE0FA-EE79-ABB8-D4DD-76B47690F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3546" y="331405"/>
            <a:ext cx="2327557" cy="2327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634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053C91-8D22-36C4-815B-43CC7DA630F8}"/>
              </a:ext>
            </a:extLst>
          </p:cNvPr>
          <p:cNvSpPr/>
          <p:nvPr/>
        </p:nvSpPr>
        <p:spPr>
          <a:xfrm>
            <a:off x="6499123" y="3067665"/>
            <a:ext cx="5329083" cy="379033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72A7035-3C8D-CB69-E539-0BC0F2FA0DB7}"/>
              </a:ext>
            </a:extLst>
          </p:cNvPr>
          <p:cNvSpPr txBox="1"/>
          <p:nvPr/>
        </p:nvSpPr>
        <p:spPr>
          <a:xfrm>
            <a:off x="439381" y="1201467"/>
            <a:ext cx="5329083" cy="4455066"/>
          </a:xfrm>
          <a:prstGeom prst="rect">
            <a:avLst/>
          </a:prstGeom>
          <a:solidFill>
            <a:schemeClr val="accent6">
              <a:lumMod val="20000"/>
              <a:lumOff val="80000"/>
            </a:schemeClr>
          </a:solidFill>
          <a:ln w="19050">
            <a:solidFill>
              <a:schemeClr val="accent6">
                <a:lumMod val="75000"/>
              </a:schemeClr>
            </a:solidFill>
            <a:prstDash val="dashDot"/>
          </a:ln>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 اطلس وسطا در جهت شمال شرقی ـ جنوب غربی کشیده شده، و ارتفاع قله‌های آن از ۳ هزار متر بیشتر است. قلۀ ناسور با ۳۴۳‘ ۳ متر ارتفاع، بلندترین قلۀ اطلس وسطا ست و منشأ آتشفشانی دارد (همانجا). اطلس وسطا شمالی‌ترین ارتفاعات رشته‌کوه اطلس است و ازاین‌رو، در مقابل جریانهای مرطوب مدیترانه قرار دارد. این کوهها باران فراوانی دریافت می‌کنند و رودهای مهمی چون ام‌الربیع، سبو و ملویه از آنها سرچشمه می‌گیرند.</a:t>
            </a:r>
          </a:p>
        </p:txBody>
      </p:sp>
      <p:pic>
        <p:nvPicPr>
          <p:cNvPr id="2" name="Picture 1">
            <a:extLst>
              <a:ext uri="{FF2B5EF4-FFF2-40B4-BE49-F238E27FC236}">
                <a16:creationId xmlns:a16="http://schemas.microsoft.com/office/drawing/2014/main" id="{15E784A7-0861-1CFA-908A-1F64504426B3}"/>
              </a:ext>
            </a:extLst>
          </p:cNvPr>
          <p:cNvPicPr>
            <a:picLocks noChangeAspect="1"/>
          </p:cNvPicPr>
          <p:nvPr/>
        </p:nvPicPr>
        <p:blipFill>
          <a:blip r:embed="rId2"/>
          <a:stretch>
            <a:fillRect/>
          </a:stretch>
        </p:blipFill>
        <p:spPr>
          <a:xfrm>
            <a:off x="6139016" y="0"/>
            <a:ext cx="5952614" cy="4464460"/>
          </a:xfrm>
          <a:prstGeom prst="flowChartDocument">
            <a:avLst/>
          </a:prstGeom>
        </p:spPr>
      </p:pic>
      <p:sp>
        <p:nvSpPr>
          <p:cNvPr id="5" name="TextBox 4">
            <a:extLst>
              <a:ext uri="{FF2B5EF4-FFF2-40B4-BE49-F238E27FC236}">
                <a16:creationId xmlns:a16="http://schemas.microsoft.com/office/drawing/2014/main" id="{C1D5AC57-EC29-A9F4-D3EB-F07DA2C2E7F7}"/>
              </a:ext>
            </a:extLst>
          </p:cNvPr>
          <p:cNvSpPr txBox="1"/>
          <p:nvPr/>
        </p:nvSpPr>
        <p:spPr>
          <a:xfrm>
            <a:off x="8348406" y="4685830"/>
            <a:ext cx="1612491"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بخش غربی</a:t>
            </a:r>
          </a:p>
        </p:txBody>
      </p:sp>
      <p:sp>
        <p:nvSpPr>
          <p:cNvPr id="6" name="Rectangle 5">
            <a:extLst>
              <a:ext uri="{FF2B5EF4-FFF2-40B4-BE49-F238E27FC236}">
                <a16:creationId xmlns:a16="http://schemas.microsoft.com/office/drawing/2014/main" id="{9DE1632F-CB7F-986B-04EE-EF1B6E63C069}"/>
              </a:ext>
            </a:extLst>
          </p:cNvPr>
          <p:cNvSpPr/>
          <p:nvPr/>
        </p:nvSpPr>
        <p:spPr>
          <a:xfrm>
            <a:off x="7796980" y="5400059"/>
            <a:ext cx="2733368" cy="18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2F617CD-A344-F000-9BB8-B27C5936A652}"/>
              </a:ext>
            </a:extLst>
          </p:cNvPr>
          <p:cNvSpPr/>
          <p:nvPr/>
        </p:nvSpPr>
        <p:spPr>
          <a:xfrm>
            <a:off x="6499123" y="5471035"/>
            <a:ext cx="5349567" cy="54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32275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9907A7-3813-615B-7093-F0CDDA34BB44}"/>
              </a:ext>
            </a:extLst>
          </p:cNvPr>
          <p:cNvPicPr>
            <a:picLocks noChangeAspect="1"/>
          </p:cNvPicPr>
          <p:nvPr/>
        </p:nvPicPr>
        <p:blipFill>
          <a:blip r:embed="rId2"/>
          <a:stretch>
            <a:fillRect/>
          </a:stretch>
        </p:blipFill>
        <p:spPr>
          <a:xfrm>
            <a:off x="0" y="-2"/>
            <a:ext cx="12192000" cy="6858002"/>
          </a:xfrm>
          <a:prstGeom prst="rect">
            <a:avLst/>
          </a:prstGeom>
        </p:spPr>
      </p:pic>
      <p:sp>
        <p:nvSpPr>
          <p:cNvPr id="4" name="Rectangle: Diagonal Corners Rounded 3">
            <a:extLst>
              <a:ext uri="{FF2B5EF4-FFF2-40B4-BE49-F238E27FC236}">
                <a16:creationId xmlns:a16="http://schemas.microsoft.com/office/drawing/2014/main" id="{EE42A83B-2CBA-78C5-EEF2-795B68BA2802}"/>
              </a:ext>
            </a:extLst>
          </p:cNvPr>
          <p:cNvSpPr/>
          <p:nvPr/>
        </p:nvSpPr>
        <p:spPr>
          <a:xfrm>
            <a:off x="88488" y="658760"/>
            <a:ext cx="5299588" cy="5695109"/>
          </a:xfrm>
          <a:prstGeom prst="round2DiagRect">
            <a:avLst>
              <a:gd name="adj1" fmla="val 20155"/>
              <a:gd name="adj2" fmla="val 0"/>
            </a:avLst>
          </a:prstGeom>
          <a:solidFill>
            <a:schemeClr val="accent6">
              <a:lumMod val="60000"/>
              <a:lumOff val="40000"/>
              <a:alpha val="5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983EE699-9865-6D69-465E-6A5CF787A94D}"/>
              </a:ext>
            </a:extLst>
          </p:cNvPr>
          <p:cNvSpPr txBox="1"/>
          <p:nvPr/>
        </p:nvSpPr>
        <p:spPr>
          <a:xfrm>
            <a:off x="309713" y="1517740"/>
            <a:ext cx="4857137" cy="4455066"/>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 این بخش از کوههای اطلس در هر ۳ کشور مراکش، الجزایر و تونس دیده می‌شود. بخش شمالی از رشته‌های نسبتـاً مجـزا و مقطعی تشکیـل شده، و در جهت شرقـی ـ غربی به‌موازات ساحل مدیترانه کشیده شده است. مهم‌ترین رشته‌های این کوه از مغرب به مشرق عبارت‌اند از: رشتۀ ریف، اطلس تل و مرتفعات مجرده (نک‍ : </a:t>
            </a:r>
            <a:r>
              <a:rPr lang="en-US" dirty="0"/>
              <a:t>EI2، </a:t>
            </a:r>
            <a:r>
              <a:rPr lang="fa-IR" dirty="0"/>
              <a:t>بستانی، همانجا‌ها).</a:t>
            </a:r>
          </a:p>
        </p:txBody>
      </p:sp>
      <p:sp>
        <p:nvSpPr>
          <p:cNvPr id="3" name="TextBox 2">
            <a:extLst>
              <a:ext uri="{FF2B5EF4-FFF2-40B4-BE49-F238E27FC236}">
                <a16:creationId xmlns:a16="http://schemas.microsoft.com/office/drawing/2014/main" id="{63DC93CB-8380-F2C4-C5FC-9207D9EE293F}"/>
              </a:ext>
            </a:extLst>
          </p:cNvPr>
          <p:cNvSpPr txBox="1"/>
          <p:nvPr/>
        </p:nvSpPr>
        <p:spPr>
          <a:xfrm>
            <a:off x="1838629" y="905844"/>
            <a:ext cx="1799304" cy="461665"/>
          </a:xfrm>
          <a:prstGeom prst="rect">
            <a:avLst/>
          </a:prstGeom>
          <a:noFill/>
          <a:ln w="19050">
            <a:solidFill>
              <a:schemeClr val="accent6">
                <a:lumMod val="50000"/>
              </a:schemeClr>
            </a:solidFill>
            <a:prstDash val="dashDot"/>
          </a:ln>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بخش شمالی</a:t>
            </a:r>
          </a:p>
        </p:txBody>
      </p:sp>
    </p:spTree>
    <p:extLst>
      <p:ext uri="{BB962C8B-B14F-4D97-AF65-F5344CB8AC3E}">
        <p14:creationId xmlns:p14="http://schemas.microsoft.com/office/powerpoint/2010/main" val="4111477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طولانی‌ترین «رشته‌کوه» زمین که نمی‌توانید آن را ببینید!">
            <a:extLst>
              <a:ext uri="{FF2B5EF4-FFF2-40B4-BE49-F238E27FC236}">
                <a16:creationId xmlns:a16="http://schemas.microsoft.com/office/drawing/2014/main" id="{21E036A1-38FC-BC60-DEE5-1D841A188E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9DCE3A-EBEC-9C83-2D30-DA644675F76E}"/>
              </a:ext>
            </a:extLst>
          </p:cNvPr>
          <p:cNvSpPr txBox="1"/>
          <p:nvPr/>
        </p:nvSpPr>
        <p:spPr>
          <a:xfrm>
            <a:off x="10215716" y="218179"/>
            <a:ext cx="1789471"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بخش جنوبی</a:t>
            </a:r>
          </a:p>
        </p:txBody>
      </p:sp>
      <p:sp>
        <p:nvSpPr>
          <p:cNvPr id="5" name="TextBox 4">
            <a:extLst>
              <a:ext uri="{FF2B5EF4-FFF2-40B4-BE49-F238E27FC236}">
                <a16:creationId xmlns:a16="http://schemas.microsoft.com/office/drawing/2014/main" id="{A42D331D-55B8-188D-5AF0-1895750792B5}"/>
              </a:ext>
            </a:extLst>
          </p:cNvPr>
          <p:cNvSpPr txBox="1"/>
          <p:nvPr/>
        </p:nvSpPr>
        <p:spPr>
          <a:xfrm>
            <a:off x="393290" y="618393"/>
            <a:ext cx="11611897"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 این بخش شامل اطلس صحرایی است که با ۲۰۰‘ ۱ تا ۵۰۰‘ ۱ کمـ طول از الجزایر به‌سمت شرق (تونس) و غرب (مراکش) کشیده شده است والجزایر را از صحرای آفریقا جدا می‌کند. مهم‌ترین قله‌های این بخش قصور (۲۰۲‘ ۲ متر)، عمور (۶۷۷‘ ۱ متر)، اولادنایل (۶۶۷‘ ۱ متر)، و شیله (۳۳۱‘ ۲ متر) نام دارند (همان، ۱۴ / ۳۹۵).</a:t>
            </a:r>
          </a:p>
        </p:txBody>
      </p:sp>
      <p:sp>
        <p:nvSpPr>
          <p:cNvPr id="2" name="Rectangle 1">
            <a:extLst>
              <a:ext uri="{FF2B5EF4-FFF2-40B4-BE49-F238E27FC236}">
                <a16:creationId xmlns:a16="http://schemas.microsoft.com/office/drawing/2014/main" id="{D830E612-7D2B-56ED-4CC1-E97E5DCBBB6B}"/>
              </a:ext>
            </a:extLst>
          </p:cNvPr>
          <p:cNvSpPr/>
          <p:nvPr/>
        </p:nvSpPr>
        <p:spPr>
          <a:xfrm>
            <a:off x="0" y="449012"/>
            <a:ext cx="10245213" cy="7209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46386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1EA111-3C3E-2193-8ED5-782CBE89FD73}"/>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Diagonal Corners Rounded 3">
            <a:extLst>
              <a:ext uri="{FF2B5EF4-FFF2-40B4-BE49-F238E27FC236}">
                <a16:creationId xmlns:a16="http://schemas.microsoft.com/office/drawing/2014/main" id="{2E43014D-70CA-198B-85B6-9D52274CE9BB}"/>
              </a:ext>
            </a:extLst>
          </p:cNvPr>
          <p:cNvSpPr/>
          <p:nvPr/>
        </p:nvSpPr>
        <p:spPr>
          <a:xfrm>
            <a:off x="353962" y="956582"/>
            <a:ext cx="11631561" cy="1801475"/>
          </a:xfrm>
          <a:prstGeom prst="round2DiagRect">
            <a:avLst>
              <a:gd name="adj1" fmla="val 19001"/>
              <a:gd name="adj2" fmla="val 0"/>
            </a:avLst>
          </a:prstGeom>
          <a:solidFill>
            <a:schemeClr val="accent5">
              <a:lumMod val="60000"/>
              <a:lumOff val="40000"/>
              <a:alpha val="77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D9C2F22E-709E-5B3F-8E6E-0AA5E7A177B0}"/>
              </a:ext>
            </a:extLst>
          </p:cNvPr>
          <p:cNvSpPr txBox="1"/>
          <p:nvPr/>
        </p:nvSpPr>
        <p:spPr>
          <a:xfrm>
            <a:off x="5451987" y="293184"/>
            <a:ext cx="1435510"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آب‌وهوا</a:t>
            </a:r>
          </a:p>
        </p:txBody>
      </p:sp>
      <p:sp>
        <p:nvSpPr>
          <p:cNvPr id="5" name="TextBox 4">
            <a:extLst>
              <a:ext uri="{FF2B5EF4-FFF2-40B4-BE49-F238E27FC236}">
                <a16:creationId xmlns:a16="http://schemas.microsoft.com/office/drawing/2014/main" id="{58D8E480-B577-E0EF-4F55-E129BCF79199}"/>
              </a:ext>
            </a:extLst>
          </p:cNvPr>
          <p:cNvSpPr txBox="1"/>
          <p:nvPr/>
        </p:nvSpPr>
        <p:spPr>
          <a:xfrm>
            <a:off x="353962" y="1014780"/>
            <a:ext cx="11533239"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رشته‌کوههای اطلس به‌سبب عرض جغرافیایی، نزدیکی به دریای مدیترانه و صحرای آفریقا، و از همه مهم‌تر نـاهمـواریهـای سراسر منطقۀ اطلس، آب‌وهـوایی متنوع دارد. به‌طورکلی، در نیمۀ شمالی آب‌وهوای مدیترانه‌ای، و در نیمۀ جنوبی آب‌وهوای صحرایی حاکم است.</a:t>
            </a:r>
            <a:endParaRPr lang="en-US" dirty="0"/>
          </a:p>
        </p:txBody>
      </p:sp>
    </p:spTree>
    <p:extLst>
      <p:ext uri="{BB962C8B-B14F-4D97-AF65-F5344CB8AC3E}">
        <p14:creationId xmlns:p14="http://schemas.microsoft.com/office/powerpoint/2010/main" val="3762808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76E351-DA81-4043-412F-3D6970599C87}"/>
              </a:ext>
            </a:extLst>
          </p:cNvPr>
          <p:cNvSpPr txBox="1"/>
          <p:nvPr/>
        </p:nvSpPr>
        <p:spPr>
          <a:xfrm>
            <a:off x="6921910" y="1299789"/>
            <a:ext cx="5161935" cy="500906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بیش از عوامل دیگر، امتداد رشته‌‌کوهها و نحوۀ قرارگیری آنها در مقابل جریانات جوّی سبب اختلاف اقلیمی بین نواحی مرتفع کوهستانی، دشتها و جلگه‌های مرتفع داخلی است. به‌سبب شکل‌گیری مراکز کم‌فشار بر روی مدیترانه در فصل زمستان، جریانات غربی و بادهای جنوبی سبب نزول باران فراوانی در الجزایر شرقی، تونس و کوههای اطلس می‌گردند. منطقۀ اطلس در فصل تابستان، در نتیجۀ شکل‌گیری مرکز فشار آزور، خشک است و باران به‌ندرت می‌بارد. </a:t>
            </a:r>
          </a:p>
        </p:txBody>
      </p:sp>
      <p:sp>
        <p:nvSpPr>
          <p:cNvPr id="2" name="TextBox 1">
            <a:extLst>
              <a:ext uri="{FF2B5EF4-FFF2-40B4-BE49-F238E27FC236}">
                <a16:creationId xmlns:a16="http://schemas.microsoft.com/office/drawing/2014/main" id="{96557B43-5879-152B-1966-3DE21FFEF84C}"/>
              </a:ext>
            </a:extLst>
          </p:cNvPr>
          <p:cNvSpPr txBox="1"/>
          <p:nvPr/>
        </p:nvSpPr>
        <p:spPr>
          <a:xfrm>
            <a:off x="8610599" y="838124"/>
            <a:ext cx="1435510"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آب‌وهوا</a:t>
            </a:r>
          </a:p>
        </p:txBody>
      </p:sp>
      <p:pic>
        <p:nvPicPr>
          <p:cNvPr id="8194" name="Picture 2" descr="اقلیم آلپی - ویکی‌پدیا، دانشنامهٔ آزاد">
            <a:extLst>
              <a:ext uri="{FF2B5EF4-FFF2-40B4-BE49-F238E27FC236}">
                <a16:creationId xmlns:a16="http://schemas.microsoft.com/office/drawing/2014/main" id="{F52A1A5E-E303-55F1-4F84-292C5C2CEC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6" y="1251154"/>
            <a:ext cx="5807590" cy="4355692"/>
          </a:xfrm>
          <a:prstGeom prst="rect">
            <a:avLst/>
          </a:prstGeom>
          <a:noFill/>
          <a:ln w="28575">
            <a:solidFill>
              <a:schemeClr val="accent6">
                <a:lumMod val="75000"/>
              </a:schemeClr>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E7AE95C-DFF5-4961-5AA5-4069551D8B1E}"/>
              </a:ext>
            </a:extLst>
          </p:cNvPr>
          <p:cNvSpPr/>
          <p:nvPr/>
        </p:nvSpPr>
        <p:spPr>
          <a:xfrm>
            <a:off x="5941151" y="270385"/>
            <a:ext cx="163868" cy="494071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59132849-8167-69F2-1EAE-362B508C033D}"/>
              </a:ext>
            </a:extLst>
          </p:cNvPr>
          <p:cNvSpPr/>
          <p:nvPr/>
        </p:nvSpPr>
        <p:spPr>
          <a:xfrm>
            <a:off x="5039042" y="5009539"/>
            <a:ext cx="163868" cy="1715728"/>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3597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آب و هوا | آفریقای جنوبی | قسمت اول">
            <a:extLst>
              <a:ext uri="{FF2B5EF4-FFF2-40B4-BE49-F238E27FC236}">
                <a16:creationId xmlns:a16="http://schemas.microsoft.com/office/drawing/2014/main" id="{5E888766-0BE0-A532-21B6-ECF206AF09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90" y="0"/>
            <a:ext cx="1220579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Diagonal Corners Rounded 3">
            <a:extLst>
              <a:ext uri="{FF2B5EF4-FFF2-40B4-BE49-F238E27FC236}">
                <a16:creationId xmlns:a16="http://schemas.microsoft.com/office/drawing/2014/main" id="{5176C7DA-349E-AFDD-80A7-7F8C1AADC7A6}"/>
              </a:ext>
            </a:extLst>
          </p:cNvPr>
          <p:cNvSpPr/>
          <p:nvPr/>
        </p:nvSpPr>
        <p:spPr>
          <a:xfrm>
            <a:off x="278241" y="263684"/>
            <a:ext cx="11783003" cy="2450019"/>
          </a:xfrm>
          <a:prstGeom prst="round2DiagRect">
            <a:avLst>
              <a:gd name="adj1" fmla="val 20155"/>
              <a:gd name="adj2" fmla="val 0"/>
            </a:avLst>
          </a:prstGeom>
          <a:solidFill>
            <a:schemeClr val="accent5">
              <a:lumMod val="40000"/>
              <a:lumOff val="60000"/>
              <a:alpha val="5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7E7B5C1-E53C-67B5-51A4-5E4C251CEBAA}"/>
              </a:ext>
            </a:extLst>
          </p:cNvPr>
          <p:cNvSpPr txBox="1"/>
          <p:nvPr/>
        </p:nvSpPr>
        <p:spPr>
          <a:xfrm>
            <a:off x="501445" y="782071"/>
            <a:ext cx="11245166"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 در دامنه‌های شمالی و شمال غربی اطلس، میزان باران سالانه بین ۱۰۰ تا ۱۸۰ سانتی‌متر متغیر است. مقدار برف و باران در قله‌های مرتفع به ۲۰۰ تا ۲۵۰ سانتی‌متر می‌رسد. مقدار باران با دورشدن از دریای مدیترانه کاسته می‌شود، به‌گونه‌ای که در نواحی جنوبی مشرف بر صحرا متوسط باران سالانه به ۳۰ سانتی‌متر کاهش می‌یابد. </a:t>
            </a:r>
          </a:p>
        </p:txBody>
      </p:sp>
      <p:sp>
        <p:nvSpPr>
          <p:cNvPr id="2" name="TextBox 1">
            <a:extLst>
              <a:ext uri="{FF2B5EF4-FFF2-40B4-BE49-F238E27FC236}">
                <a16:creationId xmlns:a16="http://schemas.microsoft.com/office/drawing/2014/main" id="{826D7E03-3B32-7D5B-99C7-4D840ACADDEE}"/>
              </a:ext>
            </a:extLst>
          </p:cNvPr>
          <p:cNvSpPr txBox="1"/>
          <p:nvPr/>
        </p:nvSpPr>
        <p:spPr>
          <a:xfrm>
            <a:off x="5371350" y="320406"/>
            <a:ext cx="1435510"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آب‌وهوا</a:t>
            </a:r>
          </a:p>
        </p:txBody>
      </p:sp>
    </p:spTree>
    <p:extLst>
      <p:ext uri="{BB962C8B-B14F-4D97-AF65-F5344CB8AC3E}">
        <p14:creationId xmlns:p14="http://schemas.microsoft.com/office/powerpoint/2010/main" val="2323559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3EC62BC-C97C-FC19-3676-B3A7667ED551}"/>
              </a:ext>
            </a:extLst>
          </p:cNvPr>
          <p:cNvSpPr/>
          <p:nvPr/>
        </p:nvSpPr>
        <p:spPr>
          <a:xfrm>
            <a:off x="0" y="713498"/>
            <a:ext cx="9582860" cy="412507"/>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D4D18F4-9826-C6A6-647C-46677C784344}"/>
              </a:ext>
            </a:extLst>
          </p:cNvPr>
          <p:cNvSpPr txBox="1"/>
          <p:nvPr/>
        </p:nvSpPr>
        <p:spPr>
          <a:xfrm>
            <a:off x="1881553" y="688918"/>
            <a:ext cx="1455174"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منابع آب</a:t>
            </a:r>
          </a:p>
        </p:txBody>
      </p:sp>
      <p:sp>
        <p:nvSpPr>
          <p:cNvPr id="5" name="TextBox 4">
            <a:extLst>
              <a:ext uri="{FF2B5EF4-FFF2-40B4-BE49-F238E27FC236}">
                <a16:creationId xmlns:a16="http://schemas.microsoft.com/office/drawing/2014/main" id="{61270008-43C9-A0F4-D81B-991B4A70B029}"/>
              </a:ext>
            </a:extLst>
          </p:cNvPr>
          <p:cNvSpPr txBox="1"/>
          <p:nvPr/>
        </p:nvSpPr>
        <p:spPr>
          <a:xfrm>
            <a:off x="393290" y="1470134"/>
            <a:ext cx="4940710" cy="4455066"/>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رودهای جاری در منطقۀ رشته‌کوه اطلس با رودهای دائمی و پرآب آفریقا قابل مقایسه نیستند. بیشتر رودهای منطقه در نتیجۀ بارانهای فصلی ایجاد می‌شوند. این رودها در زمستانها سیلابهای بزرگی پدید می‌آورند و در تابستان، یا به‌کلی از میان می‌روند و یا به باریکه‌های آبی تبدیل می‌شوند («خاور میانه»، 266). از مهم‌ترین رودهای دائمی اطلس می‌تـوان ام‌الربیع، سِبو، ملویه و مجرده را نام برد.</a:t>
            </a:r>
          </a:p>
        </p:txBody>
      </p:sp>
      <p:pic>
        <p:nvPicPr>
          <p:cNvPr id="10242" name="Picture 2" descr="آب های منجمد :: بیسین - سایت تخصصی مهندسی آب">
            <a:extLst>
              <a:ext uri="{FF2B5EF4-FFF2-40B4-BE49-F238E27FC236}">
                <a16:creationId xmlns:a16="http://schemas.microsoft.com/office/drawing/2014/main" id="{C1B6EDE1-5EFA-5951-5BED-234F2AFB0B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9806" y="1656946"/>
            <a:ext cx="6542044" cy="340186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9D20650-3093-37E5-18C9-330F1CB96A01}"/>
              </a:ext>
            </a:extLst>
          </p:cNvPr>
          <p:cNvSpPr/>
          <p:nvPr/>
        </p:nvSpPr>
        <p:spPr>
          <a:xfrm>
            <a:off x="8329247" y="186812"/>
            <a:ext cx="3862754" cy="53094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D863404C-8D8A-5691-A8FA-884B3357CD1E}"/>
              </a:ext>
            </a:extLst>
          </p:cNvPr>
          <p:cNvSpPr/>
          <p:nvPr/>
        </p:nvSpPr>
        <p:spPr>
          <a:xfrm>
            <a:off x="8329246" y="1126005"/>
            <a:ext cx="3862754" cy="53094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78738A0-66A4-72BD-79D1-0C9BEAD241EE}"/>
              </a:ext>
            </a:extLst>
          </p:cNvPr>
          <p:cNvSpPr/>
          <p:nvPr/>
        </p:nvSpPr>
        <p:spPr>
          <a:xfrm>
            <a:off x="5579806" y="5058810"/>
            <a:ext cx="3862754" cy="530941"/>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5DB9AA4E-4862-2E7E-F32F-0C5F349A1106}"/>
              </a:ext>
            </a:extLst>
          </p:cNvPr>
          <p:cNvSpPr/>
          <p:nvPr/>
        </p:nvSpPr>
        <p:spPr>
          <a:xfrm>
            <a:off x="0" y="6056570"/>
            <a:ext cx="10184233" cy="412507"/>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92798B29-FBFE-11E2-1A34-9163B8A33DE1}"/>
              </a:ext>
            </a:extLst>
          </p:cNvPr>
          <p:cNvSpPr/>
          <p:nvPr/>
        </p:nvSpPr>
        <p:spPr>
          <a:xfrm>
            <a:off x="8329246" y="5525629"/>
            <a:ext cx="3862754" cy="53094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65643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E993A2-446F-6138-5618-25151FBC8F46}"/>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Diagonal Corners Rounded 3">
            <a:extLst>
              <a:ext uri="{FF2B5EF4-FFF2-40B4-BE49-F238E27FC236}">
                <a16:creationId xmlns:a16="http://schemas.microsoft.com/office/drawing/2014/main" id="{2DF1AC02-13E9-05AE-53D3-E4D754DCABDE}"/>
              </a:ext>
            </a:extLst>
          </p:cNvPr>
          <p:cNvSpPr/>
          <p:nvPr/>
        </p:nvSpPr>
        <p:spPr>
          <a:xfrm>
            <a:off x="0" y="3655903"/>
            <a:ext cx="12192000" cy="2959509"/>
          </a:xfrm>
          <a:prstGeom prst="round2DiagRect">
            <a:avLst>
              <a:gd name="adj1" fmla="val 23809"/>
              <a:gd name="adj2" fmla="val 0"/>
            </a:avLst>
          </a:prstGeom>
          <a:solidFill>
            <a:schemeClr val="accent5">
              <a:lumMod val="40000"/>
              <a:lumOff val="60000"/>
              <a:alpha val="7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3C3B8C6A-4172-ACE0-0366-A2631BE7705A}"/>
              </a:ext>
            </a:extLst>
          </p:cNvPr>
          <p:cNvSpPr txBox="1"/>
          <p:nvPr/>
        </p:nvSpPr>
        <p:spPr>
          <a:xfrm>
            <a:off x="162232" y="4176023"/>
            <a:ext cx="11867536"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پوشش گیاهی طبیعی اطلس منعکس‌‌کنندۀ شرایط اقلیمی آن است؛ در نتیجه، انواع رستنیها، از گونه‌هایی که آب بسیار نیاز دارند تا گونه‌هایی که در بیابانهای خشک می‌رویند، در آن دیده می‌شود. در دامنه‌های رو به دریا در شمال و شمال غربی، به‌ویژه در اطلسهای تل و ریف، جنگلهای انبوه درختان مدیترانه‌ای مانند بلوط، بلوطِ چوب‌پنبه، کاج و سرو تا ارتفاع ۷۰۰‘۱ متری دیده می‌شود. در ارتفاعات اطلس صحرایی و آنتی‌اطلس، جنگلهای مصنوعی کاج و سرو تا ارتفاع ۲۰۰‘۲ متری ایجاد شده است که جنبۀ تجاری دارد. </a:t>
            </a:r>
          </a:p>
        </p:txBody>
      </p:sp>
      <p:sp>
        <p:nvSpPr>
          <p:cNvPr id="3" name="TextBox 2">
            <a:extLst>
              <a:ext uri="{FF2B5EF4-FFF2-40B4-BE49-F238E27FC236}">
                <a16:creationId xmlns:a16="http://schemas.microsoft.com/office/drawing/2014/main" id="{E8A3FAEB-8E92-11DD-A862-E631ED9D6446}"/>
              </a:ext>
            </a:extLst>
          </p:cNvPr>
          <p:cNvSpPr txBox="1"/>
          <p:nvPr/>
        </p:nvSpPr>
        <p:spPr>
          <a:xfrm>
            <a:off x="4021394" y="3812681"/>
            <a:ext cx="3824748"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پوشش گیاهی و حیات جانوری</a:t>
            </a:r>
          </a:p>
        </p:txBody>
      </p:sp>
    </p:spTree>
    <p:extLst>
      <p:ext uri="{BB962C8B-B14F-4D97-AF65-F5344CB8AC3E}">
        <p14:creationId xmlns:p14="http://schemas.microsoft.com/office/powerpoint/2010/main" val="1971727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35482E-7D85-70C3-CC18-02C19B72482E}"/>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9FC624A-6505-7D16-77CF-A70B425ED009}"/>
              </a:ext>
            </a:extLst>
          </p:cNvPr>
          <p:cNvSpPr txBox="1"/>
          <p:nvPr/>
        </p:nvSpPr>
        <p:spPr>
          <a:xfrm>
            <a:off x="3028333" y="1478466"/>
            <a:ext cx="5279923" cy="3901068"/>
          </a:xfrm>
          <a:prstGeom prst="rect">
            <a:avLst/>
          </a:prstGeom>
          <a:noFill/>
          <a:ln w="19050">
            <a:solidFill>
              <a:schemeClr val="accent6">
                <a:lumMod val="75000"/>
              </a:schemeClr>
            </a:solidFill>
            <a:prstDash val="lgDashDot"/>
          </a:ln>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افزون بر این جنگلها، درختچه‌های کوتاه مانند زیتون و نخل، گیاهانی همیشه‌سبز به‌نام ماکی، مراتع، استپها و دیگر انواع گیاهان مناطق خشک در بسیاری از دشتهای مرتفع میان‌کوهی و دشتهای داخلی هر ۳ کشور منطقۀ اطلس دیده می‌شود ( لاروس ... ). پوشش گیاهی طبیعی اطلس در نتیجۀ مداخلۀ انسان دچار آسیب‌ بسیاری شده، که این امر فرسایش شدید خاک را در پـی داشته است. </a:t>
            </a:r>
          </a:p>
        </p:txBody>
      </p:sp>
      <p:sp>
        <p:nvSpPr>
          <p:cNvPr id="2" name="TextBox 1">
            <a:extLst>
              <a:ext uri="{FF2B5EF4-FFF2-40B4-BE49-F238E27FC236}">
                <a16:creationId xmlns:a16="http://schemas.microsoft.com/office/drawing/2014/main" id="{82484F26-4620-F8AA-65E1-B59B616EFCA1}"/>
              </a:ext>
            </a:extLst>
          </p:cNvPr>
          <p:cNvSpPr txBox="1"/>
          <p:nvPr/>
        </p:nvSpPr>
        <p:spPr>
          <a:xfrm>
            <a:off x="3028333" y="761163"/>
            <a:ext cx="5279923" cy="461665"/>
          </a:xfrm>
          <a:prstGeom prst="rect">
            <a:avLst/>
          </a:prstGeom>
          <a:noFill/>
          <a:ln w="12700">
            <a:solidFill>
              <a:schemeClr val="accent6">
                <a:lumMod val="75000"/>
              </a:schemeClr>
            </a:solidFill>
            <a:prstDash val="lgDashDotDot"/>
          </a:ln>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pPr algn="ctr"/>
            <a:r>
              <a:rPr lang="fa-IR" dirty="0"/>
              <a:t>پوشش گیاهی و حیات جانوری</a:t>
            </a:r>
          </a:p>
        </p:txBody>
      </p:sp>
    </p:spTree>
    <p:extLst>
      <p:ext uri="{BB962C8B-B14F-4D97-AF65-F5344CB8AC3E}">
        <p14:creationId xmlns:p14="http://schemas.microsoft.com/office/powerpoint/2010/main" val="4282266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2B26945-8F85-27D6-59F2-78D42045E21B}"/>
              </a:ext>
            </a:extLst>
          </p:cNvPr>
          <p:cNvSpPr/>
          <p:nvPr/>
        </p:nvSpPr>
        <p:spPr>
          <a:xfrm>
            <a:off x="1" y="0"/>
            <a:ext cx="12215256" cy="685800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DF24433-DBB5-F46A-925A-C275C971E13B}"/>
              </a:ext>
            </a:extLst>
          </p:cNvPr>
          <p:cNvSpPr txBox="1"/>
          <p:nvPr/>
        </p:nvSpPr>
        <p:spPr>
          <a:xfrm>
            <a:off x="330609" y="2175394"/>
            <a:ext cx="4586749" cy="3901068"/>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solidFill>
                  <a:schemeClr val="bg1"/>
                </a:solidFill>
              </a:rPr>
              <a:t>حیات جانوری منطقۀ اطلس همواره در معرض مخاطرات گوناگون بوده است. در این منطقه، مخلوطی از تیره‌های اروپایی و آفریقایی، جانورانی چون خرگوش، شغال و کفتار دیده می‌شود. شیر از دیگر گونه‌های جانوری اطلس است. همچنین کوههای اطلس زیستگاه انواع پرندگان مهاجر و تیره‌های مختلف خزندگان است.</a:t>
            </a:r>
          </a:p>
        </p:txBody>
      </p:sp>
      <p:sp>
        <p:nvSpPr>
          <p:cNvPr id="2" name="TextBox 1">
            <a:extLst>
              <a:ext uri="{FF2B5EF4-FFF2-40B4-BE49-F238E27FC236}">
                <a16:creationId xmlns:a16="http://schemas.microsoft.com/office/drawing/2014/main" id="{E56B6767-B206-2FE2-32D4-95551298FE9F}"/>
              </a:ext>
            </a:extLst>
          </p:cNvPr>
          <p:cNvSpPr txBox="1"/>
          <p:nvPr/>
        </p:nvSpPr>
        <p:spPr>
          <a:xfrm>
            <a:off x="734960" y="1619998"/>
            <a:ext cx="3824748"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پوشش گیاهی و حیات جانوری</a:t>
            </a:r>
          </a:p>
        </p:txBody>
      </p:sp>
      <p:pic>
        <p:nvPicPr>
          <p:cNvPr id="5" name="Picture 4">
            <a:extLst>
              <a:ext uri="{FF2B5EF4-FFF2-40B4-BE49-F238E27FC236}">
                <a16:creationId xmlns:a16="http://schemas.microsoft.com/office/drawing/2014/main" id="{51A92AD7-1583-EFAA-DD40-8A0936A858A4}"/>
              </a:ext>
            </a:extLst>
          </p:cNvPr>
          <p:cNvPicPr>
            <a:picLocks noChangeAspect="1"/>
          </p:cNvPicPr>
          <p:nvPr/>
        </p:nvPicPr>
        <p:blipFill>
          <a:blip r:embed="rId2"/>
          <a:srcRect l="3338" r="12683"/>
          <a:stretch/>
        </p:blipFill>
        <p:spPr>
          <a:xfrm>
            <a:off x="4513006" y="0"/>
            <a:ext cx="7678994" cy="6858000"/>
          </a:xfrm>
          <a:prstGeom prst="flowChartManualOperation">
            <a:avLst/>
          </a:prstGeom>
          <a:ln w="38100">
            <a:solidFill>
              <a:schemeClr val="bg1"/>
            </a:solidFill>
          </a:ln>
        </p:spPr>
      </p:pic>
      <p:sp>
        <p:nvSpPr>
          <p:cNvPr id="7" name="Diamond 6">
            <a:extLst>
              <a:ext uri="{FF2B5EF4-FFF2-40B4-BE49-F238E27FC236}">
                <a16:creationId xmlns:a16="http://schemas.microsoft.com/office/drawing/2014/main" id="{F8CF9B10-4BAB-8893-3EBB-4F147197F2D7}"/>
              </a:ext>
            </a:extLst>
          </p:cNvPr>
          <p:cNvSpPr/>
          <p:nvPr/>
        </p:nvSpPr>
        <p:spPr>
          <a:xfrm>
            <a:off x="4917358" y="6108805"/>
            <a:ext cx="493626" cy="508814"/>
          </a:xfrm>
          <a:prstGeom prst="diamond">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Diamond 7">
            <a:extLst>
              <a:ext uri="{FF2B5EF4-FFF2-40B4-BE49-F238E27FC236}">
                <a16:creationId xmlns:a16="http://schemas.microsoft.com/office/drawing/2014/main" id="{C553AF11-C4FE-C67F-FB9B-690B19B5DC2D}"/>
              </a:ext>
            </a:extLst>
          </p:cNvPr>
          <p:cNvSpPr/>
          <p:nvPr/>
        </p:nvSpPr>
        <p:spPr>
          <a:xfrm>
            <a:off x="734960" y="890875"/>
            <a:ext cx="493626" cy="508814"/>
          </a:xfrm>
          <a:prstGeom prst="diamond">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Diamond 8">
            <a:extLst>
              <a:ext uri="{FF2B5EF4-FFF2-40B4-BE49-F238E27FC236}">
                <a16:creationId xmlns:a16="http://schemas.microsoft.com/office/drawing/2014/main" id="{15207D59-5132-60C5-18F8-EC4CB1912585}"/>
              </a:ext>
            </a:extLst>
          </p:cNvPr>
          <p:cNvSpPr/>
          <p:nvPr/>
        </p:nvSpPr>
        <p:spPr>
          <a:xfrm>
            <a:off x="402792" y="351964"/>
            <a:ext cx="664336" cy="684776"/>
          </a:xfrm>
          <a:prstGeom prst="diamond">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38296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کوه‌های اطلس - ویکی‌پدیا، دانشنامهٔ آزاد">
            <a:extLst>
              <a:ext uri="{FF2B5EF4-FFF2-40B4-BE49-F238E27FC236}">
                <a16:creationId xmlns:a16="http://schemas.microsoft.com/office/drawing/2014/main" id="{DC7570A5-0BCD-403C-5251-1CAF3A3724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3856B8B-D421-CCB4-F032-4596EF33CA3D}"/>
              </a:ext>
            </a:extLst>
          </p:cNvPr>
          <p:cNvSpPr txBox="1"/>
          <p:nvPr/>
        </p:nvSpPr>
        <p:spPr>
          <a:xfrm>
            <a:off x="245808" y="872256"/>
            <a:ext cx="11700386" cy="1685077"/>
          </a:xfrm>
          <a:prstGeom prst="rect">
            <a:avLst/>
          </a:prstGeom>
          <a:noFill/>
        </p:spPr>
        <p:txBody>
          <a:bodyPr wrap="square">
            <a:spAutoFit/>
          </a:bodyPr>
          <a:lstStyle/>
          <a:p>
            <a:pPr algn="just" rtl="1">
              <a:lnSpc>
                <a:spcPct val="200000"/>
              </a:lnSpc>
            </a:pPr>
            <a:r>
              <a:rPr lang="fa-IR" b="0" i="0" dirty="0">
                <a:solidFill>
                  <a:schemeClr val="bg1"/>
                </a:solidFill>
                <a:effectLst/>
                <a:latin typeface="Vazir" panose="020B0603030804020204" pitchFamily="34" charset="-78"/>
                <a:cs typeface="Vazir" panose="020B0603030804020204" pitchFamily="34" charset="-78"/>
              </a:rPr>
              <a:t>اصل و ریشۀ نام اطلس به‌درستی معلوم نیست. این نام در میان یونانیان رواج داشته است و اغلب نویسندگان قدیمی بـه آن اشاره کرده‌اند. به‌روایت دیودوروس سیسیلی، پس ‌از مرگ هیپِریون، قلمرو وی میان فرزندان اورانوس، که معروف‌ترینشان آتلانتا (اطلس) و کرونوس بودند، تقسیم شد. </a:t>
            </a:r>
            <a:endParaRPr lang="fa-IR" dirty="0">
              <a:solidFill>
                <a:schemeClr val="bg1"/>
              </a:solidFill>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CF733858-9485-9D9F-51C0-8D0619F564F4}"/>
              </a:ext>
            </a:extLst>
          </p:cNvPr>
          <p:cNvSpPr txBox="1"/>
          <p:nvPr/>
        </p:nvSpPr>
        <p:spPr>
          <a:xfrm>
            <a:off x="10638503" y="410592"/>
            <a:ext cx="1307690" cy="461665"/>
          </a:xfrm>
          <a:prstGeom prst="rect">
            <a:avLst/>
          </a:prstGeom>
          <a:noFill/>
        </p:spPr>
        <p:txBody>
          <a:bodyPr wrap="square">
            <a:spAutoFit/>
          </a:bodyPr>
          <a:lstStyle/>
          <a:p>
            <a:pPr algn="just" rtl="1"/>
            <a:r>
              <a:rPr lang="fa-IR" sz="2400" b="1" i="0" dirty="0">
                <a:solidFill>
                  <a:schemeClr val="bg1"/>
                </a:solidFill>
                <a:effectLst/>
                <a:latin typeface="Shabnam" panose="020B0603030804020204" pitchFamily="34" charset="-78"/>
                <a:cs typeface="Shabnam" panose="020B0603030804020204" pitchFamily="34" charset="-78"/>
              </a:rPr>
              <a:t>نام‌گذاری</a:t>
            </a:r>
          </a:p>
        </p:txBody>
      </p:sp>
      <p:sp>
        <p:nvSpPr>
          <p:cNvPr id="2" name="Rectangle 1">
            <a:extLst>
              <a:ext uri="{FF2B5EF4-FFF2-40B4-BE49-F238E27FC236}">
                <a16:creationId xmlns:a16="http://schemas.microsoft.com/office/drawing/2014/main" id="{9D1515EA-0699-34AD-1CB4-C529FE8CE990}"/>
              </a:ext>
            </a:extLst>
          </p:cNvPr>
          <p:cNvSpPr/>
          <p:nvPr/>
        </p:nvSpPr>
        <p:spPr>
          <a:xfrm flipV="1">
            <a:off x="11946191" y="389117"/>
            <a:ext cx="245809" cy="230492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912167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8BBA479-A273-2DAF-9293-5A1B93609526}"/>
              </a:ext>
            </a:extLst>
          </p:cNvPr>
          <p:cNvSpPr txBox="1"/>
          <p:nvPr/>
        </p:nvSpPr>
        <p:spPr>
          <a:xfrm>
            <a:off x="137651" y="603677"/>
            <a:ext cx="11916698"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یافته‌های باستان‌شناختی بیانگر آن است که از حدود هزارۀ ۱۵ ق‌م مردمی در سرزمین اطلس می‌زیستند. آنان دارای دو مرحلۀ متمایز فرهنگی به‌نامهای فرهنگ وهرانی و فرهنگ کاپسین بوده‌اند (ابوالنصر، 7). به‌هنگام آغاز دوران تاریخی اطلس و ورود فنیقیها در هـزارۀ ۱ ق‌م، این سرزمین در کنترل قوم بربر قرار داشت (نک‍ : ه‍ د، بربر). این قوم امروزه نیز جمعیت عمدۀ این منطقه را تشکیل می‌دهد ( لاروس). </a:t>
            </a:r>
          </a:p>
        </p:txBody>
      </p:sp>
      <p:sp>
        <p:nvSpPr>
          <p:cNvPr id="4" name="TextBox 3">
            <a:extLst>
              <a:ext uri="{FF2B5EF4-FFF2-40B4-BE49-F238E27FC236}">
                <a16:creationId xmlns:a16="http://schemas.microsoft.com/office/drawing/2014/main" id="{60D55B24-F0C0-2985-9CD1-8872E3BC364D}"/>
              </a:ext>
            </a:extLst>
          </p:cNvPr>
          <p:cNvSpPr txBox="1"/>
          <p:nvPr/>
        </p:nvSpPr>
        <p:spPr>
          <a:xfrm>
            <a:off x="4579373" y="154992"/>
            <a:ext cx="3824748"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tx1"/>
                </a:solidFill>
              </a:rPr>
              <a:t>پوشش گیاهی و حیات جانوری</a:t>
            </a:r>
          </a:p>
        </p:txBody>
      </p:sp>
      <p:sp>
        <p:nvSpPr>
          <p:cNvPr id="6" name="Rectangle 5">
            <a:extLst>
              <a:ext uri="{FF2B5EF4-FFF2-40B4-BE49-F238E27FC236}">
                <a16:creationId xmlns:a16="http://schemas.microsoft.com/office/drawing/2014/main" id="{1C3B85B6-35CE-298D-A34E-A5778AC72508}"/>
              </a:ext>
            </a:extLst>
          </p:cNvPr>
          <p:cNvSpPr/>
          <p:nvPr/>
        </p:nvSpPr>
        <p:spPr>
          <a:xfrm>
            <a:off x="1656736" y="3291436"/>
            <a:ext cx="8878528" cy="276344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B5CEDB71-01A4-EC24-B503-FFB7750CA623}"/>
              </a:ext>
            </a:extLst>
          </p:cNvPr>
          <p:cNvPicPr>
            <a:picLocks noChangeAspect="1"/>
          </p:cNvPicPr>
          <p:nvPr/>
        </p:nvPicPr>
        <p:blipFill>
          <a:blip r:embed="rId2"/>
          <a:srcRect t="8564"/>
          <a:stretch/>
        </p:blipFill>
        <p:spPr>
          <a:xfrm>
            <a:off x="2228009" y="3061155"/>
            <a:ext cx="6368980" cy="3275735"/>
          </a:xfrm>
          <a:prstGeom prst="rect">
            <a:avLst/>
          </a:prstGeom>
        </p:spPr>
      </p:pic>
    </p:spTree>
    <p:extLst>
      <p:ext uri="{BB962C8B-B14F-4D97-AF65-F5344CB8AC3E}">
        <p14:creationId xmlns:p14="http://schemas.microsoft.com/office/powerpoint/2010/main" val="1631222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1908DA2-5EA5-16DB-C3F3-4E158A922761}"/>
              </a:ext>
            </a:extLst>
          </p:cNvPr>
          <p:cNvPicPr>
            <a:picLocks noChangeAspect="1"/>
          </p:cNvPicPr>
          <p:nvPr/>
        </p:nvPicPr>
        <p:blipFill>
          <a:blip r:embed="rId2"/>
          <a:stretch>
            <a:fillRect/>
          </a:stretch>
        </p:blipFill>
        <p:spPr>
          <a:xfrm>
            <a:off x="1" y="0"/>
            <a:ext cx="12192000" cy="6858000"/>
          </a:xfrm>
          <a:prstGeom prst="rect">
            <a:avLst/>
          </a:prstGeom>
        </p:spPr>
      </p:pic>
      <p:sp>
        <p:nvSpPr>
          <p:cNvPr id="3" name="TextBox 2">
            <a:extLst>
              <a:ext uri="{FF2B5EF4-FFF2-40B4-BE49-F238E27FC236}">
                <a16:creationId xmlns:a16="http://schemas.microsoft.com/office/drawing/2014/main" id="{6683F78C-46F7-30C6-FAED-2EE1269E145A}"/>
              </a:ext>
            </a:extLst>
          </p:cNvPr>
          <p:cNvSpPr txBox="1"/>
          <p:nvPr/>
        </p:nvSpPr>
        <p:spPr>
          <a:xfrm>
            <a:off x="176981" y="3204919"/>
            <a:ext cx="8141110"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رومیها در سدۀ ۲ م به اطلس راه یافتند و سلطۀ آنان بر شمال آفریقا تا ظهور اسلام به طول انجامید. مسلمانان پس‌ از ۷۰ سال جنگ‌وگریز، تمام ناحیۀ اطلس را در اختیار گرفتند (طاها، 55, 76). با آغاز دورۀ استعمار، فـرانسه در ۱۸۳۰ م، بعـد از تلاشهای بسیار، بر سراسر ناحیۀ اطلس مسلط شد. </a:t>
            </a:r>
          </a:p>
        </p:txBody>
      </p:sp>
      <p:sp>
        <p:nvSpPr>
          <p:cNvPr id="2" name="TextBox 1">
            <a:extLst>
              <a:ext uri="{FF2B5EF4-FFF2-40B4-BE49-F238E27FC236}">
                <a16:creationId xmlns:a16="http://schemas.microsoft.com/office/drawing/2014/main" id="{04183B4E-C98A-60ED-FCD7-7802BE0CFC81}"/>
              </a:ext>
            </a:extLst>
          </p:cNvPr>
          <p:cNvSpPr txBox="1"/>
          <p:nvPr/>
        </p:nvSpPr>
        <p:spPr>
          <a:xfrm>
            <a:off x="7374194" y="2825358"/>
            <a:ext cx="943897" cy="369332"/>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تاریخ</a:t>
            </a:r>
          </a:p>
        </p:txBody>
      </p:sp>
      <p:sp>
        <p:nvSpPr>
          <p:cNvPr id="5" name="Rectangle 4">
            <a:extLst>
              <a:ext uri="{FF2B5EF4-FFF2-40B4-BE49-F238E27FC236}">
                <a16:creationId xmlns:a16="http://schemas.microsoft.com/office/drawing/2014/main" id="{9E35FB42-BDD1-5412-3185-764B0BE83C18}"/>
              </a:ext>
            </a:extLst>
          </p:cNvPr>
          <p:cNvSpPr/>
          <p:nvPr/>
        </p:nvSpPr>
        <p:spPr>
          <a:xfrm flipV="1">
            <a:off x="0" y="3064781"/>
            <a:ext cx="7511846"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ED52835-2CCF-89CD-6681-D39EF3EE086C}"/>
              </a:ext>
            </a:extLst>
          </p:cNvPr>
          <p:cNvSpPr/>
          <p:nvPr/>
        </p:nvSpPr>
        <p:spPr>
          <a:xfrm flipV="1">
            <a:off x="0" y="5526089"/>
            <a:ext cx="8195188"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41575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BF0684-FFFB-08BC-DBB1-0602C4ED8FD3}"/>
              </a:ext>
            </a:extLst>
          </p:cNvPr>
          <p:cNvPicPr>
            <a:picLocks noChangeAspect="1"/>
          </p:cNvPicPr>
          <p:nvPr/>
        </p:nvPicPr>
        <p:blipFill>
          <a:blip r:embed="rId2"/>
          <a:stretch>
            <a:fillRect/>
          </a:stretch>
        </p:blipFill>
        <p:spPr>
          <a:xfrm>
            <a:off x="1" y="0"/>
            <a:ext cx="12191999" cy="6883634"/>
          </a:xfrm>
          <a:prstGeom prst="rect">
            <a:avLst/>
          </a:prstGeom>
        </p:spPr>
      </p:pic>
      <p:sp>
        <p:nvSpPr>
          <p:cNvPr id="3" name="TextBox 2">
            <a:extLst>
              <a:ext uri="{FF2B5EF4-FFF2-40B4-BE49-F238E27FC236}">
                <a16:creationId xmlns:a16="http://schemas.microsoft.com/office/drawing/2014/main" id="{5FEFD892-046E-3948-1DCF-E3A6CE41741B}"/>
              </a:ext>
            </a:extLst>
          </p:cNvPr>
          <p:cNvSpPr txBox="1"/>
          <p:nvPr/>
        </p:nvSpPr>
        <p:spPr>
          <a:xfrm>
            <a:off x="3814916" y="637852"/>
            <a:ext cx="8111613"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ازآن‌پس، بهره‌برداری از منابع گوناگون این سرزمین به‌وسیلۀ اروپاییان ادامه یافت. بربرها به‌عنوان عنصر اصلی جمعیت اطلس، با مقاومت در برابر حملات خارجی، فرهنگ، زبان، اعتقادات و از همه مهم‌تر سازمان اجتماعی خود را حفظ کردند. با نفوذ فرهنگهای اروپایی و آسیایی به منطقۀ اطلس، میان قبایل محلی بربر تنشهایی ایجاد شد.</a:t>
            </a:r>
          </a:p>
        </p:txBody>
      </p:sp>
      <p:sp>
        <p:nvSpPr>
          <p:cNvPr id="6" name="TextBox 5">
            <a:extLst>
              <a:ext uri="{FF2B5EF4-FFF2-40B4-BE49-F238E27FC236}">
                <a16:creationId xmlns:a16="http://schemas.microsoft.com/office/drawing/2014/main" id="{6C18E224-9B15-5183-CA42-425576A3AC9A}"/>
              </a:ext>
            </a:extLst>
          </p:cNvPr>
          <p:cNvSpPr txBox="1"/>
          <p:nvPr/>
        </p:nvSpPr>
        <p:spPr>
          <a:xfrm>
            <a:off x="10982632" y="268520"/>
            <a:ext cx="943897" cy="369332"/>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تاریخ</a:t>
            </a:r>
          </a:p>
        </p:txBody>
      </p:sp>
      <p:sp>
        <p:nvSpPr>
          <p:cNvPr id="7" name="Rectangle 6">
            <a:extLst>
              <a:ext uri="{FF2B5EF4-FFF2-40B4-BE49-F238E27FC236}">
                <a16:creationId xmlns:a16="http://schemas.microsoft.com/office/drawing/2014/main" id="{AE072567-F8C1-9D74-9A04-577B90C92271}"/>
              </a:ext>
            </a:extLst>
          </p:cNvPr>
          <p:cNvSpPr/>
          <p:nvPr/>
        </p:nvSpPr>
        <p:spPr>
          <a:xfrm>
            <a:off x="11926529" y="344129"/>
            <a:ext cx="78658" cy="437535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78516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9B2862E-6EAB-1BFE-C23C-7DB408573A09}"/>
              </a:ext>
            </a:extLst>
          </p:cNvPr>
          <p:cNvSpPr txBox="1"/>
          <p:nvPr/>
        </p:nvSpPr>
        <p:spPr>
          <a:xfrm>
            <a:off x="167148" y="2031886"/>
            <a:ext cx="2654710" cy="1131079"/>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pPr algn="l"/>
            <a:r>
              <a:rPr lang="en-US" dirty="0">
                <a:solidFill>
                  <a:schemeClr val="tx1"/>
                </a:solidFill>
                <a:hlinkClick r:id="rId2">
                  <a:extLst>
                    <a:ext uri="{A12FA001-AC4F-418D-AE19-62706E023703}">
                      <ahyp:hlinkClr xmlns:ahyp="http://schemas.microsoft.com/office/drawing/2018/hyperlinkcolor" val="tx"/>
                    </a:ext>
                  </a:extLst>
                </a:hlinkClick>
              </a:rPr>
              <a:t>https://khabarmaku.ir</a:t>
            </a:r>
            <a:endParaRPr lang="en-US" dirty="0">
              <a:solidFill>
                <a:schemeClr val="tx1"/>
              </a:solidFill>
            </a:endParaRPr>
          </a:p>
          <a:p>
            <a:pPr algn="l"/>
            <a:r>
              <a:rPr lang="en-US" dirty="0">
                <a:solidFill>
                  <a:schemeClr val="tx1"/>
                </a:solidFill>
                <a:hlinkClick r:id="rId3">
                  <a:extLst>
                    <a:ext uri="{A12FA001-AC4F-418D-AE19-62706E023703}">
                      <ahyp:hlinkClr xmlns:ahyp="http://schemas.microsoft.com/office/drawing/2018/hyperlinkcolor" val="tx"/>
                    </a:ext>
                  </a:extLst>
                </a:hlinkClick>
              </a:rPr>
              <a:t>https://www.cgie.org.ir</a:t>
            </a:r>
            <a:endParaRPr lang="en-US" dirty="0">
              <a:solidFill>
                <a:schemeClr val="tx1"/>
              </a:solidFill>
            </a:endParaRPr>
          </a:p>
        </p:txBody>
      </p:sp>
      <p:sp>
        <p:nvSpPr>
          <p:cNvPr id="4" name="Rectangle 3">
            <a:extLst>
              <a:ext uri="{FF2B5EF4-FFF2-40B4-BE49-F238E27FC236}">
                <a16:creationId xmlns:a16="http://schemas.microsoft.com/office/drawing/2014/main" id="{6D1A0DE6-ABDB-F118-A406-EF7EC2FF6DD9}"/>
              </a:ext>
            </a:extLst>
          </p:cNvPr>
          <p:cNvSpPr/>
          <p:nvPr/>
        </p:nvSpPr>
        <p:spPr>
          <a:xfrm flipH="1">
            <a:off x="11700387" y="481781"/>
            <a:ext cx="491613" cy="373626"/>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2B6B2FFF-0672-7C36-F000-85B47E2DF01A}"/>
              </a:ext>
            </a:extLst>
          </p:cNvPr>
          <p:cNvSpPr txBox="1"/>
          <p:nvPr/>
        </p:nvSpPr>
        <p:spPr>
          <a:xfrm>
            <a:off x="10756490" y="437761"/>
            <a:ext cx="943897"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1911018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3383B80F-BB15-0696-75A6-9BD4F9E4F7C7}"/>
              </a:ext>
            </a:extLst>
          </p:cNvPr>
          <p:cNvSpPr/>
          <p:nvPr/>
        </p:nvSpPr>
        <p:spPr>
          <a:xfrm>
            <a:off x="2231922" y="2513371"/>
            <a:ext cx="7885472" cy="1831257"/>
          </a:xfrm>
          <a:prstGeom prst="round2DiagRect">
            <a:avLst>
              <a:gd name="adj1" fmla="val 50000"/>
              <a:gd name="adj2" fmla="val 0"/>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D3868C7-B535-666E-247A-1179092A292B}"/>
              </a:ext>
            </a:extLst>
          </p:cNvPr>
          <p:cNvSpPr txBox="1"/>
          <p:nvPr/>
        </p:nvSpPr>
        <p:spPr>
          <a:xfrm>
            <a:off x="2871019" y="2921167"/>
            <a:ext cx="6754762" cy="1015663"/>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7776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4DB44E-4E3F-3C2A-D130-069B33ED15B3}"/>
              </a:ext>
            </a:extLst>
          </p:cNvPr>
          <p:cNvSpPr txBox="1"/>
          <p:nvPr/>
        </p:nvSpPr>
        <p:spPr>
          <a:xfrm>
            <a:off x="125362" y="4897428"/>
            <a:ext cx="11941276"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نواحی ساحل اقیانوس نیز به اطلس واگذار شد. او این ناحیه و بزرگ‌ترین کوه آن را آتلانسین (اطلس) نامید اروپاییان نیز به پیروی از یونانیان، این رشته‌کوه را اطلس می‌نامیدند، اما بومیان آن را بدین نام نمی‌خواندند (بستانی، ۱۴ / ۳۹۱). جغرافی‌نویسان مسلمان از این رشته‌کوه با نام دِرِن یاد کرده‌اند</a:t>
            </a:r>
          </a:p>
        </p:txBody>
      </p:sp>
      <p:sp>
        <p:nvSpPr>
          <p:cNvPr id="2" name="TextBox 1">
            <a:extLst>
              <a:ext uri="{FF2B5EF4-FFF2-40B4-BE49-F238E27FC236}">
                <a16:creationId xmlns:a16="http://schemas.microsoft.com/office/drawing/2014/main" id="{8D17F542-0690-7C30-F5E2-C91F9318C55B}"/>
              </a:ext>
            </a:extLst>
          </p:cNvPr>
          <p:cNvSpPr txBox="1"/>
          <p:nvPr/>
        </p:nvSpPr>
        <p:spPr>
          <a:xfrm>
            <a:off x="10758948" y="4435763"/>
            <a:ext cx="1307690" cy="461665"/>
          </a:xfrm>
          <a:prstGeom prst="rect">
            <a:avLst/>
          </a:prstGeom>
          <a:noFill/>
        </p:spPr>
        <p:txBody>
          <a:bodyPr wrap="square">
            <a:spAutoFit/>
          </a:bodyPr>
          <a:lstStyle/>
          <a:p>
            <a:pPr algn="just" rtl="1"/>
            <a:r>
              <a:rPr lang="fa-IR" sz="2400" b="1" i="0" dirty="0">
                <a:effectLst/>
                <a:latin typeface="Shabnam" panose="020B0603030804020204" pitchFamily="34" charset="-78"/>
                <a:cs typeface="Shabnam" panose="020B0603030804020204" pitchFamily="34" charset="-78"/>
              </a:rPr>
              <a:t>نام‌گذاری</a:t>
            </a:r>
          </a:p>
        </p:txBody>
      </p:sp>
      <p:pic>
        <p:nvPicPr>
          <p:cNvPr id="4" name="Picture 3">
            <a:extLst>
              <a:ext uri="{FF2B5EF4-FFF2-40B4-BE49-F238E27FC236}">
                <a16:creationId xmlns:a16="http://schemas.microsoft.com/office/drawing/2014/main" id="{2FB4B6A2-EE16-D88B-6CC4-4C2A45166211}"/>
              </a:ext>
            </a:extLst>
          </p:cNvPr>
          <p:cNvPicPr>
            <a:picLocks noChangeAspect="1"/>
          </p:cNvPicPr>
          <p:nvPr/>
        </p:nvPicPr>
        <p:blipFill>
          <a:blip r:embed="rId2"/>
          <a:stretch>
            <a:fillRect/>
          </a:stretch>
        </p:blipFill>
        <p:spPr>
          <a:xfrm>
            <a:off x="2233185" y="275495"/>
            <a:ext cx="7725630" cy="4345666"/>
          </a:xfrm>
          <a:prstGeom prst="rect">
            <a:avLst/>
          </a:prstGeom>
          <a:ln w="38100">
            <a:solidFill>
              <a:schemeClr val="accent6">
                <a:lumMod val="75000"/>
              </a:schemeClr>
            </a:solidFill>
          </a:ln>
        </p:spPr>
      </p:pic>
      <p:sp>
        <p:nvSpPr>
          <p:cNvPr id="5" name="Rectangle 4">
            <a:extLst>
              <a:ext uri="{FF2B5EF4-FFF2-40B4-BE49-F238E27FC236}">
                <a16:creationId xmlns:a16="http://schemas.microsoft.com/office/drawing/2014/main" id="{E8C59E94-13D4-1A68-88A3-EC4799AF0E57}"/>
              </a:ext>
            </a:extLst>
          </p:cNvPr>
          <p:cNvSpPr/>
          <p:nvPr/>
        </p:nvSpPr>
        <p:spPr>
          <a:xfrm flipV="1">
            <a:off x="9958815" y="1199534"/>
            <a:ext cx="2233185" cy="560438"/>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F086F1B-76CD-2BBF-C3CB-67B7E09AE6C4}"/>
              </a:ext>
            </a:extLst>
          </p:cNvPr>
          <p:cNvSpPr/>
          <p:nvPr/>
        </p:nvSpPr>
        <p:spPr>
          <a:xfrm flipV="1">
            <a:off x="0" y="3429000"/>
            <a:ext cx="2233185" cy="54323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81563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199065-8080-D431-EB32-C4F7B6ED6247}"/>
              </a:ext>
            </a:extLst>
          </p:cNvPr>
          <p:cNvPicPr>
            <a:picLocks noChangeAspect="1"/>
          </p:cNvPicPr>
          <p:nvPr/>
        </p:nvPicPr>
        <p:blipFill>
          <a:blip r:embed="rId2"/>
          <a:srcRect l="12673" t="2799" r="10883" b="4308"/>
          <a:stretch/>
        </p:blipFill>
        <p:spPr>
          <a:xfrm>
            <a:off x="0" y="83574"/>
            <a:ext cx="5574891" cy="6774426"/>
          </a:xfrm>
          <a:prstGeom prst="rect">
            <a:avLst/>
          </a:prstGeom>
        </p:spPr>
      </p:pic>
      <p:sp>
        <p:nvSpPr>
          <p:cNvPr id="3" name="TextBox 2">
            <a:extLst>
              <a:ext uri="{FF2B5EF4-FFF2-40B4-BE49-F238E27FC236}">
                <a16:creationId xmlns:a16="http://schemas.microsoft.com/office/drawing/2014/main" id="{4A8F68A8-F651-1C1B-B51F-125033E2D7EE}"/>
              </a:ext>
            </a:extLst>
          </p:cNvPr>
          <p:cNvSpPr txBox="1"/>
          <p:nvPr/>
        </p:nvSpPr>
        <p:spPr>
          <a:xfrm>
            <a:off x="6474541" y="2114257"/>
            <a:ext cx="5574891"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زمین‌شناسی و ناهمواریها</a:t>
            </a:r>
          </a:p>
        </p:txBody>
      </p:sp>
      <p:sp>
        <p:nvSpPr>
          <p:cNvPr id="5" name="TextBox 4">
            <a:extLst>
              <a:ext uri="{FF2B5EF4-FFF2-40B4-BE49-F238E27FC236}">
                <a16:creationId xmlns:a16="http://schemas.microsoft.com/office/drawing/2014/main" id="{04F72F20-DC08-6AD7-255E-972EF84394F0}"/>
              </a:ext>
            </a:extLst>
          </p:cNvPr>
          <p:cNvSpPr txBox="1"/>
          <p:nvPr/>
        </p:nvSpPr>
        <p:spPr>
          <a:xfrm>
            <a:off x="5363496" y="2979303"/>
            <a:ext cx="6685936" cy="2793072"/>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اطلس از نظر زمین‌شناسی، بیش‌ از آنکه آفریقایی باشد، اروپایی است، زیرا آن را قسمتی از چین‌خوردگی بزرگ آلپ و هیمالیا می‌دانند که در دوران سوم زمین‌شناسی پدید آمده است (آمریکانا). رشته‌کوههای اطلس به‌عنوان یک واحد مستقل جغرافیایی بخش عمده‌ای از کوهستانها، فلاتها و جلگه‌های مراکش، الجزایر و تونس را در بر دارد.</a:t>
            </a:r>
          </a:p>
        </p:txBody>
      </p:sp>
      <p:sp>
        <p:nvSpPr>
          <p:cNvPr id="4" name="Rectangle 3">
            <a:extLst>
              <a:ext uri="{FF2B5EF4-FFF2-40B4-BE49-F238E27FC236}">
                <a16:creationId xmlns:a16="http://schemas.microsoft.com/office/drawing/2014/main" id="{DA55E4A9-6A28-8CE3-CC33-9C2A26DB5DB9}"/>
              </a:ext>
            </a:extLst>
          </p:cNvPr>
          <p:cNvSpPr/>
          <p:nvPr/>
        </p:nvSpPr>
        <p:spPr>
          <a:xfrm flipV="1">
            <a:off x="8819535" y="2723535"/>
            <a:ext cx="3372465" cy="10815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07775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E2767D-EA2C-20A1-38D5-7258CEFD3976}"/>
              </a:ext>
            </a:extLst>
          </p:cNvPr>
          <p:cNvPicPr>
            <a:picLocks noChangeAspect="1"/>
          </p:cNvPicPr>
          <p:nvPr/>
        </p:nvPicPr>
        <p:blipFill>
          <a:blip r:embed="rId2"/>
          <a:stretch>
            <a:fillRect/>
          </a:stretch>
        </p:blipFill>
        <p:spPr>
          <a:xfrm>
            <a:off x="0" y="-1"/>
            <a:ext cx="12192000" cy="6858002"/>
          </a:xfrm>
          <a:prstGeom prst="rect">
            <a:avLst/>
          </a:prstGeom>
        </p:spPr>
      </p:pic>
      <p:sp>
        <p:nvSpPr>
          <p:cNvPr id="6" name="Rectangle: Diagonal Corners Rounded 5">
            <a:extLst>
              <a:ext uri="{FF2B5EF4-FFF2-40B4-BE49-F238E27FC236}">
                <a16:creationId xmlns:a16="http://schemas.microsoft.com/office/drawing/2014/main" id="{C7968BC7-591A-EA13-056E-E8A4A9622342}"/>
              </a:ext>
            </a:extLst>
          </p:cNvPr>
          <p:cNvSpPr/>
          <p:nvPr/>
        </p:nvSpPr>
        <p:spPr>
          <a:xfrm>
            <a:off x="0" y="4149213"/>
            <a:ext cx="12192000" cy="2606792"/>
          </a:xfrm>
          <a:prstGeom prst="round2DiagRect">
            <a:avLst>
              <a:gd name="adj1" fmla="val 28046"/>
              <a:gd name="adj2" fmla="val 0"/>
            </a:avLst>
          </a:prstGeom>
          <a:solidFill>
            <a:schemeClr val="accent2">
              <a:lumMod val="60000"/>
              <a:lumOff val="4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31DE263-BDA5-D948-7B0E-451705079139}"/>
              </a:ext>
            </a:extLst>
          </p:cNvPr>
          <p:cNvSpPr txBox="1"/>
          <p:nvPr/>
        </p:nvSpPr>
        <p:spPr>
          <a:xfrm>
            <a:off x="172064" y="4865724"/>
            <a:ext cx="11847871"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و به‌طور کلی با دیگر قسمتهای قارۀ آفریقا متفاوت است</a:t>
            </a:r>
            <a:r>
              <a:rPr lang="en-US" dirty="0"/>
              <a:t> (GSE, II / 472). </a:t>
            </a:r>
            <a:r>
              <a:rPr lang="fa-IR" dirty="0"/>
              <a:t>اطلس از یک ردیف چین‌خوردگیهای موازی تشکیل می‌شود که به‌وسیلۀ فلاتهای مرتفع، دره‌های وسیع و جلگه‌های میان‌کوهی از هم جـدا می‌شوند. قسمتهای غـربی آن پهن‌تر و بلندتر از دیگر قسمتها ست («خاور میانه ...»، 4). رشته‌کوههای اطلس معمولاً به ۳ بخش غربی، شمالی و جنوبی تقسیم می‌شوند.</a:t>
            </a:r>
          </a:p>
        </p:txBody>
      </p:sp>
      <p:sp>
        <p:nvSpPr>
          <p:cNvPr id="7" name="TextBox 6">
            <a:extLst>
              <a:ext uri="{FF2B5EF4-FFF2-40B4-BE49-F238E27FC236}">
                <a16:creationId xmlns:a16="http://schemas.microsoft.com/office/drawing/2014/main" id="{3197D823-553B-AB10-E00D-9CDD7A489C3E}"/>
              </a:ext>
            </a:extLst>
          </p:cNvPr>
          <p:cNvSpPr txBox="1"/>
          <p:nvPr/>
        </p:nvSpPr>
        <p:spPr>
          <a:xfrm>
            <a:off x="4515464" y="4404059"/>
            <a:ext cx="3229897"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زمین‌شناسی و ناهمواریها</a:t>
            </a:r>
          </a:p>
        </p:txBody>
      </p:sp>
      <p:sp>
        <p:nvSpPr>
          <p:cNvPr id="8" name="Diamond 7">
            <a:extLst>
              <a:ext uri="{FF2B5EF4-FFF2-40B4-BE49-F238E27FC236}">
                <a16:creationId xmlns:a16="http://schemas.microsoft.com/office/drawing/2014/main" id="{7351AC5E-EE24-C159-2CBA-A808A3EE56A0}"/>
              </a:ext>
            </a:extLst>
          </p:cNvPr>
          <p:cNvSpPr/>
          <p:nvPr/>
        </p:nvSpPr>
        <p:spPr>
          <a:xfrm>
            <a:off x="7814187" y="4256545"/>
            <a:ext cx="295028" cy="295028"/>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Diamond 9">
            <a:extLst>
              <a:ext uri="{FF2B5EF4-FFF2-40B4-BE49-F238E27FC236}">
                <a16:creationId xmlns:a16="http://schemas.microsoft.com/office/drawing/2014/main" id="{B105737D-393B-902D-BA48-7EF1B6EA8B29}"/>
              </a:ext>
            </a:extLst>
          </p:cNvPr>
          <p:cNvSpPr/>
          <p:nvPr/>
        </p:nvSpPr>
        <p:spPr>
          <a:xfrm>
            <a:off x="4299124" y="4634129"/>
            <a:ext cx="295028" cy="295028"/>
          </a:xfrm>
          <a:prstGeom prst="diamon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8016AF26-29AB-1746-32B2-04CAF53018E0}"/>
              </a:ext>
            </a:extLst>
          </p:cNvPr>
          <p:cNvSpPr/>
          <p:nvPr/>
        </p:nvSpPr>
        <p:spPr>
          <a:xfrm>
            <a:off x="8030556" y="4381199"/>
            <a:ext cx="4161443"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394E8D6E-7918-F3EC-B00B-EBFBED64C585}"/>
              </a:ext>
            </a:extLst>
          </p:cNvPr>
          <p:cNvSpPr/>
          <p:nvPr/>
        </p:nvSpPr>
        <p:spPr>
          <a:xfrm>
            <a:off x="1" y="4758783"/>
            <a:ext cx="4407294"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29381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تنهاکوه - ویکی‌پدیا، دانشنامهٔ آزاد">
            <a:extLst>
              <a:ext uri="{FF2B5EF4-FFF2-40B4-BE49-F238E27FC236}">
                <a16:creationId xmlns:a16="http://schemas.microsoft.com/office/drawing/2014/main" id="{4943BD9A-1790-90A6-536E-AEDD39B216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206FED2-8591-C0C3-1A01-A25C4A8CCD6E}"/>
              </a:ext>
            </a:extLst>
          </p:cNvPr>
          <p:cNvSpPr txBox="1"/>
          <p:nvPr/>
        </p:nvSpPr>
        <p:spPr>
          <a:xfrm>
            <a:off x="9021095" y="444599"/>
            <a:ext cx="2979175"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کوه های اطلس میانه</a:t>
            </a:r>
          </a:p>
        </p:txBody>
      </p:sp>
      <p:sp>
        <p:nvSpPr>
          <p:cNvPr id="5" name="TextBox 4">
            <a:extLst>
              <a:ext uri="{FF2B5EF4-FFF2-40B4-BE49-F238E27FC236}">
                <a16:creationId xmlns:a16="http://schemas.microsoft.com/office/drawing/2014/main" id="{C798F449-5E5E-D76A-3E39-F9C83AAFAFBC}"/>
              </a:ext>
            </a:extLst>
          </p:cNvPr>
          <p:cNvSpPr txBox="1"/>
          <p:nvPr/>
        </p:nvSpPr>
        <p:spPr>
          <a:xfrm>
            <a:off x="191729" y="906264"/>
            <a:ext cx="11808541"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وجه تمایز این کوه ها از کوه های اطلس بلند این است که در شمال مرکز مراکش واقع شده اند و بلندترین قله این زنجیره قله جبل ناصر است و ارتفاع این قله به ۳۳۴۰ متر می رسد.این کوه ها در ارتفاعات مختلف متفاوت هستند.از نظر جغرافیای این کوهها، دره‌های فراوانی دارد و از نظر پوشش گیاهی، جنگل‌های بلوط و ارس فراوان است، و جنگل‌های سرو در نواحی مرتفع این کوه‌ها و حیوانات گسترده است. که در این کوه ها آهو و گوزن زندگی می کنند.</a:t>
            </a:r>
          </a:p>
        </p:txBody>
      </p:sp>
      <p:sp>
        <p:nvSpPr>
          <p:cNvPr id="2" name="Rectangle 1">
            <a:extLst>
              <a:ext uri="{FF2B5EF4-FFF2-40B4-BE49-F238E27FC236}">
                <a16:creationId xmlns:a16="http://schemas.microsoft.com/office/drawing/2014/main" id="{C4DB3B9D-E419-09E5-A15F-6E59ABCE5369}"/>
              </a:ext>
            </a:extLst>
          </p:cNvPr>
          <p:cNvSpPr/>
          <p:nvPr/>
        </p:nvSpPr>
        <p:spPr>
          <a:xfrm flipV="1">
            <a:off x="5383160" y="3237398"/>
            <a:ext cx="661711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4D93E9FA-FA6F-14AD-E366-ADA4FDAED4AF}"/>
              </a:ext>
            </a:extLst>
          </p:cNvPr>
          <p:cNvSpPr/>
          <p:nvPr/>
        </p:nvSpPr>
        <p:spPr>
          <a:xfrm flipV="1">
            <a:off x="191729" y="606853"/>
            <a:ext cx="661711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74667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اطلس بزرگ - ویکی‌پدیا، دانشنامهٔ آزاد">
            <a:extLst>
              <a:ext uri="{FF2B5EF4-FFF2-40B4-BE49-F238E27FC236}">
                <a16:creationId xmlns:a16="http://schemas.microsoft.com/office/drawing/2014/main" id="{0BEE0C41-35B6-DAA7-45CB-9D5D95C498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376" b="18502"/>
          <a:stretch/>
        </p:blipFill>
        <p:spPr bwMode="auto">
          <a:xfrm>
            <a:off x="0" y="0"/>
            <a:ext cx="12192000" cy="4227871"/>
          </a:xfrm>
          <a:prstGeom prst="flowChartOffpageConnector">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0CE7C1B-03DA-FCF7-72BA-AA45EABFB97C}"/>
              </a:ext>
            </a:extLst>
          </p:cNvPr>
          <p:cNvSpPr txBox="1"/>
          <p:nvPr/>
        </p:nvSpPr>
        <p:spPr>
          <a:xfrm>
            <a:off x="8908026" y="4022081"/>
            <a:ext cx="3195484"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t>کوه های آنتی اطلس</a:t>
            </a:r>
          </a:p>
        </p:txBody>
      </p:sp>
      <p:sp>
        <p:nvSpPr>
          <p:cNvPr id="5" name="TextBox 4">
            <a:extLst>
              <a:ext uri="{FF2B5EF4-FFF2-40B4-BE49-F238E27FC236}">
                <a16:creationId xmlns:a16="http://schemas.microsoft.com/office/drawing/2014/main" id="{45A67743-89DE-E1E9-05CA-715F2CA1F2D3}"/>
              </a:ext>
            </a:extLst>
          </p:cNvPr>
          <p:cNvSpPr txBox="1"/>
          <p:nvPr/>
        </p:nvSpPr>
        <p:spPr>
          <a:xfrm>
            <a:off x="176981" y="4483746"/>
            <a:ext cx="11926529" cy="2239074"/>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t>به این دلیل نامیده می شود که قله های پایینی رشته کوه های اطلس را در بر می گیرد و ارتفاع این کوه ها ۲۵۳۱ متر است.این کوه در شرق مراکش قرار دارد.کوه های اطلس در جنوب مراکش واقع شده و در امتداد جنوب غربی امتداد دارد. اقیانوس اطلس و به سمت فلات </a:t>
            </a:r>
            <a:r>
              <a:rPr lang="en-US" dirty="0" err="1"/>
              <a:t>Ouarzazate</a:t>
            </a:r>
            <a:r>
              <a:rPr lang="en-US" dirty="0"/>
              <a:t>، </a:t>
            </a:r>
            <a:r>
              <a:rPr lang="fa-IR" dirty="0"/>
              <a:t>که مشرف به صحرای بزرگ است. از این رو آب و هوای این کوه ها با آب و هوای خشک بیابانی مشخص می شود و اکثر پوشش گیاهی این کوه ها برای چرای دام مناسب است.</a:t>
            </a:r>
          </a:p>
        </p:txBody>
      </p:sp>
      <p:sp>
        <p:nvSpPr>
          <p:cNvPr id="4" name="Flowchart: Collate 3">
            <a:extLst>
              <a:ext uri="{FF2B5EF4-FFF2-40B4-BE49-F238E27FC236}">
                <a16:creationId xmlns:a16="http://schemas.microsoft.com/office/drawing/2014/main" id="{1D360042-56BF-7091-B65B-8D0D56C68831}"/>
              </a:ext>
            </a:extLst>
          </p:cNvPr>
          <p:cNvSpPr/>
          <p:nvPr/>
        </p:nvSpPr>
        <p:spPr>
          <a:xfrm rot="16200000">
            <a:off x="5749987" y="1833834"/>
            <a:ext cx="692025" cy="4945629"/>
          </a:xfrm>
          <a:prstGeom prst="flowChartCollat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0922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pct10">
          <a:fgClr>
            <a:schemeClr val="accent6">
              <a:lumMod val="75000"/>
            </a:schemeClr>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D5F2C0-0964-CCA8-0BE5-8734602E8663}"/>
              </a:ext>
            </a:extLst>
          </p:cNvPr>
          <p:cNvSpPr/>
          <p:nvPr/>
        </p:nvSpPr>
        <p:spPr>
          <a:xfrm>
            <a:off x="0" y="1784556"/>
            <a:ext cx="12192000" cy="3564194"/>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0FE12CE-1466-D6BF-FA80-3049CE4A40DC}"/>
              </a:ext>
            </a:extLst>
          </p:cNvPr>
          <p:cNvSpPr txBox="1"/>
          <p:nvPr/>
        </p:nvSpPr>
        <p:spPr>
          <a:xfrm>
            <a:off x="6096000" y="1874374"/>
            <a:ext cx="1612491"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بخش غربی</a:t>
            </a:r>
          </a:p>
        </p:txBody>
      </p:sp>
      <p:sp>
        <p:nvSpPr>
          <p:cNvPr id="5" name="TextBox 4">
            <a:extLst>
              <a:ext uri="{FF2B5EF4-FFF2-40B4-BE49-F238E27FC236}">
                <a16:creationId xmlns:a16="http://schemas.microsoft.com/office/drawing/2014/main" id="{B5586E0A-7F7E-288B-82E7-2D9CCC04D04D}"/>
              </a:ext>
            </a:extLst>
          </p:cNvPr>
          <p:cNvSpPr txBox="1"/>
          <p:nvPr/>
        </p:nvSpPr>
        <p:spPr>
          <a:xfrm>
            <a:off x="6096000" y="2336039"/>
            <a:ext cx="5918384" cy="2793072"/>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solidFill>
                  <a:schemeClr val="bg1"/>
                </a:solidFill>
              </a:rPr>
              <a:t>این بخش در کشور مغرب (مراکش) قرار دارد و از دو رشتۀ اطلس علیا و اطلس وسطا تشکیل شده است. اطلس علیا که اطلس مرتفع و اطلس کبیر نیز نامیده می‌شود، از حفرۀ سوس آغاز می‌شود، و با ارتفاع متوسط ۵۰۰‘۲ متر به‌طول ۷۵۰ کمـ از جنوب غربی به شمال شرقی امتداد می‌یابد. </a:t>
            </a:r>
          </a:p>
        </p:txBody>
      </p:sp>
      <p:pic>
        <p:nvPicPr>
          <p:cNvPr id="2" name="Picture 1">
            <a:extLst>
              <a:ext uri="{FF2B5EF4-FFF2-40B4-BE49-F238E27FC236}">
                <a16:creationId xmlns:a16="http://schemas.microsoft.com/office/drawing/2014/main" id="{674B9C9F-ADC0-367F-35DD-13A7DA72BD46}"/>
              </a:ext>
            </a:extLst>
          </p:cNvPr>
          <p:cNvPicPr>
            <a:picLocks noChangeAspect="1"/>
          </p:cNvPicPr>
          <p:nvPr/>
        </p:nvPicPr>
        <p:blipFill>
          <a:blip r:embed="rId2"/>
          <a:srcRect l="1509" t="1079" r="1364" b="1911"/>
          <a:stretch/>
        </p:blipFill>
        <p:spPr>
          <a:xfrm>
            <a:off x="265471" y="272844"/>
            <a:ext cx="5652913" cy="6312311"/>
          </a:xfrm>
          <a:prstGeom prst="rect">
            <a:avLst/>
          </a:prstGeom>
          <a:ln w="57150">
            <a:solidFill>
              <a:schemeClr val="accent6">
                <a:lumMod val="75000"/>
              </a:schemeClr>
            </a:solidFill>
          </a:ln>
        </p:spPr>
      </p:pic>
    </p:spTree>
    <p:extLst>
      <p:ext uri="{BB962C8B-B14F-4D97-AF65-F5344CB8AC3E}">
        <p14:creationId xmlns:p14="http://schemas.microsoft.com/office/powerpoint/2010/main" val="2719689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5E75F3-97CF-1A44-F399-1872FA1F1A16}"/>
              </a:ext>
            </a:extLst>
          </p:cNvPr>
          <p:cNvPicPr>
            <a:picLocks noChangeAspect="1"/>
          </p:cNvPicPr>
          <p:nvPr/>
        </p:nvPicPr>
        <p:blipFill>
          <a:blip r:embed="rId2"/>
          <a:stretch>
            <a:fillRect/>
          </a:stretch>
        </p:blipFill>
        <p:spPr>
          <a:xfrm>
            <a:off x="2" y="0"/>
            <a:ext cx="12192000" cy="6858000"/>
          </a:xfrm>
          <a:prstGeom prst="rect">
            <a:avLst/>
          </a:prstGeom>
        </p:spPr>
      </p:pic>
      <p:sp>
        <p:nvSpPr>
          <p:cNvPr id="3" name="TextBox 2">
            <a:extLst>
              <a:ext uri="{FF2B5EF4-FFF2-40B4-BE49-F238E27FC236}">
                <a16:creationId xmlns:a16="http://schemas.microsoft.com/office/drawing/2014/main" id="{325E3920-969A-9087-A9C9-91FA04143F84}"/>
              </a:ext>
            </a:extLst>
          </p:cNvPr>
          <p:cNvSpPr txBox="1"/>
          <p:nvPr/>
        </p:nvSpPr>
        <p:spPr>
          <a:xfrm>
            <a:off x="290051" y="4945230"/>
            <a:ext cx="11872451" cy="1685077"/>
          </a:xfrm>
          <a:prstGeom prst="rect">
            <a:avLst/>
          </a:prstGeom>
          <a:noFill/>
        </p:spPr>
        <p:txBody>
          <a:bodyPr wrap="square">
            <a:spAutoFit/>
          </a:bodyPr>
          <a:lstStyle>
            <a:defPPr>
              <a:defRPr lang="fa-IR"/>
            </a:defPPr>
            <a:lvl1pPr algn="just" rtl="1">
              <a:lnSpc>
                <a:spcPct val="200000"/>
              </a:lnSpc>
              <a:defRPr b="0" i="0">
                <a:solidFill>
                  <a:srgbClr val="222222"/>
                </a:solidFill>
                <a:effectLst/>
                <a:latin typeface="Vazir" panose="020B0603030804020204" pitchFamily="34" charset="-78"/>
                <a:cs typeface="Vazir" panose="020B0603030804020204" pitchFamily="34" charset="-78"/>
              </a:defRPr>
            </a:lvl1pPr>
          </a:lstStyle>
          <a:p>
            <a:r>
              <a:rPr lang="fa-IR" dirty="0">
                <a:solidFill>
                  <a:schemeClr val="bg1"/>
                </a:solidFill>
              </a:rPr>
              <a:t>مرتفع‌ترین کوههای اطلس در این بخش قرار دارند. قلۀ ۱۵۰‘۴ متری طبقال که بلندترین نقطۀ رشته‌کوه اطلس به‌ شمار می‌آید، در این بخش واقع است (ابوالنصر، 3). اطلس علیا نیز به دو قسمت شمالی و جنوبی (آنتی‌اطلس) تقسیم می‌گردد (بستانی، ۱۴ / ۳۹۳-۳۹۴).</a:t>
            </a:r>
          </a:p>
        </p:txBody>
      </p:sp>
      <p:sp>
        <p:nvSpPr>
          <p:cNvPr id="2" name="TextBox 1">
            <a:extLst>
              <a:ext uri="{FF2B5EF4-FFF2-40B4-BE49-F238E27FC236}">
                <a16:creationId xmlns:a16="http://schemas.microsoft.com/office/drawing/2014/main" id="{3D5D205E-BA96-EFAA-0DED-FE24A9C13DFB}"/>
              </a:ext>
            </a:extLst>
          </p:cNvPr>
          <p:cNvSpPr txBox="1"/>
          <p:nvPr/>
        </p:nvSpPr>
        <p:spPr>
          <a:xfrm>
            <a:off x="10550011" y="4483565"/>
            <a:ext cx="1612491" cy="461665"/>
          </a:xfrm>
          <a:prstGeom prst="rect">
            <a:avLst/>
          </a:prstGeom>
          <a:noFill/>
        </p:spPr>
        <p:txBody>
          <a:bodyPr wrap="square">
            <a:spAutoFit/>
          </a:bodyPr>
          <a:lstStyle>
            <a:defPPr>
              <a:defRPr lang="fa-IR"/>
            </a:defPPr>
            <a:lvl1pPr algn="just" rtl="1">
              <a:defRPr sz="2400" b="1" i="0">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بخش غربی</a:t>
            </a:r>
          </a:p>
        </p:txBody>
      </p:sp>
      <p:sp>
        <p:nvSpPr>
          <p:cNvPr id="6" name="Rectangle 5">
            <a:extLst>
              <a:ext uri="{FF2B5EF4-FFF2-40B4-BE49-F238E27FC236}">
                <a16:creationId xmlns:a16="http://schemas.microsoft.com/office/drawing/2014/main" id="{76D99F71-D77A-9463-804E-E32D7FBB9249}"/>
              </a:ext>
            </a:extLst>
          </p:cNvPr>
          <p:cNvSpPr/>
          <p:nvPr/>
        </p:nvSpPr>
        <p:spPr>
          <a:xfrm>
            <a:off x="176981" y="4694733"/>
            <a:ext cx="10373030" cy="15257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051113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TotalTime>
  <Words>1563</Words>
  <Application>Microsoft Office PowerPoint</Application>
  <PresentationFormat>Widescreen</PresentationFormat>
  <Paragraphs>51</Paragraphs>
  <Slides>24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5</cp:revision>
  <dcterms:created xsi:type="dcterms:W3CDTF">2025-02-11T05:03:40Z</dcterms:created>
  <dcterms:modified xsi:type="dcterms:W3CDTF">2025-03-07T12:58:34Z</dcterms:modified>
</cp:coreProperties>
</file>