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88" r:id="rId2"/>
    <p:sldId id="256" r:id="rId3"/>
    <p:sldId id="257" r:id="rId4"/>
    <p:sldId id="258" r:id="rId5"/>
    <p:sldId id="259" r:id="rId6"/>
    <p:sldId id="260" r:id="rId7"/>
    <p:sldId id="261" r:id="rId8"/>
    <p:sldId id="262" r:id="rId9"/>
    <p:sldId id="263" r:id="rId10"/>
    <p:sldId id="282" r:id="rId11"/>
    <p:sldId id="264" r:id="rId12"/>
    <p:sldId id="265" r:id="rId13"/>
    <p:sldId id="266" r:id="rId14"/>
    <p:sldId id="283" r:id="rId15"/>
    <p:sldId id="268" r:id="rId16"/>
    <p:sldId id="284" r:id="rId17"/>
    <p:sldId id="269" r:id="rId18"/>
    <p:sldId id="270" r:id="rId19"/>
    <p:sldId id="285" r:id="rId20"/>
    <p:sldId id="271" r:id="rId21"/>
    <p:sldId id="272" r:id="rId22"/>
    <p:sldId id="273" r:id="rId23"/>
    <p:sldId id="286" r:id="rId24"/>
    <p:sldId id="274" r:id="rId25"/>
    <p:sldId id="287" r:id="rId26"/>
    <p:sldId id="280" r:id="rId27"/>
    <p:sldId id="281" r:id="rId28"/>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78" d="100"/>
          <a:sy n="78" d="100"/>
        </p:scale>
        <p:origin x="778"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F906F6C1-47F1-4131-BB9A-708B68E8A240}" type="datetimeFigureOut">
              <a:rPr lang="fa-IR" smtClean="0"/>
              <a:t>08/09/1446</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D81F3E5B-EF55-4A92-9787-4593E845C39E}" type="slidenum">
              <a:rPr lang="fa-IR" smtClean="0"/>
              <a:t>‹#›</a:t>
            </a:fld>
            <a:endParaRPr lang="fa-IR"/>
          </a:p>
        </p:txBody>
      </p:sp>
    </p:spTree>
    <p:extLst>
      <p:ext uri="{BB962C8B-B14F-4D97-AF65-F5344CB8AC3E}">
        <p14:creationId xmlns:p14="http://schemas.microsoft.com/office/powerpoint/2010/main" val="1713986834"/>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D81F3E5B-EF55-4A92-9787-4593E845C39E}" type="slidenum">
              <a:rPr lang="fa-IR" smtClean="0"/>
              <a:t>1</a:t>
            </a:fld>
            <a:endParaRPr lang="fa-IR"/>
          </a:p>
        </p:txBody>
      </p:sp>
    </p:spTree>
    <p:extLst>
      <p:ext uri="{BB962C8B-B14F-4D97-AF65-F5344CB8AC3E}">
        <p14:creationId xmlns:p14="http://schemas.microsoft.com/office/powerpoint/2010/main" val="718460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D81F3E5B-EF55-4A92-9787-4593E845C39E}" type="slidenum">
              <a:rPr lang="fa-IR" smtClean="0"/>
              <a:t>14</a:t>
            </a:fld>
            <a:endParaRPr lang="fa-IR"/>
          </a:p>
        </p:txBody>
      </p:sp>
    </p:spTree>
    <p:extLst>
      <p:ext uri="{BB962C8B-B14F-4D97-AF65-F5344CB8AC3E}">
        <p14:creationId xmlns:p14="http://schemas.microsoft.com/office/powerpoint/2010/main" val="4562266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D81F3E5B-EF55-4A92-9787-4593E845C39E}" type="slidenum">
              <a:rPr lang="fa-IR" smtClean="0"/>
              <a:t>17</a:t>
            </a:fld>
            <a:endParaRPr lang="fa-IR"/>
          </a:p>
        </p:txBody>
      </p:sp>
    </p:spTree>
    <p:extLst>
      <p:ext uri="{BB962C8B-B14F-4D97-AF65-F5344CB8AC3E}">
        <p14:creationId xmlns:p14="http://schemas.microsoft.com/office/powerpoint/2010/main" val="31414258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D81F3E5B-EF55-4A92-9787-4593E845C39E}" type="slidenum">
              <a:rPr lang="fa-IR" smtClean="0"/>
              <a:t>20</a:t>
            </a:fld>
            <a:endParaRPr lang="fa-IR"/>
          </a:p>
        </p:txBody>
      </p:sp>
    </p:spTree>
    <p:extLst>
      <p:ext uri="{BB962C8B-B14F-4D97-AF65-F5344CB8AC3E}">
        <p14:creationId xmlns:p14="http://schemas.microsoft.com/office/powerpoint/2010/main" val="27344479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4" name="Picture Placeholder 13"/>
          <p:cNvSpPr>
            <a:spLocks noGrp="1"/>
          </p:cNvSpPr>
          <p:nvPr>
            <p:ph type="pic" sz="quarter" idx="10"/>
          </p:nvPr>
        </p:nvSpPr>
        <p:spPr>
          <a:xfrm>
            <a:off x="0" y="0"/>
            <a:ext cx="7035800" cy="6858000"/>
          </a:xfrm>
          <a:custGeom>
            <a:avLst/>
            <a:gdLst>
              <a:gd name="connsiteX0" fmla="*/ 0 w 7035800"/>
              <a:gd name="connsiteY0" fmla="*/ 0 h 6858000"/>
              <a:gd name="connsiteX1" fmla="*/ 3517900 w 7035800"/>
              <a:gd name="connsiteY1" fmla="*/ 0 h 6858000"/>
              <a:gd name="connsiteX2" fmla="*/ 7035800 w 7035800"/>
              <a:gd name="connsiteY2" fmla="*/ 3429000 h 6858000"/>
              <a:gd name="connsiteX3" fmla="*/ 3517900 w 7035800"/>
              <a:gd name="connsiteY3" fmla="*/ 6858000 h 6858000"/>
              <a:gd name="connsiteX4" fmla="*/ 0 w 703580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35800" h="6858000">
                <a:moveTo>
                  <a:pt x="0" y="0"/>
                </a:moveTo>
                <a:lnTo>
                  <a:pt x="3517900" y="0"/>
                </a:lnTo>
                <a:cubicBezTo>
                  <a:pt x="5460783" y="0"/>
                  <a:pt x="7035800" y="1535216"/>
                  <a:pt x="7035800" y="3429000"/>
                </a:cubicBezTo>
                <a:cubicBezTo>
                  <a:pt x="7035800" y="5322784"/>
                  <a:pt x="5460783" y="6858000"/>
                  <a:pt x="3517900" y="6858000"/>
                </a:cubicBezTo>
                <a:lnTo>
                  <a:pt x="0" y="6858000"/>
                </a:lnTo>
                <a:close/>
              </a:path>
            </a:pathLst>
          </a:custGeom>
        </p:spPr>
        <p:txBody>
          <a:bodyPr wrap="square">
            <a:noAutofit/>
          </a:bodyPr>
          <a:lstStyle/>
          <a:p>
            <a:endParaRPr lang="fa-IR"/>
          </a:p>
        </p:txBody>
      </p:sp>
    </p:spTree>
    <p:extLst>
      <p:ext uri="{BB962C8B-B14F-4D97-AF65-F5344CB8AC3E}">
        <p14:creationId xmlns:p14="http://schemas.microsoft.com/office/powerpoint/2010/main" val="35903835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1582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57250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1631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8362492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21565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27371534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40247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 id="2147483656" r:id="rId4"/>
    <p:sldLayoutId id="2147483657" r:id="rId5"/>
    <p:sldLayoutId id="2147483658" r:id="rId6"/>
    <p:sldLayoutId id="2147483659" r:id="rId7"/>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3.xml"/><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hyperlink" Target="https://fa.wikipedia.org/wiki/%D8%B9%D9%82%D8%A7%D8%A8_%D8%AF%D8%B1%DB%8C%D8%A7%DB%8C%DB%8C_%D8%AF%D9%85%E2%80%8C%D8%B3%D9%81%DB%8C%D8%AF"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3.xml"/><Relationship Id="rId5" Type="http://schemas.openxmlformats.org/officeDocument/2006/relationships/image" Target="../media/image18.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6089177" y="5283675"/>
            <a:ext cx="3907809" cy="4277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p:cNvSpPr/>
          <p:nvPr/>
        </p:nvSpPr>
        <p:spPr>
          <a:xfrm>
            <a:off x="6887354" y="3514012"/>
            <a:ext cx="3907809" cy="4277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p:cNvSpPr/>
          <p:nvPr/>
        </p:nvSpPr>
        <p:spPr>
          <a:xfrm>
            <a:off x="8284190" y="2664262"/>
            <a:ext cx="3907809" cy="427724"/>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Rectangle 12"/>
          <p:cNvSpPr/>
          <p:nvPr/>
        </p:nvSpPr>
        <p:spPr>
          <a:xfrm>
            <a:off x="8284191" y="4439622"/>
            <a:ext cx="3907809" cy="427724"/>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4" name="Picture 13"/>
          <p:cNvPicPr>
            <a:picLocks noChangeAspect="1"/>
          </p:cNvPicPr>
          <p:nvPr/>
        </p:nvPicPr>
        <p:blipFill>
          <a:blip r:embed="rId3"/>
          <a:stretch>
            <a:fillRect/>
          </a:stretch>
        </p:blipFill>
        <p:spPr>
          <a:xfrm>
            <a:off x="8116188" y="212616"/>
            <a:ext cx="2307066" cy="2307066"/>
          </a:xfrm>
          <a:prstGeom prst="rect">
            <a:avLst/>
          </a:prstGeom>
        </p:spPr>
      </p:pic>
      <p:sp>
        <p:nvSpPr>
          <p:cNvPr id="15" name="Rectangle 14"/>
          <p:cNvSpPr/>
          <p:nvPr/>
        </p:nvSpPr>
        <p:spPr>
          <a:xfrm>
            <a:off x="6579254" y="2638249"/>
            <a:ext cx="5612746" cy="461665"/>
          </a:xfrm>
          <a:prstGeom prst="rect">
            <a:avLst/>
          </a:prstGeom>
        </p:spPr>
        <p:txBody>
          <a:bodyPr wrap="square">
            <a:spAutoFit/>
          </a:bodyPr>
          <a:lstStyle/>
          <a:p>
            <a:pPr algn="just"/>
            <a:r>
              <a:rPr lang="fa-IR" sz="2400" b="1">
                <a:solidFill>
                  <a:schemeClr val="bg1"/>
                </a:solidFill>
                <a:latin typeface="Shabnam" panose="020B0603030804020204" pitchFamily="34" charset="-78"/>
                <a:cs typeface="Shabnam" panose="020B0603030804020204" pitchFamily="34" charset="-78"/>
              </a:rPr>
              <a:t>موضوع:پاورپوینت پرنده عقاب</a:t>
            </a:r>
            <a:endParaRPr lang="fa-IR" sz="2400" b="1" dirty="0">
              <a:solidFill>
                <a:schemeClr val="bg1"/>
              </a:solidFill>
              <a:latin typeface="Shabnam" panose="020B0603030804020204" pitchFamily="34" charset="-78"/>
              <a:cs typeface="Shabnam" panose="020B0603030804020204" pitchFamily="34" charset="-78"/>
            </a:endParaRPr>
          </a:p>
        </p:txBody>
      </p:sp>
      <p:sp>
        <p:nvSpPr>
          <p:cNvPr id="16" name="Rectangle 15"/>
          <p:cNvSpPr/>
          <p:nvPr/>
        </p:nvSpPr>
        <p:spPr>
          <a:xfrm>
            <a:off x="7137907" y="3506084"/>
            <a:ext cx="3406702" cy="461665"/>
          </a:xfrm>
          <a:prstGeom prst="rect">
            <a:avLst/>
          </a:prstGeom>
        </p:spPr>
        <p:txBody>
          <a:bodyPr wrap="none">
            <a:spAutoFit/>
          </a:bodyPr>
          <a:lstStyle/>
          <a:p>
            <a:pPr algn="just"/>
            <a:r>
              <a:rPr lang="fa-IR" sz="2400" b="1" dirty="0">
                <a:solidFill>
                  <a:schemeClr val="bg1"/>
                </a:solidFill>
                <a:latin typeface="Shabnam" panose="020B0603030804020204" pitchFamily="34" charset="-78"/>
                <a:cs typeface="Shabnam" panose="020B0603030804020204" pitchFamily="34" charset="-78"/>
              </a:rPr>
              <a:t>استاد راهنما:علیرضا عزیزی</a:t>
            </a:r>
          </a:p>
        </p:txBody>
      </p:sp>
      <p:sp>
        <p:nvSpPr>
          <p:cNvPr id="18" name="Rectangle 17"/>
          <p:cNvSpPr/>
          <p:nvPr/>
        </p:nvSpPr>
        <p:spPr>
          <a:xfrm>
            <a:off x="9084562" y="4389765"/>
            <a:ext cx="2892138" cy="461665"/>
          </a:xfrm>
          <a:prstGeom prst="rect">
            <a:avLst/>
          </a:prstGeom>
        </p:spPr>
        <p:txBody>
          <a:bodyPr wrap="none">
            <a:spAutoFit/>
          </a:bodyPr>
          <a:lstStyle/>
          <a:p>
            <a:pPr algn="just"/>
            <a:r>
              <a:rPr lang="fa-IR" sz="2400" b="1" dirty="0">
                <a:solidFill>
                  <a:schemeClr val="bg1"/>
                </a:solidFill>
                <a:latin typeface="Shabnam" panose="020B0603030804020204" pitchFamily="34" charset="-78"/>
                <a:cs typeface="Shabnam" panose="020B0603030804020204" pitchFamily="34" charset="-78"/>
              </a:rPr>
              <a:t>پژوهشگر:فرزانه توکلی</a:t>
            </a:r>
          </a:p>
        </p:txBody>
      </p:sp>
      <p:sp>
        <p:nvSpPr>
          <p:cNvPr id="20" name="Rectangle 19"/>
          <p:cNvSpPr/>
          <p:nvPr/>
        </p:nvSpPr>
        <p:spPr>
          <a:xfrm>
            <a:off x="7147814" y="5246567"/>
            <a:ext cx="1936748" cy="461665"/>
          </a:xfrm>
          <a:prstGeom prst="rect">
            <a:avLst/>
          </a:prstGeom>
        </p:spPr>
        <p:txBody>
          <a:bodyPr wrap="none">
            <a:spAutoFit/>
          </a:bodyPr>
          <a:lstStyle/>
          <a:p>
            <a:pPr algn="just"/>
            <a:r>
              <a:rPr lang="fa-IR" sz="2400" b="1" dirty="0">
                <a:solidFill>
                  <a:schemeClr val="bg1"/>
                </a:solidFill>
                <a:latin typeface="Shabnam" panose="020B0603030804020204" pitchFamily="34" charset="-78"/>
                <a:cs typeface="Shabnam" panose="020B0603030804020204" pitchFamily="34" charset="-78"/>
              </a:rPr>
              <a:t>تاریخ ارائه: ....</a:t>
            </a:r>
          </a:p>
        </p:txBody>
      </p:sp>
      <p:pic>
        <p:nvPicPr>
          <p:cNvPr id="5" name="Picture Placeholder 4">
            <a:extLst>
              <a:ext uri="{FF2B5EF4-FFF2-40B4-BE49-F238E27FC236}">
                <a16:creationId xmlns:a16="http://schemas.microsoft.com/office/drawing/2014/main" id="{5BCEB039-C47F-6CF9-5042-3EB5307BA55D}"/>
              </a:ext>
            </a:extLst>
          </p:cNvPr>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t="17509" b="17509"/>
          <a:stretch>
            <a:fillRect/>
          </a:stretch>
        </p:blipFill>
        <p:spPr/>
      </p:pic>
    </p:spTree>
    <p:extLst>
      <p:ext uri="{BB962C8B-B14F-4D97-AF65-F5344CB8AC3E}">
        <p14:creationId xmlns:p14="http://schemas.microsoft.com/office/powerpoint/2010/main" val="26480261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lowchart: Process 8"/>
          <p:cNvSpPr/>
          <p:nvPr/>
        </p:nvSpPr>
        <p:spPr>
          <a:xfrm>
            <a:off x="1" y="5983457"/>
            <a:ext cx="12192000" cy="226274"/>
          </a:xfrm>
          <a:prstGeom prst="flowChartProcess">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Flowchart: Process 6"/>
          <p:cNvSpPr/>
          <p:nvPr/>
        </p:nvSpPr>
        <p:spPr>
          <a:xfrm>
            <a:off x="1" y="3179928"/>
            <a:ext cx="12192000" cy="233608"/>
          </a:xfrm>
          <a:prstGeom prst="flowChartProcess">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188686" y="1126953"/>
            <a:ext cx="11464085" cy="1754326"/>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عقاب‌ها سنگین‌تر از آن هستند که بتوانند مانند شاهین‌ها و پرنده‌های کوچک‌تر تیرهٔ بازان (مثل برخی از انواع بازها) در هوا طعمه‌های خود را شکار کنند، پس معمولاً شکار خود را روی زمین غافلگیر و شکار می‌کنند. عقاب‌ها مثل جغدها در بسیاری از اوقات با کندن سر شکار خود، آن را از پای درمی‌آورند.</a:t>
            </a:r>
          </a:p>
        </p:txBody>
      </p:sp>
      <p:sp>
        <p:nvSpPr>
          <p:cNvPr id="3" name="Rectangle 2"/>
          <p:cNvSpPr/>
          <p:nvPr/>
        </p:nvSpPr>
        <p:spPr>
          <a:xfrm>
            <a:off x="10496685" y="791768"/>
            <a:ext cx="1156086" cy="461665"/>
          </a:xfrm>
          <a:prstGeom prst="rect">
            <a:avLst/>
          </a:prstGeom>
        </p:spPr>
        <p:txBody>
          <a:bodyPr wrap="square">
            <a:spAutoFit/>
          </a:bodyPr>
          <a:lstStyle/>
          <a:p>
            <a:pPr algn="l"/>
            <a:r>
              <a:rPr lang="fa-IR" sz="2400" b="1" dirty="0">
                <a:latin typeface="Shabnam" panose="020B0603030804020204" pitchFamily="34" charset="-78"/>
                <a:cs typeface="Shabnam" panose="020B0603030804020204" pitchFamily="34" charset="-78"/>
              </a:rPr>
              <a:t>ویژگی‌ها</a:t>
            </a:r>
          </a:p>
        </p:txBody>
      </p:sp>
      <p:pic>
        <p:nvPicPr>
          <p:cNvPr id="4" name="Picture 3"/>
          <p:cNvPicPr>
            <a:picLocks noChangeAspect="1"/>
          </p:cNvPicPr>
          <p:nvPr/>
        </p:nvPicPr>
        <p:blipFill>
          <a:blip r:embed="rId2"/>
          <a:stretch>
            <a:fillRect/>
          </a:stretch>
        </p:blipFill>
        <p:spPr>
          <a:xfrm>
            <a:off x="623207" y="2891290"/>
            <a:ext cx="4762500" cy="3571875"/>
          </a:xfrm>
          <a:prstGeom prst="rect">
            <a:avLst/>
          </a:prstGeom>
        </p:spPr>
      </p:pic>
      <p:pic>
        <p:nvPicPr>
          <p:cNvPr id="5" name="Picture 4"/>
          <p:cNvPicPr>
            <a:picLocks noChangeAspect="1"/>
          </p:cNvPicPr>
          <p:nvPr/>
        </p:nvPicPr>
        <p:blipFill>
          <a:blip r:embed="rId3"/>
          <a:stretch>
            <a:fillRect/>
          </a:stretch>
        </p:blipFill>
        <p:spPr>
          <a:xfrm>
            <a:off x="5534569" y="2891290"/>
            <a:ext cx="3274218" cy="3571874"/>
          </a:xfrm>
          <a:prstGeom prst="rect">
            <a:avLst/>
          </a:prstGeom>
        </p:spPr>
      </p:pic>
      <p:pic>
        <p:nvPicPr>
          <p:cNvPr id="6" name="Picture 5"/>
          <p:cNvPicPr>
            <a:picLocks noChangeAspect="1"/>
          </p:cNvPicPr>
          <p:nvPr/>
        </p:nvPicPr>
        <p:blipFill>
          <a:blip r:embed="rId4"/>
          <a:stretch>
            <a:fillRect/>
          </a:stretch>
        </p:blipFill>
        <p:spPr>
          <a:xfrm>
            <a:off x="8957649" y="3724727"/>
            <a:ext cx="2857500" cy="1905000"/>
          </a:xfrm>
          <a:prstGeom prst="rect">
            <a:avLst/>
          </a:prstGeom>
        </p:spPr>
      </p:pic>
      <p:sp>
        <p:nvSpPr>
          <p:cNvPr id="10" name="Flowchart: Process 9"/>
          <p:cNvSpPr/>
          <p:nvPr/>
        </p:nvSpPr>
        <p:spPr>
          <a:xfrm>
            <a:off x="0" y="0"/>
            <a:ext cx="1692322" cy="717712"/>
          </a:xfrm>
          <a:prstGeom prst="flowChartProcess">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Flowchart: Process 10"/>
          <p:cNvSpPr/>
          <p:nvPr/>
        </p:nvSpPr>
        <p:spPr>
          <a:xfrm>
            <a:off x="10499678" y="0"/>
            <a:ext cx="1692322" cy="717712"/>
          </a:xfrm>
          <a:prstGeom prst="flowChartProcess">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Flowchart: Process 11"/>
          <p:cNvSpPr/>
          <p:nvPr/>
        </p:nvSpPr>
        <p:spPr>
          <a:xfrm>
            <a:off x="1692322" y="400278"/>
            <a:ext cx="5479356" cy="45719"/>
          </a:xfrm>
          <a:prstGeom prst="flowChartProcess">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Flowchart: Process 12"/>
          <p:cNvSpPr/>
          <p:nvPr/>
        </p:nvSpPr>
        <p:spPr>
          <a:xfrm>
            <a:off x="5017329" y="275650"/>
            <a:ext cx="5479356" cy="45719"/>
          </a:xfrm>
          <a:prstGeom prst="flowChartProcess">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259684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6294" y="14512"/>
            <a:ext cx="12175706" cy="6843488"/>
          </a:xfrm>
          <a:prstGeom prst="rect">
            <a:avLst/>
          </a:prstGeom>
        </p:spPr>
      </p:pic>
      <p:sp>
        <p:nvSpPr>
          <p:cNvPr id="3" name="Flowchart: Alternate Process 2"/>
          <p:cNvSpPr/>
          <p:nvPr/>
        </p:nvSpPr>
        <p:spPr>
          <a:xfrm>
            <a:off x="9770971" y="696036"/>
            <a:ext cx="1160886" cy="559558"/>
          </a:xfrm>
          <a:prstGeom prst="flowChartAlternateProcess">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8171542" y="1561976"/>
            <a:ext cx="3669081" cy="3970318"/>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عقاب‌ها منقار نیرومند و تیزی دارند و طول منقار عقاب طلایی به پنج سانتی‌متر می‌رسد. عقاب‌ها پاهایی نیرومند و به رنگ زرد و روشن دارند و برای درهم شکستن شکار خود، از منقار و چنگال‌های نیرومند خود استفاده می‌کنند.</a:t>
            </a:r>
          </a:p>
        </p:txBody>
      </p:sp>
      <p:sp>
        <p:nvSpPr>
          <p:cNvPr id="4" name="Rectangle 3"/>
          <p:cNvSpPr/>
          <p:nvPr/>
        </p:nvSpPr>
        <p:spPr>
          <a:xfrm>
            <a:off x="9770971" y="730093"/>
            <a:ext cx="1156086" cy="461665"/>
          </a:xfrm>
          <a:prstGeom prst="rect">
            <a:avLst/>
          </a:prstGeom>
        </p:spPr>
        <p:txBody>
          <a:bodyPr wrap="square">
            <a:spAutoFit/>
          </a:bodyPr>
          <a:lstStyle/>
          <a:p>
            <a:pPr algn="l"/>
            <a:r>
              <a:rPr lang="fa-IR" sz="2400" b="1" dirty="0">
                <a:latin typeface="Shabnam" panose="020B0603030804020204" pitchFamily="34" charset="-78"/>
                <a:cs typeface="Shabnam" panose="020B0603030804020204" pitchFamily="34" charset="-78"/>
              </a:rPr>
              <a:t>ویژگی‌ها</a:t>
            </a:r>
          </a:p>
        </p:txBody>
      </p:sp>
    </p:spTree>
    <p:extLst>
      <p:ext uri="{BB962C8B-B14F-4D97-AF65-F5344CB8AC3E}">
        <p14:creationId xmlns:p14="http://schemas.microsoft.com/office/powerpoint/2010/main" val="20219861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0" y="0"/>
            <a:ext cx="12192000" cy="6858000"/>
          </a:xfrm>
          <a:prstGeom prst="rect">
            <a:avLst/>
          </a:prstGeom>
        </p:spPr>
      </p:pic>
      <p:sp>
        <p:nvSpPr>
          <p:cNvPr id="9" name="Pentagon 8"/>
          <p:cNvSpPr/>
          <p:nvPr/>
        </p:nvSpPr>
        <p:spPr>
          <a:xfrm rot="10800000">
            <a:off x="4803789" y="930001"/>
            <a:ext cx="1891406" cy="498143"/>
          </a:xfrm>
          <a:prstGeom prst="homePlat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Flowchart: Alternate Process 7"/>
          <p:cNvSpPr/>
          <p:nvPr/>
        </p:nvSpPr>
        <p:spPr>
          <a:xfrm>
            <a:off x="368490" y="1719618"/>
            <a:ext cx="6470740" cy="4831307"/>
          </a:xfrm>
          <a:prstGeom prst="flowChartAlternateProcess">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5038505" y="950878"/>
            <a:ext cx="1725152" cy="461665"/>
          </a:xfrm>
          <a:prstGeom prst="rect">
            <a:avLst/>
          </a:prstGeom>
        </p:spPr>
        <p:txBody>
          <a:bodyPr wrap="square">
            <a:spAutoFit/>
          </a:bodyPr>
          <a:lstStyle/>
          <a:p>
            <a:pPr algn="l"/>
            <a:r>
              <a:rPr lang="fa-IR" sz="2400" b="1" dirty="0">
                <a:latin typeface="Shabnam" panose="020B0603030804020204" pitchFamily="34" charset="-78"/>
                <a:cs typeface="Shabnam" panose="020B0603030804020204" pitchFamily="34" charset="-78"/>
              </a:rPr>
              <a:t>قدرت بینایی</a:t>
            </a:r>
          </a:p>
        </p:txBody>
      </p:sp>
      <p:sp>
        <p:nvSpPr>
          <p:cNvPr id="3" name="Rectangle 2"/>
          <p:cNvSpPr/>
          <p:nvPr/>
        </p:nvSpPr>
        <p:spPr>
          <a:xfrm>
            <a:off x="391886" y="1779687"/>
            <a:ext cx="6371771" cy="5078313"/>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عقاب‌ها چشمانی درشت دارند که هریک از آن‌ها در یک طرف سر قرار دارد. همهٔ عقاب‌ها در روز شکار می‌کنند و بینایی خیلی دقیق و قابلیت پرواز عالی در ارتفاعات بالا دارند. برآورد می‌شود که قدرت بینایی در عقاب جنگی تا ۸ برابر بیشتر از قدرت بینایی در انسان است. این قدرت بینایی، عقاب‌ها را قادر می‌سازد تا طعمه‌های احتمالی را از فاصلهٔ بسیار دور، تشخیص دهند.این بینایی دقیق، در درجهٔ اول به مردمک‌های بسیار بزرگ آن‌ها نسبت داده می‌شود که حداقل پراش (پراکندگی) نور ورودی را فراهم می‌کنند.</a:t>
            </a:r>
            <a:br>
              <a:rPr lang="fa-IR" dirty="0">
                <a:solidFill>
                  <a:srgbClr val="202122"/>
                </a:solidFill>
                <a:latin typeface="Vazir" panose="020B0603030804020204" pitchFamily="34" charset="-78"/>
                <a:cs typeface="Vazir" panose="020B0603030804020204" pitchFamily="34" charset="-78"/>
              </a:rPr>
            </a:br>
            <a:endParaRPr lang="fa-IR" dirty="0">
              <a:solidFill>
                <a:srgbClr val="202122"/>
              </a:solidFill>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3"/>
          <a:stretch>
            <a:fillRect/>
          </a:stretch>
        </p:blipFill>
        <p:spPr>
          <a:xfrm>
            <a:off x="8171027" y="3961630"/>
            <a:ext cx="3861830" cy="2896370"/>
          </a:xfrm>
          <a:prstGeom prst="rect">
            <a:avLst/>
          </a:prstGeom>
        </p:spPr>
      </p:pic>
      <p:pic>
        <p:nvPicPr>
          <p:cNvPr id="5" name="Picture 4"/>
          <p:cNvPicPr>
            <a:picLocks noChangeAspect="1"/>
          </p:cNvPicPr>
          <p:nvPr/>
        </p:nvPicPr>
        <p:blipFill>
          <a:blip r:embed="rId4"/>
          <a:stretch>
            <a:fillRect/>
          </a:stretch>
        </p:blipFill>
        <p:spPr>
          <a:xfrm>
            <a:off x="6998373" y="1179073"/>
            <a:ext cx="3652626" cy="2735942"/>
          </a:xfrm>
          <a:prstGeom prst="rect">
            <a:avLst/>
          </a:prstGeom>
        </p:spPr>
      </p:pic>
    </p:spTree>
    <p:extLst>
      <p:ext uri="{BB962C8B-B14F-4D97-AF65-F5344CB8AC3E}">
        <p14:creationId xmlns:p14="http://schemas.microsoft.com/office/powerpoint/2010/main" val="11894570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t="7837" b="5427"/>
          <a:stretch/>
        </p:blipFill>
        <p:spPr>
          <a:xfrm>
            <a:off x="0" y="0"/>
            <a:ext cx="12162970" cy="7097488"/>
          </a:xfrm>
          <a:prstGeom prst="rect">
            <a:avLst/>
          </a:prstGeom>
        </p:spPr>
      </p:pic>
      <p:sp>
        <p:nvSpPr>
          <p:cNvPr id="4" name="Rectangle 3"/>
          <p:cNvSpPr/>
          <p:nvPr/>
        </p:nvSpPr>
        <p:spPr>
          <a:xfrm>
            <a:off x="0" y="992690"/>
            <a:ext cx="12192000" cy="4571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11115392" y="807577"/>
            <a:ext cx="670376" cy="461665"/>
          </a:xfrm>
          <a:prstGeom prst="rect">
            <a:avLst/>
          </a:prstGeom>
          <a:solidFill>
            <a:srgbClr val="00B0F0"/>
          </a:solidFill>
          <a:ln>
            <a:noFill/>
          </a:ln>
        </p:spPr>
        <p:txBody>
          <a:bodyPr wrap="square">
            <a:spAutoFit/>
          </a:bodyPr>
          <a:lstStyle/>
          <a:p>
            <a:pPr algn="l"/>
            <a:r>
              <a:rPr lang="fa-IR" sz="2400" b="1" dirty="0">
                <a:latin typeface="Shabnam" panose="020B0603030804020204" pitchFamily="34" charset="-78"/>
                <a:cs typeface="Shabnam" panose="020B0603030804020204" pitchFamily="34" charset="-78"/>
              </a:rPr>
              <a:t>جثه</a:t>
            </a:r>
          </a:p>
        </p:txBody>
      </p:sp>
      <p:sp>
        <p:nvSpPr>
          <p:cNvPr id="3" name="Rectangle 2"/>
          <p:cNvSpPr/>
          <p:nvPr/>
        </p:nvSpPr>
        <p:spPr>
          <a:xfrm>
            <a:off x="204716" y="6205519"/>
            <a:ext cx="11581052" cy="646331"/>
          </a:xfrm>
          <a:prstGeom prst="rect">
            <a:avLst/>
          </a:prstGeom>
          <a:solidFill>
            <a:srgbClr val="92D050"/>
          </a:solidFill>
          <a:ln>
            <a:noFill/>
          </a:ln>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عقاب مارخور نیکوبار جنوبی، کوچک‌ترین گونهٔ عقاب است که تنها ۴۵۰ گرم وزن دارد و بومی انحصاری جزایر نیکوبار در هند است. </a:t>
            </a:r>
          </a:p>
        </p:txBody>
      </p:sp>
    </p:spTree>
    <p:extLst>
      <p:ext uri="{BB962C8B-B14F-4D97-AF65-F5344CB8AC3E}">
        <p14:creationId xmlns:p14="http://schemas.microsoft.com/office/powerpoint/2010/main" val="22725060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srcRect b="6362"/>
          <a:stretch/>
        </p:blipFill>
        <p:spPr>
          <a:xfrm>
            <a:off x="0" y="242510"/>
            <a:ext cx="11640458" cy="6596740"/>
          </a:xfrm>
          <a:prstGeom prst="rect">
            <a:avLst/>
          </a:prstGeom>
        </p:spPr>
      </p:pic>
      <p:sp>
        <p:nvSpPr>
          <p:cNvPr id="4" name="Rectangular Callout 3"/>
          <p:cNvSpPr/>
          <p:nvPr/>
        </p:nvSpPr>
        <p:spPr>
          <a:xfrm>
            <a:off x="6416598" y="844733"/>
            <a:ext cx="5223859" cy="5337703"/>
          </a:xfrm>
          <a:prstGeom prst="wedgeRectCallou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6487720" y="724724"/>
            <a:ext cx="5152738" cy="5632311"/>
          </a:xfrm>
          <a:prstGeom prst="rect">
            <a:avLst/>
          </a:prstGeom>
        </p:spPr>
        <p:txBody>
          <a:bodyPr wrap="square">
            <a:spAutoFit/>
          </a:bodyPr>
          <a:lstStyle/>
          <a:p>
            <a:pPr algn="just">
              <a:lnSpc>
                <a:spcPct val="200000"/>
              </a:lnSpc>
            </a:pPr>
            <a:r>
              <a:rPr lang="fa-IR" dirty="0">
                <a:solidFill>
                  <a:schemeClr val="bg1"/>
                </a:solidFill>
                <a:latin typeface="Vazir" panose="020B0603030804020204" pitchFamily="34" charset="-78"/>
                <a:cs typeface="Vazir" panose="020B0603030804020204" pitchFamily="34" charset="-78"/>
              </a:rPr>
              <a:t>عقاب دریایی استلر با میانگین وزن ۶٫۷ کیلو، عقاب فیلیپینی با طول یک متر، عقاب</a:t>
            </a:r>
            <a:r>
              <a:rPr lang="fa-IR" dirty="0">
                <a:solidFill>
                  <a:schemeClr val="bg1"/>
                </a:solidFill>
                <a:latin typeface="Vazir" panose="020B0603030804020204" pitchFamily="34" charset="-78"/>
                <a:cs typeface="Vazir" panose="020B0603030804020204" pitchFamily="34" charset="-78"/>
                <a:hlinkClick r:id="rId4"/>
              </a:rPr>
              <a:t> </a:t>
            </a:r>
            <a:r>
              <a:rPr lang="fa-IR" dirty="0">
                <a:solidFill>
                  <a:schemeClr val="bg1"/>
                </a:solidFill>
                <a:latin typeface="Vazir" panose="020B0603030804020204" pitchFamily="34" charset="-78"/>
                <a:cs typeface="Vazir" panose="020B0603030804020204" pitchFamily="34" charset="-78"/>
              </a:rPr>
              <a:t>دریایی</a:t>
            </a:r>
            <a:r>
              <a:rPr lang="fa-IR" dirty="0">
                <a:solidFill>
                  <a:schemeClr val="bg1"/>
                </a:solidFill>
                <a:latin typeface="Vazir" panose="020B0603030804020204" pitchFamily="34" charset="-78"/>
                <a:cs typeface="Vazir" panose="020B0603030804020204" pitchFamily="34" charset="-78"/>
                <a:hlinkClick r:id="rId4"/>
              </a:rPr>
              <a:t> </a:t>
            </a:r>
            <a:r>
              <a:rPr lang="fa-IR" dirty="0">
                <a:solidFill>
                  <a:schemeClr val="bg1"/>
                </a:solidFill>
                <a:latin typeface="Vazir" panose="020B0603030804020204" pitchFamily="34" charset="-78"/>
                <a:cs typeface="Vazir" panose="020B0603030804020204" pitchFamily="34" charset="-78"/>
              </a:rPr>
              <a:t>دم‌سفید و عقاب هارپی از بزرگ‌ترین انواع عقاب‌ها هستند. عقاب ماهی‌گیر و عقاب ماهی‌گیر شرقی تنها پرندگان شکاری هستند که با نام عقاب شناخته می‌شوند، اما جزء خانواده بازان نیستند. این پرندگان که تقریباً فقط از ماهی تغذیه می‌کند، تنها اعضای بازمانده از خانوادهٔ زیستی خود یعنی عقاب‌ماهی‌گیران (</a:t>
            </a:r>
            <a:r>
              <a:rPr lang="en-US" dirty="0" err="1">
                <a:solidFill>
                  <a:schemeClr val="bg1"/>
                </a:solidFill>
                <a:latin typeface="Vazir" panose="020B0603030804020204" pitchFamily="34" charset="-78"/>
                <a:cs typeface="Vazir" panose="020B0603030804020204" pitchFamily="34" charset="-78"/>
              </a:rPr>
              <a:t>Pandionidae</a:t>
            </a:r>
            <a:r>
              <a:rPr lang="fa-IR" dirty="0">
                <a:solidFill>
                  <a:schemeClr val="bg1"/>
                </a:solidFill>
                <a:latin typeface="Vazir" panose="020B0603030804020204" pitchFamily="34" charset="-78"/>
                <a:cs typeface="Vazir" panose="020B0603030804020204" pitchFamily="34" charset="-78"/>
              </a:rPr>
              <a:t>)هستند. جنس مادهٔ همه گونه‌های شناخته‌شدهٔ عقاب‌ها، بزرگ‌تر از جنس نر است.</a:t>
            </a:r>
          </a:p>
        </p:txBody>
      </p:sp>
      <p:sp>
        <p:nvSpPr>
          <p:cNvPr id="3" name="Rectangle 2"/>
          <p:cNvSpPr/>
          <p:nvPr/>
        </p:nvSpPr>
        <p:spPr>
          <a:xfrm>
            <a:off x="10970082" y="264768"/>
            <a:ext cx="670376" cy="461665"/>
          </a:xfrm>
          <a:prstGeom prst="rect">
            <a:avLst/>
          </a:prstGeom>
          <a:solidFill>
            <a:srgbClr val="92D050"/>
          </a:solidFill>
          <a:ln>
            <a:noFill/>
          </a:ln>
        </p:spPr>
        <p:txBody>
          <a:bodyPr wrap="square">
            <a:spAutoFit/>
          </a:bodyPr>
          <a:lstStyle/>
          <a:p>
            <a:pPr algn="l"/>
            <a:r>
              <a:rPr lang="fa-IR" sz="2400" b="1" dirty="0">
                <a:latin typeface="Shabnam" panose="020B0603030804020204" pitchFamily="34" charset="-78"/>
                <a:cs typeface="Shabnam" panose="020B0603030804020204" pitchFamily="34" charset="-78"/>
              </a:rPr>
              <a:t>جثه</a:t>
            </a:r>
          </a:p>
        </p:txBody>
      </p:sp>
    </p:spTree>
    <p:extLst>
      <p:ext uri="{BB962C8B-B14F-4D97-AF65-F5344CB8AC3E}">
        <p14:creationId xmlns:p14="http://schemas.microsoft.com/office/powerpoint/2010/main" val="13026575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12192000" cy="6858000"/>
          </a:xfrm>
          <a:prstGeom prst="rect">
            <a:avLst/>
          </a:prstGeom>
        </p:spPr>
      </p:pic>
      <p:sp>
        <p:nvSpPr>
          <p:cNvPr id="7" name="Rectangle 6"/>
          <p:cNvSpPr/>
          <p:nvPr/>
        </p:nvSpPr>
        <p:spPr>
          <a:xfrm>
            <a:off x="10367781" y="601837"/>
            <a:ext cx="1518364" cy="46166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10367781" y="601837"/>
            <a:ext cx="1518364" cy="461665"/>
          </a:xfrm>
          <a:prstGeom prst="rect">
            <a:avLst/>
          </a:prstGeom>
        </p:spPr>
        <p:txBody>
          <a:bodyPr wrap="square">
            <a:spAutoFit/>
          </a:bodyPr>
          <a:lstStyle/>
          <a:p>
            <a:pPr algn="l"/>
            <a:r>
              <a:rPr lang="fa-IR" sz="2400" b="1" dirty="0">
                <a:solidFill>
                  <a:schemeClr val="bg1"/>
                </a:solidFill>
                <a:latin typeface="Shabnam" panose="020B0603030804020204" pitchFamily="34" charset="-78"/>
                <a:cs typeface="Shabnam" panose="020B0603030804020204" pitchFamily="34" charset="-78"/>
              </a:rPr>
              <a:t>بوم‌شناسی</a:t>
            </a:r>
          </a:p>
        </p:txBody>
      </p:sp>
      <p:sp>
        <p:nvSpPr>
          <p:cNvPr id="3" name="Rectangle 2"/>
          <p:cNvSpPr/>
          <p:nvPr/>
        </p:nvSpPr>
        <p:spPr>
          <a:xfrm>
            <a:off x="6865257" y="1190762"/>
            <a:ext cx="5020888" cy="5078313"/>
          </a:xfrm>
          <a:prstGeom prst="rect">
            <a:avLst/>
          </a:prstGeom>
        </p:spPr>
        <p:txBody>
          <a:bodyPr wrap="square">
            <a:spAutoFit/>
          </a:bodyPr>
          <a:lstStyle/>
          <a:p>
            <a:pPr algn="just">
              <a:lnSpc>
                <a:spcPct val="200000"/>
              </a:lnSpc>
            </a:pPr>
            <a:r>
              <a:rPr lang="fa-IR" dirty="0">
                <a:solidFill>
                  <a:schemeClr val="bg1"/>
                </a:solidFill>
                <a:latin typeface="Vazir" panose="020B0603030804020204" pitchFamily="34" charset="-78"/>
                <a:cs typeface="Vazir" panose="020B0603030804020204" pitchFamily="34" charset="-78"/>
              </a:rPr>
              <a:t>عقاب‌ها تک‌همسرند و جفت خود را برای زندگی تا پایان عمر انتخاب می‌کنند و آشیانهٔ خود را با شاخه‌ها و ترکه‌های چوب در یک نقطهٔ مرتفع بر روی درخت‌های بلند یا صخره‌ها در داخل قلمروی تغذیه‌ای خود می‌سازند و هر سال نیز از همان آشیانهٔ سال قبل استفاده می‌کنند. به طوری‌که آشیانهٔ آن‌ها با افزوده‌شدن فضولات و اضافه کردن سالانه هر سال، بزرگ‌تر شده و گاهی بیش از ۵۰۰ کیلوگرم وزن و تا سه متر پهنا پیدا می‌کند. </a:t>
            </a:r>
          </a:p>
        </p:txBody>
      </p:sp>
      <p:sp>
        <p:nvSpPr>
          <p:cNvPr id="5" name="Rectangle 4"/>
          <p:cNvSpPr/>
          <p:nvPr/>
        </p:nvSpPr>
        <p:spPr>
          <a:xfrm>
            <a:off x="7055893" y="1190762"/>
            <a:ext cx="4708477" cy="457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p:cNvSpPr/>
          <p:nvPr/>
        </p:nvSpPr>
        <p:spPr>
          <a:xfrm>
            <a:off x="7055893" y="6281688"/>
            <a:ext cx="4708477" cy="457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2642339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1"/>
            <a:ext cx="12192000" cy="6857998"/>
          </a:xfrm>
          <a:prstGeom prst="rect">
            <a:avLst/>
          </a:prstGeom>
        </p:spPr>
      </p:pic>
      <p:sp>
        <p:nvSpPr>
          <p:cNvPr id="2" name="Rectangle 1"/>
          <p:cNvSpPr/>
          <p:nvPr/>
        </p:nvSpPr>
        <p:spPr>
          <a:xfrm>
            <a:off x="95535" y="861438"/>
            <a:ext cx="9867332" cy="1200329"/>
          </a:xfrm>
          <a:prstGeom prst="rect">
            <a:avLst/>
          </a:prstGeom>
          <a:solidFill>
            <a:srgbClr val="92D050"/>
          </a:solidFill>
          <a:ln>
            <a:noFill/>
          </a:ln>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بزرگ‌ترین آشیانهٔ درختی پرنده‌ساز را یک جفت عقاب سرسفید در فلوریدای آمریکا ساخته‌اند. آشیانهٔ آن‌ها ۶٫۱ متر عمق، ۲٫۹ متر عرض و وزن حیرت‌انگیزی معادل دقیقاً ۲٬۷۲۲ کیلوگرم داشته‌است.</a:t>
            </a:r>
          </a:p>
        </p:txBody>
      </p:sp>
      <p:sp>
        <p:nvSpPr>
          <p:cNvPr id="3" name="Rectangle 2"/>
          <p:cNvSpPr/>
          <p:nvPr/>
        </p:nvSpPr>
        <p:spPr>
          <a:xfrm>
            <a:off x="9962866" y="366168"/>
            <a:ext cx="1518364" cy="461665"/>
          </a:xfrm>
          <a:prstGeom prst="rect">
            <a:avLst/>
          </a:prstGeom>
          <a:solidFill>
            <a:schemeClr val="accent6">
              <a:lumMod val="60000"/>
              <a:lumOff val="40000"/>
            </a:schemeClr>
          </a:solidFill>
          <a:ln>
            <a:noFill/>
          </a:ln>
        </p:spPr>
        <p:txBody>
          <a:bodyPr wrap="square">
            <a:spAutoFit/>
          </a:bodyPr>
          <a:lstStyle/>
          <a:p>
            <a:pPr algn="l"/>
            <a:r>
              <a:rPr lang="fa-IR" sz="2400" b="1" dirty="0">
                <a:latin typeface="Shabnam" panose="020B0603030804020204" pitchFamily="34" charset="-78"/>
                <a:cs typeface="Shabnam" panose="020B0603030804020204" pitchFamily="34" charset="-78"/>
              </a:rPr>
              <a:t>بوم‌شناسی</a:t>
            </a:r>
          </a:p>
        </p:txBody>
      </p:sp>
      <p:pic>
        <p:nvPicPr>
          <p:cNvPr id="4" name="Picture 3"/>
          <p:cNvPicPr>
            <a:picLocks noChangeAspect="1"/>
          </p:cNvPicPr>
          <p:nvPr/>
        </p:nvPicPr>
        <p:blipFill>
          <a:blip r:embed="rId3"/>
          <a:stretch>
            <a:fillRect/>
          </a:stretch>
        </p:blipFill>
        <p:spPr>
          <a:xfrm>
            <a:off x="4624114" y="2175365"/>
            <a:ext cx="6097934" cy="4573450"/>
          </a:xfrm>
          <a:prstGeom prst="rect">
            <a:avLst/>
          </a:prstGeom>
        </p:spPr>
      </p:pic>
    </p:spTree>
    <p:extLst>
      <p:ext uri="{BB962C8B-B14F-4D97-AF65-F5344CB8AC3E}">
        <p14:creationId xmlns:p14="http://schemas.microsoft.com/office/powerpoint/2010/main" val="4493634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1" y="-10157"/>
            <a:ext cx="12192000" cy="6858000"/>
          </a:xfrm>
          <a:prstGeom prst="rect">
            <a:avLst/>
          </a:prstGeom>
        </p:spPr>
      </p:pic>
      <p:sp>
        <p:nvSpPr>
          <p:cNvPr id="7" name="4-Point Star 6"/>
          <p:cNvSpPr/>
          <p:nvPr/>
        </p:nvSpPr>
        <p:spPr>
          <a:xfrm>
            <a:off x="1" y="0"/>
            <a:ext cx="5679526" cy="6858000"/>
          </a:xfrm>
          <a:prstGeom prst="star4">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5679526" y="923782"/>
            <a:ext cx="6096000" cy="5009064"/>
          </a:xfrm>
          <a:prstGeom prst="rect">
            <a:avLst/>
          </a:prstGeom>
        </p:spPr>
        <p:txBody>
          <a:bodyPr>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عقاب‌ها تمایل دارند در نقاط غیرقابل دسترس آشیانه برپا کنند و حدود شش تا هشت هفته به روی تخم‌های خود می‌خوابند. بیشتر عقاب‌ها در هر نوبت، فقط دو تخم می‌گذارند که بیشتر تنها یکی از آن‌ها زنده می‌ماند. جوجهٔ بزرگ‌تر، اغلب پس از خروج از تخم، خواهر یا برادر کوچک‌تر خود را می‌کشد. والدین هیچ اقدامی برای جلوگیری از این اتفاق، انجام نمی‌دهند.جوجه‌ها به آهستگی به بلوغ می‌رسند و در سه یا چهار سالگی شمایل بزرگسالی را پیدا کرده و از این زمان است که از مراقبت والدین بی‌نیاز شده و به‌دنبال جفت و قلمرویی برای خود می‌روند.</a:t>
            </a:r>
          </a:p>
        </p:txBody>
      </p:sp>
      <p:sp>
        <p:nvSpPr>
          <p:cNvPr id="3" name="Rectangle 2"/>
          <p:cNvSpPr/>
          <p:nvPr/>
        </p:nvSpPr>
        <p:spPr>
          <a:xfrm>
            <a:off x="10257162" y="462117"/>
            <a:ext cx="1518364" cy="461665"/>
          </a:xfrm>
          <a:prstGeom prst="rect">
            <a:avLst/>
          </a:prstGeom>
        </p:spPr>
        <p:txBody>
          <a:bodyPr wrap="square">
            <a:spAutoFit/>
          </a:bodyPr>
          <a:lstStyle/>
          <a:p>
            <a:pPr algn="l"/>
            <a:r>
              <a:rPr lang="fa-IR" sz="2400" b="1" dirty="0">
                <a:latin typeface="Shabnam" panose="020B0603030804020204" pitchFamily="34" charset="-78"/>
                <a:cs typeface="Shabnam" panose="020B0603030804020204" pitchFamily="34" charset="-78"/>
              </a:rPr>
              <a:t>بوم‌شناسی</a:t>
            </a:r>
          </a:p>
        </p:txBody>
      </p:sp>
      <p:pic>
        <p:nvPicPr>
          <p:cNvPr id="5" name="Picture 4"/>
          <p:cNvPicPr>
            <a:picLocks noChangeAspect="1"/>
          </p:cNvPicPr>
          <p:nvPr/>
        </p:nvPicPr>
        <p:blipFill>
          <a:blip r:embed="rId4"/>
          <a:stretch>
            <a:fillRect/>
          </a:stretch>
        </p:blipFill>
        <p:spPr>
          <a:xfrm>
            <a:off x="435428" y="1709051"/>
            <a:ext cx="4876800" cy="3438525"/>
          </a:xfrm>
          <a:prstGeom prst="rect">
            <a:avLst/>
          </a:prstGeom>
        </p:spPr>
      </p:pic>
      <p:sp>
        <p:nvSpPr>
          <p:cNvPr id="8" name="Flowchart: Process 7"/>
          <p:cNvSpPr/>
          <p:nvPr/>
        </p:nvSpPr>
        <p:spPr>
          <a:xfrm>
            <a:off x="5829300" y="6394511"/>
            <a:ext cx="5946226" cy="49152"/>
          </a:xfrm>
          <a:prstGeom prst="flowChartProcess">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Flowchart: Process 8"/>
          <p:cNvSpPr/>
          <p:nvPr/>
        </p:nvSpPr>
        <p:spPr>
          <a:xfrm flipV="1">
            <a:off x="5679527" y="692949"/>
            <a:ext cx="4577635" cy="45719"/>
          </a:xfrm>
          <a:prstGeom prst="flowChartProcess">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9757972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620990" y="1093925"/>
            <a:ext cx="6571010" cy="4928258"/>
          </a:xfrm>
          <a:prstGeom prst="rect">
            <a:avLst/>
          </a:prstGeom>
        </p:spPr>
      </p:pic>
      <p:sp>
        <p:nvSpPr>
          <p:cNvPr id="2" name="Rectangle 1"/>
          <p:cNvSpPr/>
          <p:nvPr/>
        </p:nvSpPr>
        <p:spPr>
          <a:xfrm>
            <a:off x="491884" y="1856584"/>
            <a:ext cx="5021942" cy="3416320"/>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برخی از گونه‌های عقاب‌ها با توجه به جثه بزرگ و نیرویی که دارند به عنوان شکارچی رأس هرم غذایی در دنیای پرندگان شناخته می‌شوند. عقاب طلایی و عقاب تاج‌دار توانایی کشتن سم‌دارانی با ۳۰ کیلوگرم وزن را دارند و حتی شکار یک غزال ۳۷ کیلویی توسط یک عقاب جنگی مشاهده شده‌است. </a:t>
            </a:r>
          </a:p>
        </p:txBody>
      </p:sp>
      <p:sp>
        <p:nvSpPr>
          <p:cNvPr id="3" name="Rectangle 2"/>
          <p:cNvSpPr/>
          <p:nvPr/>
        </p:nvSpPr>
        <p:spPr>
          <a:xfrm>
            <a:off x="3990748" y="1434494"/>
            <a:ext cx="1518364" cy="461665"/>
          </a:xfrm>
          <a:prstGeom prst="rect">
            <a:avLst/>
          </a:prstGeom>
        </p:spPr>
        <p:txBody>
          <a:bodyPr wrap="square">
            <a:spAutoFit/>
          </a:bodyPr>
          <a:lstStyle/>
          <a:p>
            <a:pPr algn="l"/>
            <a:r>
              <a:rPr lang="fa-IR" sz="2400" b="1" dirty="0">
                <a:latin typeface="Shabnam" panose="020B0603030804020204" pitchFamily="34" charset="-78"/>
                <a:cs typeface="Shabnam" panose="020B0603030804020204" pitchFamily="34" charset="-78"/>
              </a:rPr>
              <a:t>بوم‌شناسی</a:t>
            </a:r>
          </a:p>
        </p:txBody>
      </p:sp>
      <p:sp>
        <p:nvSpPr>
          <p:cNvPr id="5" name="Rectangle 4"/>
          <p:cNvSpPr/>
          <p:nvPr/>
        </p:nvSpPr>
        <p:spPr>
          <a:xfrm>
            <a:off x="0" y="6443663"/>
            <a:ext cx="12192000" cy="18573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4-Point Star 5"/>
          <p:cNvSpPr/>
          <p:nvPr/>
        </p:nvSpPr>
        <p:spPr>
          <a:xfrm>
            <a:off x="5381625" y="6055170"/>
            <a:ext cx="1428750" cy="802830"/>
          </a:xfrm>
          <a:prstGeom prst="star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4-Point Star 7"/>
          <p:cNvSpPr/>
          <p:nvPr/>
        </p:nvSpPr>
        <p:spPr>
          <a:xfrm>
            <a:off x="6619875" y="6073869"/>
            <a:ext cx="1428750" cy="802830"/>
          </a:xfrm>
          <a:prstGeom prst="star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4-Point Star 8"/>
          <p:cNvSpPr/>
          <p:nvPr/>
        </p:nvSpPr>
        <p:spPr>
          <a:xfrm>
            <a:off x="4192240" y="6054152"/>
            <a:ext cx="1428750" cy="802830"/>
          </a:xfrm>
          <a:prstGeom prst="star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4-Point Star 9"/>
          <p:cNvSpPr/>
          <p:nvPr/>
        </p:nvSpPr>
        <p:spPr>
          <a:xfrm>
            <a:off x="3002855" y="6073869"/>
            <a:ext cx="1428750" cy="802830"/>
          </a:xfrm>
          <a:prstGeom prst="star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4-Point Star 10"/>
          <p:cNvSpPr/>
          <p:nvPr/>
        </p:nvSpPr>
        <p:spPr>
          <a:xfrm>
            <a:off x="7809260" y="6063993"/>
            <a:ext cx="1428750" cy="802830"/>
          </a:xfrm>
          <a:prstGeom prst="star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4-Point Star 12"/>
          <p:cNvSpPr/>
          <p:nvPr/>
        </p:nvSpPr>
        <p:spPr>
          <a:xfrm>
            <a:off x="8811245" y="6063993"/>
            <a:ext cx="1428750" cy="802830"/>
          </a:xfrm>
          <a:prstGeom prst="star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7" name="Rectangle 16"/>
          <p:cNvSpPr/>
          <p:nvPr/>
        </p:nvSpPr>
        <p:spPr>
          <a:xfrm>
            <a:off x="8523635" y="0"/>
            <a:ext cx="287610" cy="442913"/>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8" name="Rectangle 17"/>
          <p:cNvSpPr/>
          <p:nvPr/>
        </p:nvSpPr>
        <p:spPr>
          <a:xfrm flipH="1">
            <a:off x="8906495" y="403713"/>
            <a:ext cx="274365" cy="44291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9" name="Rectangle 18"/>
          <p:cNvSpPr/>
          <p:nvPr/>
        </p:nvSpPr>
        <p:spPr>
          <a:xfrm>
            <a:off x="9276730" y="-1"/>
            <a:ext cx="287610" cy="44291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0" name="Rectangle 19"/>
          <p:cNvSpPr/>
          <p:nvPr/>
        </p:nvSpPr>
        <p:spPr>
          <a:xfrm>
            <a:off x="9626872" y="403712"/>
            <a:ext cx="287610" cy="442913"/>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1" name="Rectangle 20"/>
          <p:cNvSpPr/>
          <p:nvPr/>
        </p:nvSpPr>
        <p:spPr>
          <a:xfrm>
            <a:off x="10009224" y="-2"/>
            <a:ext cx="287610" cy="442913"/>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2" name="Rectangle 21"/>
          <p:cNvSpPr/>
          <p:nvPr/>
        </p:nvSpPr>
        <p:spPr>
          <a:xfrm>
            <a:off x="10391576" y="393086"/>
            <a:ext cx="287610" cy="442913"/>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3" name="Rectangle 22"/>
          <p:cNvSpPr/>
          <p:nvPr/>
        </p:nvSpPr>
        <p:spPr>
          <a:xfrm>
            <a:off x="10762319" y="-1054"/>
            <a:ext cx="287610" cy="442913"/>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4" name="Rectangle 23"/>
          <p:cNvSpPr/>
          <p:nvPr/>
        </p:nvSpPr>
        <p:spPr>
          <a:xfrm>
            <a:off x="11112461" y="396748"/>
            <a:ext cx="287610" cy="44291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5" name="Rectangle 24"/>
          <p:cNvSpPr/>
          <p:nvPr/>
        </p:nvSpPr>
        <p:spPr>
          <a:xfrm>
            <a:off x="11496984" y="-35539"/>
            <a:ext cx="287610" cy="44291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6" name="Rectangle 25"/>
          <p:cNvSpPr/>
          <p:nvPr/>
        </p:nvSpPr>
        <p:spPr>
          <a:xfrm>
            <a:off x="8176016" y="393085"/>
            <a:ext cx="287610" cy="442913"/>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7" name="Rectangle 26"/>
          <p:cNvSpPr/>
          <p:nvPr/>
        </p:nvSpPr>
        <p:spPr>
          <a:xfrm>
            <a:off x="7788970" y="-1055"/>
            <a:ext cx="287610" cy="442913"/>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8" name="Rectangle 27"/>
          <p:cNvSpPr/>
          <p:nvPr/>
        </p:nvSpPr>
        <p:spPr>
          <a:xfrm>
            <a:off x="7447548" y="423752"/>
            <a:ext cx="287610" cy="442913"/>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9" name="Rectangle 28"/>
          <p:cNvSpPr/>
          <p:nvPr/>
        </p:nvSpPr>
        <p:spPr>
          <a:xfrm>
            <a:off x="7076805" y="7322"/>
            <a:ext cx="287610" cy="44291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0" name="Rectangle 29"/>
          <p:cNvSpPr/>
          <p:nvPr/>
        </p:nvSpPr>
        <p:spPr>
          <a:xfrm>
            <a:off x="6666347" y="450988"/>
            <a:ext cx="287610" cy="44291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1" name="Rectangle 30"/>
          <p:cNvSpPr/>
          <p:nvPr/>
        </p:nvSpPr>
        <p:spPr>
          <a:xfrm>
            <a:off x="6260183" y="10984"/>
            <a:ext cx="287610" cy="442913"/>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2" name="Rectangle 31"/>
          <p:cNvSpPr/>
          <p:nvPr/>
        </p:nvSpPr>
        <p:spPr>
          <a:xfrm>
            <a:off x="5849725" y="407284"/>
            <a:ext cx="287610" cy="442913"/>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3" name="Rectangle 32"/>
          <p:cNvSpPr/>
          <p:nvPr/>
        </p:nvSpPr>
        <p:spPr>
          <a:xfrm>
            <a:off x="5462679" y="20923"/>
            <a:ext cx="287610" cy="442913"/>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4" name="Rectangle 33"/>
          <p:cNvSpPr/>
          <p:nvPr/>
        </p:nvSpPr>
        <p:spPr>
          <a:xfrm>
            <a:off x="5075633" y="453807"/>
            <a:ext cx="287610" cy="442913"/>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5" name="Rectangle 34"/>
          <p:cNvSpPr/>
          <p:nvPr/>
        </p:nvSpPr>
        <p:spPr>
          <a:xfrm>
            <a:off x="4692169" y="-5380"/>
            <a:ext cx="287610" cy="442913"/>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6" name="Rectangle 35"/>
          <p:cNvSpPr/>
          <p:nvPr/>
        </p:nvSpPr>
        <p:spPr>
          <a:xfrm>
            <a:off x="4319811" y="379541"/>
            <a:ext cx="287610" cy="442913"/>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7" name="Rectangle 36"/>
          <p:cNvSpPr/>
          <p:nvPr/>
        </p:nvSpPr>
        <p:spPr>
          <a:xfrm>
            <a:off x="3927776" y="3968"/>
            <a:ext cx="287610" cy="442913"/>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8" name="Rectangle 37"/>
          <p:cNvSpPr/>
          <p:nvPr/>
        </p:nvSpPr>
        <p:spPr>
          <a:xfrm>
            <a:off x="3567334" y="379540"/>
            <a:ext cx="287610" cy="442913"/>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9" name="Rectangle 38"/>
          <p:cNvSpPr/>
          <p:nvPr/>
        </p:nvSpPr>
        <p:spPr>
          <a:xfrm>
            <a:off x="3219715" y="21336"/>
            <a:ext cx="287610" cy="44291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0" name="Rectangle 39"/>
          <p:cNvSpPr/>
          <p:nvPr/>
        </p:nvSpPr>
        <p:spPr>
          <a:xfrm>
            <a:off x="2844809" y="388954"/>
            <a:ext cx="287610" cy="44291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1" name="Rectangle 40"/>
          <p:cNvSpPr/>
          <p:nvPr/>
        </p:nvSpPr>
        <p:spPr>
          <a:xfrm>
            <a:off x="2467366" y="10984"/>
            <a:ext cx="287610" cy="442913"/>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2" name="Rectangle 41"/>
          <p:cNvSpPr/>
          <p:nvPr/>
        </p:nvSpPr>
        <p:spPr>
          <a:xfrm>
            <a:off x="2104457" y="379539"/>
            <a:ext cx="287610" cy="442913"/>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3" name="Rectangle 42"/>
          <p:cNvSpPr/>
          <p:nvPr/>
        </p:nvSpPr>
        <p:spPr>
          <a:xfrm>
            <a:off x="1757148" y="21335"/>
            <a:ext cx="287610" cy="442913"/>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4" name="Rectangle 43"/>
          <p:cNvSpPr/>
          <p:nvPr/>
        </p:nvSpPr>
        <p:spPr>
          <a:xfrm>
            <a:off x="1380910" y="413126"/>
            <a:ext cx="287610" cy="442913"/>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5" name="Rectangle 44"/>
          <p:cNvSpPr/>
          <p:nvPr/>
        </p:nvSpPr>
        <p:spPr>
          <a:xfrm>
            <a:off x="990310" y="-19161"/>
            <a:ext cx="287610" cy="442913"/>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6" name="Rectangle 45"/>
          <p:cNvSpPr/>
          <p:nvPr/>
        </p:nvSpPr>
        <p:spPr>
          <a:xfrm>
            <a:off x="599710" y="388954"/>
            <a:ext cx="287610" cy="44291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7" name="Rectangle 46"/>
          <p:cNvSpPr/>
          <p:nvPr/>
        </p:nvSpPr>
        <p:spPr>
          <a:xfrm>
            <a:off x="186333" y="-8682"/>
            <a:ext cx="287610" cy="44291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6236084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12192000" cy="6858000"/>
          </a:xfrm>
          <a:prstGeom prst="rect">
            <a:avLst/>
          </a:prstGeom>
        </p:spPr>
      </p:pic>
      <p:sp>
        <p:nvSpPr>
          <p:cNvPr id="5" name="Cloud Callout 4"/>
          <p:cNvSpPr/>
          <p:nvPr/>
        </p:nvSpPr>
        <p:spPr>
          <a:xfrm>
            <a:off x="9364888" y="300038"/>
            <a:ext cx="2807540" cy="960122"/>
          </a:xfrm>
          <a:prstGeom prst="cloudCallou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212677" y="4853771"/>
            <a:ext cx="11766646" cy="1754326"/>
          </a:xfrm>
          <a:prstGeom prst="rect">
            <a:avLst/>
          </a:prstGeom>
          <a:solidFill>
            <a:srgbClr val="00B0F0"/>
          </a:solidFill>
          <a:ln>
            <a:noFill/>
          </a:ln>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البته آن‌ها به هیچ وجه توانایی بلند کردن چنین طعمه‌هایی را ندارند و آن را در همان محل می‌خورند یا قطعه قطعه کرده و به آشیانه یا جایگاه در پناهی می‌برند. تاکنون سنگین‌ترین شکار و به‌طور کلی محموله‌ای که یک پرنده توانسته با آن از زمین بلند شود یک گوزن ۶ کیلو و ۸۰۰ گرمی بوده‌است که یک عقاب سرسفید در آمریکا آن را از جا بلند کرده‌است.</a:t>
            </a:r>
          </a:p>
        </p:txBody>
      </p:sp>
      <p:sp>
        <p:nvSpPr>
          <p:cNvPr id="3" name="Rectangle 2"/>
          <p:cNvSpPr/>
          <p:nvPr/>
        </p:nvSpPr>
        <p:spPr>
          <a:xfrm>
            <a:off x="10138064" y="549266"/>
            <a:ext cx="1518364" cy="461665"/>
          </a:xfrm>
          <a:prstGeom prst="rect">
            <a:avLst/>
          </a:prstGeom>
        </p:spPr>
        <p:txBody>
          <a:bodyPr wrap="square">
            <a:spAutoFit/>
          </a:bodyPr>
          <a:lstStyle/>
          <a:p>
            <a:pPr algn="l"/>
            <a:r>
              <a:rPr lang="fa-IR" sz="2400" b="1" dirty="0">
                <a:latin typeface="Shabnam" panose="020B0603030804020204" pitchFamily="34" charset="-78"/>
                <a:cs typeface="Shabnam" panose="020B0603030804020204" pitchFamily="34" charset="-78"/>
              </a:rPr>
              <a:t>بوم‌شناسی</a:t>
            </a:r>
          </a:p>
        </p:txBody>
      </p:sp>
    </p:spTree>
    <p:extLst>
      <p:ext uri="{BB962C8B-B14F-4D97-AF65-F5344CB8AC3E}">
        <p14:creationId xmlns:p14="http://schemas.microsoft.com/office/powerpoint/2010/main" val="20749718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2659362"/>
            <a:ext cx="5635490" cy="2764910"/>
          </a:xfrm>
          <a:prstGeom prst="rect">
            <a:avLst/>
          </a:prstGeom>
        </p:spPr>
      </p:pic>
      <p:sp>
        <p:nvSpPr>
          <p:cNvPr id="2" name="Rectangle 1"/>
          <p:cNvSpPr/>
          <p:nvPr/>
        </p:nvSpPr>
        <p:spPr>
          <a:xfrm>
            <a:off x="10765484" y="523952"/>
            <a:ext cx="957943" cy="461665"/>
          </a:xfrm>
          <a:prstGeom prst="rect">
            <a:avLst/>
          </a:prstGeom>
        </p:spPr>
        <p:txBody>
          <a:bodyPr wrap="square">
            <a:spAutoFit/>
          </a:bodyPr>
          <a:lstStyle/>
          <a:p>
            <a:pPr algn="l"/>
            <a:r>
              <a:rPr lang="fa-IR" sz="2400" b="1" dirty="0">
                <a:latin typeface="Shabnam" panose="020B0603030804020204" pitchFamily="34" charset="-78"/>
                <a:cs typeface="Shabnam" panose="020B0603030804020204" pitchFamily="34" charset="-78"/>
              </a:rPr>
              <a:t>عقاب</a:t>
            </a:r>
          </a:p>
        </p:txBody>
      </p:sp>
      <p:sp>
        <p:nvSpPr>
          <p:cNvPr id="3" name="Rectangle 2"/>
          <p:cNvSpPr/>
          <p:nvPr/>
        </p:nvSpPr>
        <p:spPr>
          <a:xfrm>
            <a:off x="5635490" y="1141136"/>
            <a:ext cx="6087936" cy="4524315"/>
          </a:xfrm>
          <a:prstGeom prst="rect">
            <a:avLst/>
          </a:prstGeom>
        </p:spPr>
        <p:txBody>
          <a:bodyPr wrap="square">
            <a:spAutoFit/>
          </a:bodyPr>
          <a:lstStyle/>
          <a:p>
            <a:pPr algn="just">
              <a:lnSpc>
                <a:spcPct val="200000"/>
              </a:lnSpc>
            </a:pPr>
            <a:r>
              <a:rPr lang="fa-IR" b="1" dirty="0">
                <a:solidFill>
                  <a:srgbClr val="202122"/>
                </a:solidFill>
                <a:latin typeface="Vazir" panose="020B0603030804020204" pitchFamily="34" charset="-78"/>
                <a:cs typeface="Vazir" panose="020B0603030804020204" pitchFamily="34" charset="-78"/>
              </a:rPr>
              <a:t>عقاب</a:t>
            </a:r>
            <a:r>
              <a:rPr lang="fa-IR" dirty="0">
                <a:solidFill>
                  <a:srgbClr val="202122"/>
                </a:solidFill>
                <a:latin typeface="Vazir" panose="020B0603030804020204" pitchFamily="34" charset="-78"/>
                <a:cs typeface="Vazir" panose="020B0603030804020204" pitchFamily="34" charset="-78"/>
              </a:rPr>
              <a:t> یا</a:t>
            </a:r>
            <a:r>
              <a:rPr lang="fa-IR" b="1" dirty="0">
                <a:solidFill>
                  <a:srgbClr val="202122"/>
                </a:solidFill>
                <a:latin typeface="Vazir" panose="020B0603030804020204" pitchFamily="34" charset="-78"/>
                <a:cs typeface="Vazir" panose="020B0603030804020204" pitchFamily="34" charset="-78"/>
              </a:rPr>
              <a:t>اُغاب</a:t>
            </a:r>
            <a:r>
              <a:rPr lang="fa-IR" dirty="0">
                <a:solidFill>
                  <a:srgbClr val="202122"/>
                </a:solidFill>
                <a:latin typeface="Vazir" panose="020B0603030804020204" pitchFamily="34" charset="-78"/>
                <a:cs typeface="Vazir" panose="020B0603030804020204" pitchFamily="34" charset="-78"/>
              </a:rPr>
              <a:t> </a:t>
            </a:r>
            <a:r>
              <a:rPr lang="fa-IR" b="1" dirty="0">
                <a:solidFill>
                  <a:srgbClr val="202122"/>
                </a:solidFill>
                <a:latin typeface="Vazir" panose="020B0603030804020204" pitchFamily="34" charset="-78"/>
                <a:cs typeface="Vazir" panose="020B0603030804020204" pitchFamily="34" charset="-78"/>
              </a:rPr>
              <a:t>شَهباز</a:t>
            </a:r>
            <a:r>
              <a:rPr lang="fa-IR" dirty="0">
                <a:solidFill>
                  <a:srgbClr val="202122"/>
                </a:solidFill>
                <a:latin typeface="Vazir" panose="020B0603030804020204" pitchFamily="34" charset="-78"/>
                <a:cs typeface="Vazir" panose="020B0603030804020204" pitchFamily="34" charset="-78"/>
              </a:rPr>
              <a:t> یا </a:t>
            </a:r>
            <a:r>
              <a:rPr lang="fa-IR" b="1" dirty="0">
                <a:solidFill>
                  <a:srgbClr val="202122"/>
                </a:solidFill>
                <a:latin typeface="Vazir" panose="020B0603030804020204" pitchFamily="34" charset="-78"/>
                <a:cs typeface="Vazir" panose="020B0603030804020204" pitchFamily="34" charset="-78"/>
              </a:rPr>
              <a:t>اَلّه</a:t>
            </a:r>
            <a:r>
              <a:rPr lang="fa-IR" dirty="0">
                <a:solidFill>
                  <a:srgbClr val="202122"/>
                </a:solidFill>
                <a:latin typeface="Vazir" panose="020B0603030804020204" pitchFamily="34" charset="-78"/>
                <a:cs typeface="Vazir" panose="020B0603030804020204" pitchFamily="34" charset="-78"/>
              </a:rPr>
              <a:t> یا </a:t>
            </a:r>
            <a:r>
              <a:rPr lang="fa-IR" b="1" dirty="0">
                <a:solidFill>
                  <a:srgbClr val="202122"/>
                </a:solidFill>
                <a:latin typeface="Vazir" panose="020B0603030804020204" pitchFamily="34" charset="-78"/>
                <a:cs typeface="Vazir" panose="020B0603030804020204" pitchFamily="34" charset="-78"/>
              </a:rPr>
              <a:t>آله</a:t>
            </a:r>
            <a:r>
              <a:rPr lang="fa-IR" dirty="0">
                <a:solidFill>
                  <a:srgbClr val="202122"/>
                </a:solidFill>
                <a:latin typeface="Vazir" panose="020B0603030804020204" pitchFamily="34" charset="-78"/>
                <a:cs typeface="Vazir" panose="020B0603030804020204" pitchFamily="34" charset="-78"/>
              </a:rPr>
              <a:t> نام رایج گروهی از پرندگان شکاری عضو خانوادهٔ بازان</a:t>
            </a:r>
            <a:r>
              <a:rPr lang="en-US" dirty="0">
                <a:solidFill>
                  <a:srgbClr val="202122"/>
                </a:solidFill>
                <a:latin typeface="Vazir" panose="020B0603030804020204" pitchFamily="34" charset="-78"/>
                <a:cs typeface="Vazir" panose="020B0603030804020204" pitchFamily="34" charset="-78"/>
              </a:rPr>
              <a:t>(</a:t>
            </a:r>
            <a:r>
              <a:rPr lang="en-US" dirty="0" err="1">
                <a:solidFill>
                  <a:srgbClr val="202122"/>
                </a:solidFill>
                <a:latin typeface="Vazir" panose="020B0603030804020204" pitchFamily="34" charset="-78"/>
                <a:cs typeface="Vazir" panose="020B0603030804020204" pitchFamily="34" charset="-78"/>
              </a:rPr>
              <a:t>Accipitridae</a:t>
            </a:r>
            <a:r>
              <a:rPr lang="en-US" dirty="0">
                <a:solidFill>
                  <a:srgbClr val="202122"/>
                </a:solidFill>
                <a:latin typeface="Vazir" panose="020B0603030804020204" pitchFamily="34" charset="-78"/>
                <a:cs typeface="Vazir" panose="020B0603030804020204" pitchFamily="34" charset="-78"/>
              </a:rPr>
              <a:t>) </a:t>
            </a:r>
            <a:r>
              <a:rPr lang="fa-IR" dirty="0">
                <a:solidFill>
                  <a:srgbClr val="202122"/>
                </a:solidFill>
                <a:latin typeface="Vazir" panose="020B0603030804020204" pitchFamily="34" charset="-78"/>
                <a:cs typeface="Vazir" panose="020B0603030804020204" pitchFamily="34" charset="-78"/>
              </a:rPr>
              <a:t>از راستهٔ بازسانان (</a:t>
            </a:r>
            <a:r>
              <a:rPr lang="en-US" dirty="0" err="1">
                <a:solidFill>
                  <a:srgbClr val="202122"/>
                </a:solidFill>
                <a:latin typeface="Vazir" panose="020B0603030804020204" pitchFamily="34" charset="-78"/>
                <a:cs typeface="Vazir" panose="020B0603030804020204" pitchFamily="34" charset="-78"/>
              </a:rPr>
              <a:t>Accipitriformes</a:t>
            </a:r>
            <a:r>
              <a:rPr lang="fa-IR" dirty="0">
                <a:solidFill>
                  <a:srgbClr val="202122"/>
                </a:solidFill>
                <a:latin typeface="Vazir" panose="020B0603030804020204" pitchFamily="34" charset="-78"/>
                <a:cs typeface="Vazir" panose="020B0603030804020204" pitchFamily="34" charset="-78"/>
              </a:rPr>
              <a:t>)است. بیش از ۷۴ گونه از عقاب‌ها شناسایی شده‌اند که در ۱۱ سرده از خانوادهٔ بازان قرار می‌گیرند. بیش از ۶۰ گونه از عقاب‌ها بومی اوراسیا و آفریقا هستند و تنها ۱۴ گونه، بومی سایر مناطق دنیا از جمله آمریکای شمالی (۲ گونه)، آمریکای مرکزی و جنوبی (۹ گونه) و استرالیا (۳ گونه) هستند.</a:t>
            </a:r>
          </a:p>
        </p:txBody>
      </p:sp>
      <p:sp>
        <p:nvSpPr>
          <p:cNvPr id="6" name="Flowchart: Process 5"/>
          <p:cNvSpPr/>
          <p:nvPr/>
        </p:nvSpPr>
        <p:spPr>
          <a:xfrm>
            <a:off x="0" y="6359857"/>
            <a:ext cx="5186149" cy="232012"/>
          </a:xfrm>
          <a:prstGeom prst="flowChartProcess">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Flowchart: Process 6"/>
          <p:cNvSpPr/>
          <p:nvPr/>
        </p:nvSpPr>
        <p:spPr>
          <a:xfrm>
            <a:off x="5186149" y="5964072"/>
            <a:ext cx="7005851" cy="245659"/>
          </a:xfrm>
          <a:prstGeom prst="flowChartProcess">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Flowchart: Process 7"/>
          <p:cNvSpPr/>
          <p:nvPr/>
        </p:nvSpPr>
        <p:spPr>
          <a:xfrm>
            <a:off x="0" y="719684"/>
            <a:ext cx="10765484" cy="54591"/>
          </a:xfrm>
          <a:prstGeom prst="flowChartProcess">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9" name="Picture 8"/>
          <p:cNvPicPr>
            <a:picLocks noChangeAspect="1"/>
          </p:cNvPicPr>
          <p:nvPr/>
        </p:nvPicPr>
        <p:blipFill>
          <a:blip r:embed="rId3"/>
          <a:stretch>
            <a:fillRect/>
          </a:stretch>
        </p:blipFill>
        <p:spPr>
          <a:xfrm>
            <a:off x="1595727" y="1612299"/>
            <a:ext cx="3590422" cy="2429518"/>
          </a:xfrm>
          <a:prstGeom prst="rect">
            <a:avLst/>
          </a:prstGeom>
        </p:spPr>
      </p:pic>
    </p:spTree>
    <p:extLst>
      <p:ext uri="{BB962C8B-B14F-4D97-AF65-F5344CB8AC3E}">
        <p14:creationId xmlns:p14="http://schemas.microsoft.com/office/powerpoint/2010/main" val="3804295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lowchart: Display 7"/>
          <p:cNvSpPr/>
          <p:nvPr/>
        </p:nvSpPr>
        <p:spPr>
          <a:xfrm>
            <a:off x="9144000" y="412749"/>
            <a:ext cx="2782666" cy="461665"/>
          </a:xfrm>
          <a:prstGeom prst="flowChartDisplay">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Flowchart: Connector 6"/>
          <p:cNvSpPr/>
          <p:nvPr/>
        </p:nvSpPr>
        <p:spPr>
          <a:xfrm>
            <a:off x="415661" y="935664"/>
            <a:ext cx="5423579" cy="5499549"/>
          </a:xfrm>
          <a:prstGeom prst="flowChartConnector">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4" name="Picture 3"/>
          <p:cNvPicPr>
            <a:picLocks noChangeAspect="1"/>
          </p:cNvPicPr>
          <p:nvPr/>
        </p:nvPicPr>
        <p:blipFill>
          <a:blip r:embed="rId3"/>
          <a:stretch>
            <a:fillRect/>
          </a:stretch>
        </p:blipFill>
        <p:spPr>
          <a:xfrm>
            <a:off x="670502" y="727587"/>
            <a:ext cx="5619135" cy="5619135"/>
          </a:xfrm>
          <a:prstGeom prst="rect">
            <a:avLst/>
          </a:prstGeom>
          <a:noFill/>
          <a:effectLst>
            <a:innerShdw blurRad="63500" dist="50800">
              <a:prstClr val="black">
                <a:alpha val="50000"/>
              </a:prstClr>
            </a:innerShdw>
          </a:effectLst>
        </p:spPr>
      </p:pic>
      <p:sp>
        <p:nvSpPr>
          <p:cNvPr id="2" name="Rectangle 1"/>
          <p:cNvSpPr/>
          <p:nvPr/>
        </p:nvSpPr>
        <p:spPr>
          <a:xfrm>
            <a:off x="9309250" y="412748"/>
            <a:ext cx="2577950" cy="461665"/>
          </a:xfrm>
          <a:prstGeom prst="rect">
            <a:avLst/>
          </a:prstGeom>
        </p:spPr>
        <p:txBody>
          <a:bodyPr wrap="square">
            <a:spAutoFit/>
          </a:bodyPr>
          <a:lstStyle/>
          <a:p>
            <a:pPr algn="l"/>
            <a:r>
              <a:rPr lang="fa-IR" sz="2400" b="1" dirty="0">
                <a:latin typeface="Shabnam" panose="020B0603030804020204" pitchFamily="34" charset="-78"/>
                <a:cs typeface="Shabnam" panose="020B0603030804020204" pitchFamily="34" charset="-78"/>
              </a:rPr>
              <a:t>پراکندگی و زیستگاه</a:t>
            </a:r>
          </a:p>
        </p:txBody>
      </p:sp>
      <p:sp>
        <p:nvSpPr>
          <p:cNvPr id="3" name="Rectangle 2"/>
          <p:cNvSpPr/>
          <p:nvPr/>
        </p:nvSpPr>
        <p:spPr>
          <a:xfrm>
            <a:off x="6995886" y="1048585"/>
            <a:ext cx="4891314" cy="5632311"/>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عقاب‌ها به‌طور کلی در همهٔ انواع زیستگاه‌ها و تقریباً در تمام نقاط جهان پراکنده هستند. این پرندگان را می‌توان از شمال توندرا تا جنگل‌های باران‌خیز استوایی و بیابان‌ها یافت. عقاب طلایی و عقاب سرسفید پراکندگی بالایی در آمریکای شمالی دارند و ۹ گونه نیز، بومی آمریکای مرکزی و جنوبی هستند. این پرندگان، دارای جمعیت بسیار متمرکزی در آفریقا و نیمکرهٔ شرقی زمین هستند. چندین جزیره در اقیانوس هند و اقیانوس آرام نیز پذیرای گونه‌های متفاوتی از عقاب‌ها هستند.</a:t>
            </a:r>
          </a:p>
        </p:txBody>
      </p:sp>
    </p:spTree>
    <p:extLst>
      <p:ext uri="{BB962C8B-B14F-4D97-AF65-F5344CB8AC3E}">
        <p14:creationId xmlns:p14="http://schemas.microsoft.com/office/powerpoint/2010/main" val="34004012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4735773"/>
            <a:ext cx="12192000" cy="10918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p:cNvSpPr/>
          <p:nvPr/>
        </p:nvSpPr>
        <p:spPr>
          <a:xfrm>
            <a:off x="0" y="3548418"/>
            <a:ext cx="12192000" cy="6823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ounded Rectangle 9"/>
          <p:cNvSpPr/>
          <p:nvPr/>
        </p:nvSpPr>
        <p:spPr>
          <a:xfrm>
            <a:off x="10423739" y="555292"/>
            <a:ext cx="1299688" cy="46166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10423739" y="555292"/>
            <a:ext cx="1396536" cy="461665"/>
          </a:xfrm>
          <a:prstGeom prst="rect">
            <a:avLst/>
          </a:prstGeom>
        </p:spPr>
        <p:txBody>
          <a:bodyPr wrap="square">
            <a:spAutoFit/>
          </a:bodyPr>
          <a:lstStyle/>
          <a:p>
            <a:pPr algn="l"/>
            <a:r>
              <a:rPr lang="fa-IR" sz="2400" b="1" dirty="0">
                <a:latin typeface="Shabnam" panose="020B0603030804020204" pitchFamily="34" charset="-78"/>
                <a:cs typeface="Shabnam" panose="020B0603030804020204" pitchFamily="34" charset="-78"/>
              </a:rPr>
              <a:t>در فرهنگ</a:t>
            </a:r>
          </a:p>
        </p:txBody>
      </p:sp>
      <p:sp>
        <p:nvSpPr>
          <p:cNvPr id="3" name="Rectangle 2"/>
          <p:cNvSpPr/>
          <p:nvPr/>
        </p:nvSpPr>
        <p:spPr>
          <a:xfrm>
            <a:off x="373038" y="1016957"/>
            <a:ext cx="11447237" cy="1754326"/>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عقاب‌ها به خاطر نیرویی که دارند، در بسیاری از فرهنگ‌ها از زمان تمدن بابل گرفته تاکنون به عنوان نماد جنگ و نیروی پادشاهی شناخته شده‌اند و تمثال آن‌ها بر روی بسیاری از سکه‌ها، بناها و نشان‌های به جا مانده از تمدن یونان و روم باستان دیده می‌شود. امروزه نیز بسیاری از کشورهای دنیا در نشان‌های ملی خود از تصویر عقاب استفاده کرده‌اند.</a:t>
            </a:r>
          </a:p>
        </p:txBody>
      </p:sp>
      <p:pic>
        <p:nvPicPr>
          <p:cNvPr id="4" name="Picture 3"/>
          <p:cNvPicPr>
            <a:picLocks noChangeAspect="1"/>
          </p:cNvPicPr>
          <p:nvPr/>
        </p:nvPicPr>
        <p:blipFill>
          <a:blip r:embed="rId2"/>
          <a:stretch>
            <a:fillRect/>
          </a:stretch>
        </p:blipFill>
        <p:spPr>
          <a:xfrm>
            <a:off x="4739621" y="2862836"/>
            <a:ext cx="4394682" cy="3995164"/>
          </a:xfrm>
          <a:prstGeom prst="rect">
            <a:avLst/>
          </a:prstGeom>
        </p:spPr>
      </p:pic>
      <p:sp>
        <p:nvSpPr>
          <p:cNvPr id="8" name="Rectangle 7"/>
          <p:cNvSpPr/>
          <p:nvPr/>
        </p:nvSpPr>
        <p:spPr>
          <a:xfrm>
            <a:off x="1160060" y="6632812"/>
            <a:ext cx="10290412" cy="22518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p:cNvSpPr/>
          <p:nvPr/>
        </p:nvSpPr>
        <p:spPr>
          <a:xfrm>
            <a:off x="0" y="750627"/>
            <a:ext cx="10423739" cy="4571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4715267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0664836" y="378939"/>
            <a:ext cx="1290603" cy="43699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rot="5400000">
            <a:off x="8878411" y="1851507"/>
            <a:ext cx="423080" cy="6204097"/>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246743" y="828271"/>
            <a:ext cx="11814629" cy="2308324"/>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1.یکی از نمادهای ملی ایالات متحده آمریکا عقاب است که در لوگوی وزارتخانه‌های گوناگون آن نیز دیده می‌شود.</a:t>
            </a:r>
          </a:p>
          <a:p>
            <a:pPr algn="just">
              <a:lnSpc>
                <a:spcPct val="200000"/>
              </a:lnSpc>
            </a:pPr>
            <a:r>
              <a:rPr lang="fa-IR" dirty="0">
                <a:solidFill>
                  <a:srgbClr val="202122"/>
                </a:solidFill>
                <a:latin typeface="Vazir" panose="020B0603030804020204" pitchFamily="34" charset="-78"/>
                <a:cs typeface="Vazir" panose="020B0603030804020204" pitchFamily="34" charset="-78"/>
              </a:rPr>
              <a:t>2.عقاب در برخی از آثار به جا مانده از پادشاهی ماد دیده می‌شود.</a:t>
            </a:r>
          </a:p>
          <a:p>
            <a:pPr algn="just">
              <a:lnSpc>
                <a:spcPct val="200000"/>
              </a:lnSpc>
            </a:pPr>
            <a:r>
              <a:rPr lang="fa-IR" dirty="0">
                <a:solidFill>
                  <a:srgbClr val="202122"/>
                </a:solidFill>
                <a:latin typeface="Vazir" panose="020B0603030804020204" pitchFamily="34" charset="-78"/>
                <a:cs typeface="Vazir" panose="020B0603030804020204" pitchFamily="34" charset="-78"/>
              </a:rPr>
              <a:t>3.عقاب، نماد منطقه خودمختار اقلیم کردستان عراق است که در رأس نشان حکومت اقلیم جای دارد.</a:t>
            </a:r>
          </a:p>
          <a:p>
            <a:pPr algn="just">
              <a:lnSpc>
                <a:spcPct val="200000"/>
              </a:lnSpc>
            </a:pPr>
            <a:r>
              <a:rPr lang="fa-IR" dirty="0">
                <a:solidFill>
                  <a:srgbClr val="202122"/>
                </a:solidFill>
                <a:latin typeface="Vazir" panose="020B0603030804020204" pitchFamily="34" charset="-78"/>
                <a:cs typeface="Vazir" panose="020B0603030804020204" pitchFamily="34" charset="-78"/>
              </a:rPr>
              <a:t>4.روی کت نیروهای نظامی آلبانی یک عقاب سیاه دو سر وجود دارد.</a:t>
            </a:r>
          </a:p>
        </p:txBody>
      </p:sp>
      <p:sp>
        <p:nvSpPr>
          <p:cNvPr id="4" name="Rectangle 3"/>
          <p:cNvSpPr/>
          <p:nvPr/>
        </p:nvSpPr>
        <p:spPr>
          <a:xfrm>
            <a:off x="10664836" y="366606"/>
            <a:ext cx="1396536" cy="461665"/>
          </a:xfrm>
          <a:prstGeom prst="rect">
            <a:avLst/>
          </a:prstGeom>
        </p:spPr>
        <p:txBody>
          <a:bodyPr wrap="square">
            <a:spAutoFit/>
          </a:bodyPr>
          <a:lstStyle/>
          <a:p>
            <a:pPr algn="l"/>
            <a:r>
              <a:rPr lang="fa-IR" sz="2400" b="1" dirty="0">
                <a:latin typeface="Shabnam" panose="020B0603030804020204" pitchFamily="34" charset="-78"/>
                <a:cs typeface="Shabnam" panose="020B0603030804020204" pitchFamily="34" charset="-78"/>
              </a:rPr>
              <a:t>در فرهنگ</a:t>
            </a:r>
          </a:p>
        </p:txBody>
      </p:sp>
      <p:pic>
        <p:nvPicPr>
          <p:cNvPr id="2" name="Picture 1"/>
          <p:cNvPicPr>
            <a:picLocks noChangeAspect="1"/>
          </p:cNvPicPr>
          <p:nvPr/>
        </p:nvPicPr>
        <p:blipFill rotWithShape="1">
          <a:blip r:embed="rId2"/>
          <a:srcRect b="5075"/>
          <a:stretch/>
        </p:blipFill>
        <p:spPr>
          <a:xfrm>
            <a:off x="246743" y="3136595"/>
            <a:ext cx="5741160" cy="3633920"/>
          </a:xfrm>
          <a:prstGeom prst="rect">
            <a:avLst/>
          </a:prstGeom>
        </p:spPr>
      </p:pic>
      <p:pic>
        <p:nvPicPr>
          <p:cNvPr id="5" name="Picture 4"/>
          <p:cNvPicPr>
            <a:picLocks noChangeAspect="1"/>
          </p:cNvPicPr>
          <p:nvPr/>
        </p:nvPicPr>
        <p:blipFill rotWithShape="1">
          <a:blip r:embed="rId3"/>
          <a:srcRect b="4609"/>
          <a:stretch/>
        </p:blipFill>
        <p:spPr>
          <a:xfrm>
            <a:off x="6898627" y="3598260"/>
            <a:ext cx="4286250" cy="3080130"/>
          </a:xfrm>
          <a:prstGeom prst="rect">
            <a:avLst/>
          </a:prstGeom>
        </p:spPr>
      </p:pic>
      <p:sp>
        <p:nvSpPr>
          <p:cNvPr id="6" name="Rectangle 5"/>
          <p:cNvSpPr/>
          <p:nvPr/>
        </p:nvSpPr>
        <p:spPr>
          <a:xfrm>
            <a:off x="1501253" y="0"/>
            <a:ext cx="423080" cy="3136595"/>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2429301" y="574578"/>
            <a:ext cx="8235535" cy="457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3698741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0337290" y="151180"/>
            <a:ext cx="1396536" cy="46166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327546" y="612845"/>
            <a:ext cx="11406280" cy="3416320"/>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5.بر روی لباس نظامی نیروهای ارمنستان یک عقاب و شیر طلایی وجود دارد.</a:t>
            </a:r>
          </a:p>
          <a:p>
            <a:pPr algn="just">
              <a:lnSpc>
                <a:spcPct val="200000"/>
              </a:lnSpc>
            </a:pPr>
            <a:r>
              <a:rPr lang="fa-IR" dirty="0">
                <a:solidFill>
                  <a:srgbClr val="202122"/>
                </a:solidFill>
                <a:latin typeface="Vazir" panose="020B0603030804020204" pitchFamily="34" charset="-78"/>
                <a:cs typeface="Vazir" panose="020B0603030804020204" pitchFamily="34" charset="-78"/>
              </a:rPr>
              <a:t>6.روی لباس نظامی نیروهای اتریش یک عقاب سیاه وجود دارد.</a:t>
            </a:r>
          </a:p>
          <a:p>
            <a:pPr algn="just">
              <a:lnSpc>
                <a:spcPct val="200000"/>
              </a:lnSpc>
            </a:pPr>
            <a:r>
              <a:rPr lang="fa-IR" dirty="0">
                <a:solidFill>
                  <a:srgbClr val="202122"/>
                </a:solidFill>
                <a:latin typeface="Vazir" panose="020B0603030804020204" pitchFamily="34" charset="-78"/>
                <a:cs typeface="Vazir" panose="020B0603030804020204" pitchFamily="34" charset="-78"/>
              </a:rPr>
              <a:t>روی کت نیروهای نظامی مصر یک عقاب طلایی که به سمت چپ نگاه می‌کند وجود دارد.</a:t>
            </a:r>
          </a:p>
          <a:p>
            <a:pPr algn="just">
              <a:lnSpc>
                <a:spcPct val="200000"/>
              </a:lnSpc>
            </a:pPr>
            <a:r>
              <a:rPr lang="fa-IR" dirty="0">
                <a:solidFill>
                  <a:srgbClr val="202122"/>
                </a:solidFill>
                <a:latin typeface="Vazir" panose="020B0603030804020204" pitchFamily="34" charset="-78"/>
                <a:cs typeface="Vazir" panose="020B0603030804020204" pitchFamily="34" charset="-78"/>
              </a:rPr>
              <a:t>7.همچنین روی لباس فرم نظامی بسیاری از کشورها از جمله مکزیک، اردن، عراق، اندونزی، نیجریه، نیروی هوایی پاکستان، فیلیپین، پاناما، روسیه، رومانی، صربستان، سوریه نیز عقاب وجود دارد.</a:t>
            </a:r>
          </a:p>
          <a:p>
            <a:pPr algn="just">
              <a:lnSpc>
                <a:spcPct val="200000"/>
              </a:lnSpc>
            </a:pPr>
            <a:r>
              <a:rPr lang="fa-IR" dirty="0">
                <a:solidFill>
                  <a:srgbClr val="202122"/>
                </a:solidFill>
                <a:latin typeface="Vazir" panose="020B0603030804020204" pitchFamily="34" charset="-78"/>
                <a:cs typeface="Vazir" panose="020B0603030804020204" pitchFamily="34" charset="-78"/>
              </a:rPr>
              <a:t>8.عقاب دوسر نماد امپراتوری بیزانس بود.</a:t>
            </a:r>
          </a:p>
        </p:txBody>
      </p:sp>
      <p:sp>
        <p:nvSpPr>
          <p:cNvPr id="3" name="Rectangle 2"/>
          <p:cNvSpPr/>
          <p:nvPr/>
        </p:nvSpPr>
        <p:spPr>
          <a:xfrm>
            <a:off x="10337290" y="151180"/>
            <a:ext cx="1396536" cy="461665"/>
          </a:xfrm>
          <a:prstGeom prst="rect">
            <a:avLst/>
          </a:prstGeom>
        </p:spPr>
        <p:txBody>
          <a:bodyPr wrap="square">
            <a:spAutoFit/>
          </a:bodyPr>
          <a:lstStyle/>
          <a:p>
            <a:pPr algn="l"/>
            <a:r>
              <a:rPr lang="fa-IR" sz="2400" b="1" dirty="0">
                <a:latin typeface="Shabnam" panose="020B0603030804020204" pitchFamily="34" charset="-78"/>
                <a:cs typeface="Shabnam" panose="020B0603030804020204" pitchFamily="34" charset="-78"/>
              </a:rPr>
              <a:t>در فرهنگ</a:t>
            </a:r>
          </a:p>
        </p:txBody>
      </p:sp>
      <p:pic>
        <p:nvPicPr>
          <p:cNvPr id="4" name="Picture 3"/>
          <p:cNvPicPr>
            <a:picLocks noChangeAspect="1"/>
          </p:cNvPicPr>
          <p:nvPr/>
        </p:nvPicPr>
        <p:blipFill>
          <a:blip r:embed="rId2"/>
          <a:stretch>
            <a:fillRect/>
          </a:stretch>
        </p:blipFill>
        <p:spPr>
          <a:xfrm>
            <a:off x="327546" y="4162568"/>
            <a:ext cx="5434558" cy="2518010"/>
          </a:xfrm>
          <a:prstGeom prst="rect">
            <a:avLst/>
          </a:prstGeom>
        </p:spPr>
      </p:pic>
      <p:pic>
        <p:nvPicPr>
          <p:cNvPr id="5" name="Picture 4"/>
          <p:cNvPicPr>
            <a:picLocks noChangeAspect="1"/>
          </p:cNvPicPr>
          <p:nvPr/>
        </p:nvPicPr>
        <p:blipFill>
          <a:blip r:embed="rId3"/>
          <a:stretch>
            <a:fillRect/>
          </a:stretch>
        </p:blipFill>
        <p:spPr>
          <a:xfrm>
            <a:off x="6378053" y="4195822"/>
            <a:ext cx="3830472" cy="2451502"/>
          </a:xfrm>
          <a:prstGeom prst="rect">
            <a:avLst/>
          </a:prstGeom>
        </p:spPr>
      </p:pic>
      <p:sp>
        <p:nvSpPr>
          <p:cNvPr id="6" name="Rectangle 5"/>
          <p:cNvSpPr/>
          <p:nvPr/>
        </p:nvSpPr>
        <p:spPr>
          <a:xfrm>
            <a:off x="10208525" y="4380931"/>
            <a:ext cx="1983475" cy="10918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flipV="1">
            <a:off x="10208524" y="5224817"/>
            <a:ext cx="1983475" cy="39351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10208525" y="6309940"/>
            <a:ext cx="1983475" cy="10918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p:cNvSpPr/>
          <p:nvPr/>
        </p:nvSpPr>
        <p:spPr>
          <a:xfrm>
            <a:off x="0" y="336168"/>
            <a:ext cx="10337290" cy="4571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p:cNvSpPr/>
          <p:nvPr/>
        </p:nvSpPr>
        <p:spPr>
          <a:xfrm>
            <a:off x="5923128" y="4195822"/>
            <a:ext cx="204717" cy="245150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1133647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1009934" y="3780430"/>
            <a:ext cx="454640" cy="293426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p:cNvSpPr/>
          <p:nvPr/>
        </p:nvSpPr>
        <p:spPr>
          <a:xfrm>
            <a:off x="1214650" y="3984009"/>
            <a:ext cx="2988859" cy="258283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150125" y="671691"/>
            <a:ext cx="11882218" cy="3416320"/>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9.پرچم شاهنشاهی ایران هخامنشیان منقش به نوعی پرنده شبیه عقاب است که در همان زمان هم بسیار کمیاب بوده و زیبایی خاصی داشته. نام آن شهباز بوده که پرچم شهباز احتمالاً از نشانهای پادشاهی ایران بوده.</a:t>
            </a:r>
          </a:p>
          <a:p>
            <a:pPr algn="just">
              <a:lnSpc>
                <a:spcPct val="200000"/>
              </a:lnSpc>
            </a:pPr>
            <a:r>
              <a:rPr lang="fa-IR" dirty="0">
                <a:solidFill>
                  <a:srgbClr val="202122"/>
                </a:solidFill>
                <a:latin typeface="Vazir" panose="020B0603030804020204" pitchFamily="34" charset="-78"/>
                <a:cs typeface="Vazir" panose="020B0603030804020204" pitchFamily="34" charset="-78"/>
              </a:rPr>
              <a:t>10.در امپراتوری روم استفاده از تندیس‌های فلزی عقاب (</a:t>
            </a:r>
            <a:r>
              <a:rPr lang="en-US" dirty="0" err="1">
                <a:solidFill>
                  <a:srgbClr val="202122"/>
                </a:solidFill>
                <a:latin typeface="Vazir" panose="020B0603030804020204" pitchFamily="34" charset="-78"/>
                <a:cs typeface="Vazir" panose="020B0603030804020204" pitchFamily="34" charset="-78"/>
              </a:rPr>
              <a:t>Aqulia</a:t>
            </a:r>
            <a:r>
              <a:rPr lang="en-US" dirty="0">
                <a:solidFill>
                  <a:srgbClr val="202122"/>
                </a:solidFill>
                <a:latin typeface="Vazir" panose="020B0603030804020204" pitchFamily="34" charset="-78"/>
                <a:cs typeface="Vazir" panose="020B0603030804020204" pitchFamily="34" charset="-78"/>
              </a:rPr>
              <a:t>) </a:t>
            </a:r>
            <a:r>
              <a:rPr lang="fa-IR" dirty="0">
                <a:solidFill>
                  <a:srgbClr val="202122"/>
                </a:solidFill>
                <a:latin typeface="Vazir" panose="020B0603030804020204" pitchFamily="34" charset="-78"/>
                <a:cs typeface="Vazir" panose="020B0603030804020204" pitchFamily="34" charset="-78"/>
              </a:rPr>
              <a:t>)بر بالای پرچم‌ها و وکسیلوم‌های لژیونرها رایج بود و افتادن آن‌ها به دست دشمن ننگی بزرگ شمرده می‌شد. در روزگار فرمانروایی ناپلئون بناپارت بر فرانسه استفاده از عقاب‌های فلزی بر بالای پرچم‌ها به تقلید از سنت رومی رایج شد. با این حال پس از خلع ناپلئون و بازگشت بوربون‌ها به سلطنت فرانسه به فرمان لوئی هجدهم شمار زیادی از این سری عقاب‌ها نابود شدند.</a:t>
            </a:r>
          </a:p>
        </p:txBody>
      </p:sp>
      <p:pic>
        <p:nvPicPr>
          <p:cNvPr id="3" name="Picture 2"/>
          <p:cNvPicPr>
            <a:picLocks noChangeAspect="1"/>
          </p:cNvPicPr>
          <p:nvPr/>
        </p:nvPicPr>
        <p:blipFill>
          <a:blip r:embed="rId2"/>
          <a:stretch>
            <a:fillRect/>
          </a:stretch>
        </p:blipFill>
        <p:spPr>
          <a:xfrm>
            <a:off x="1464575" y="3559342"/>
            <a:ext cx="2479628" cy="3298658"/>
          </a:xfrm>
          <a:prstGeom prst="rect">
            <a:avLst/>
          </a:prstGeom>
        </p:spPr>
      </p:pic>
      <p:sp>
        <p:nvSpPr>
          <p:cNvPr id="4" name="Rectangle 3"/>
          <p:cNvSpPr/>
          <p:nvPr/>
        </p:nvSpPr>
        <p:spPr>
          <a:xfrm>
            <a:off x="10635807" y="337578"/>
            <a:ext cx="1396536" cy="461665"/>
          </a:xfrm>
          <a:prstGeom prst="rect">
            <a:avLst/>
          </a:prstGeom>
        </p:spPr>
        <p:txBody>
          <a:bodyPr wrap="square">
            <a:spAutoFit/>
          </a:bodyPr>
          <a:lstStyle/>
          <a:p>
            <a:pPr algn="l"/>
            <a:r>
              <a:rPr lang="fa-IR" sz="2400" b="1" dirty="0">
                <a:latin typeface="Shabnam" panose="020B0603030804020204" pitchFamily="34" charset="-78"/>
                <a:cs typeface="Shabnam" panose="020B0603030804020204" pitchFamily="34" charset="-78"/>
              </a:rPr>
              <a:t>در فرهنگ</a:t>
            </a:r>
          </a:p>
        </p:txBody>
      </p:sp>
      <p:sp>
        <p:nvSpPr>
          <p:cNvPr id="5" name="Rectangle 4"/>
          <p:cNvSpPr/>
          <p:nvPr/>
        </p:nvSpPr>
        <p:spPr>
          <a:xfrm>
            <a:off x="3944203" y="4517409"/>
            <a:ext cx="5636525" cy="163773"/>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p:cNvSpPr/>
          <p:nvPr/>
        </p:nvSpPr>
        <p:spPr>
          <a:xfrm>
            <a:off x="9580728" y="4790364"/>
            <a:ext cx="2611272" cy="19106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3944203" y="6403075"/>
            <a:ext cx="5636525" cy="163773"/>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9580728" y="6102824"/>
            <a:ext cx="2611272" cy="19106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Oval 10"/>
          <p:cNvSpPr/>
          <p:nvPr/>
        </p:nvSpPr>
        <p:spPr>
          <a:xfrm>
            <a:off x="0" y="472896"/>
            <a:ext cx="10635807" cy="45719"/>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2368510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959800" y="719715"/>
            <a:ext cx="1396536" cy="46166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p:cNvSpPr/>
          <p:nvPr/>
        </p:nvSpPr>
        <p:spPr>
          <a:xfrm>
            <a:off x="0" y="950547"/>
            <a:ext cx="12192000" cy="457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1160060" y="1181380"/>
            <a:ext cx="5196276" cy="2308324"/>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11.از مشهورترین نمادهای منقوش به عقاب در عصر مدرن، می‌توان به عقاب نازی‌ها اشاره کرد. یک سواستیکا یا صلیب شکسته که توسط عقاب حمل می‌شود را می‌توان بزرگترین نماد آلمان نازی دانست</a:t>
            </a:r>
          </a:p>
        </p:txBody>
      </p:sp>
      <p:sp>
        <p:nvSpPr>
          <p:cNvPr id="3" name="Rectangle 2"/>
          <p:cNvSpPr/>
          <p:nvPr/>
        </p:nvSpPr>
        <p:spPr>
          <a:xfrm>
            <a:off x="4959800" y="719715"/>
            <a:ext cx="1396536" cy="461665"/>
          </a:xfrm>
          <a:prstGeom prst="rect">
            <a:avLst/>
          </a:prstGeom>
        </p:spPr>
        <p:txBody>
          <a:bodyPr wrap="square">
            <a:spAutoFit/>
          </a:bodyPr>
          <a:lstStyle/>
          <a:p>
            <a:pPr algn="l"/>
            <a:r>
              <a:rPr lang="fa-IR" sz="2400" b="1" dirty="0">
                <a:latin typeface="Shabnam" panose="020B0603030804020204" pitchFamily="34" charset="-78"/>
                <a:cs typeface="Shabnam" panose="020B0603030804020204" pitchFamily="34" charset="-78"/>
              </a:rPr>
              <a:t>در فرهنگ</a:t>
            </a:r>
          </a:p>
        </p:txBody>
      </p:sp>
      <p:pic>
        <p:nvPicPr>
          <p:cNvPr id="4" name="Picture 3"/>
          <p:cNvPicPr>
            <a:picLocks noChangeAspect="1"/>
          </p:cNvPicPr>
          <p:nvPr/>
        </p:nvPicPr>
        <p:blipFill>
          <a:blip r:embed="rId2"/>
          <a:stretch>
            <a:fillRect/>
          </a:stretch>
        </p:blipFill>
        <p:spPr>
          <a:xfrm>
            <a:off x="6356336" y="2852383"/>
            <a:ext cx="5835664" cy="3828196"/>
          </a:xfrm>
          <a:prstGeom prst="rect">
            <a:avLst/>
          </a:prstGeom>
        </p:spPr>
      </p:pic>
      <p:sp>
        <p:nvSpPr>
          <p:cNvPr id="7" name="Rectangle 6"/>
          <p:cNvSpPr/>
          <p:nvPr/>
        </p:nvSpPr>
        <p:spPr>
          <a:xfrm>
            <a:off x="818352" y="4766480"/>
            <a:ext cx="272955" cy="209151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1817427" y="4203510"/>
            <a:ext cx="229737" cy="265448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p:cNvSpPr/>
          <p:nvPr/>
        </p:nvSpPr>
        <p:spPr>
          <a:xfrm>
            <a:off x="2624920" y="3794079"/>
            <a:ext cx="270680" cy="306392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p:cNvSpPr/>
          <p:nvPr/>
        </p:nvSpPr>
        <p:spPr>
          <a:xfrm>
            <a:off x="3621720" y="4766481"/>
            <a:ext cx="272955" cy="209151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p:cNvSpPr/>
          <p:nvPr/>
        </p:nvSpPr>
        <p:spPr>
          <a:xfrm>
            <a:off x="4452473" y="3794079"/>
            <a:ext cx="270680" cy="306392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Rectangle 11"/>
          <p:cNvSpPr/>
          <p:nvPr/>
        </p:nvSpPr>
        <p:spPr>
          <a:xfrm>
            <a:off x="5298121" y="4114800"/>
            <a:ext cx="229737" cy="265448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Rectangle 12"/>
          <p:cNvSpPr/>
          <p:nvPr/>
        </p:nvSpPr>
        <p:spPr>
          <a:xfrm>
            <a:off x="6219858" y="4781832"/>
            <a:ext cx="272955" cy="209151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Rectangle 13"/>
          <p:cNvSpPr/>
          <p:nvPr/>
        </p:nvSpPr>
        <p:spPr>
          <a:xfrm>
            <a:off x="-49418" y="6680579"/>
            <a:ext cx="12241418" cy="17742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Rectangle 14"/>
          <p:cNvSpPr/>
          <p:nvPr/>
        </p:nvSpPr>
        <p:spPr>
          <a:xfrm>
            <a:off x="0" y="681504"/>
            <a:ext cx="12192000" cy="457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264278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9517" y="1995889"/>
            <a:ext cx="2593980" cy="646331"/>
          </a:xfrm>
          <a:prstGeom prst="rect">
            <a:avLst/>
          </a:prstGeom>
        </p:spPr>
        <p:txBody>
          <a:bodyPr>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https://fa.wikipedia.org</a:t>
            </a:r>
          </a:p>
        </p:txBody>
      </p:sp>
      <p:sp>
        <p:nvSpPr>
          <p:cNvPr id="3" name="TextBox 2"/>
          <p:cNvSpPr txBox="1"/>
          <p:nvPr/>
        </p:nvSpPr>
        <p:spPr>
          <a:xfrm>
            <a:off x="11372545" y="994403"/>
            <a:ext cx="819455" cy="461665"/>
          </a:xfrm>
          <a:prstGeom prst="rect">
            <a:avLst/>
          </a:prstGeom>
        </p:spPr>
        <p:txBody>
          <a:bodyPr wrap="square">
            <a:spAutoFit/>
          </a:bodyPr>
          <a:lstStyle>
            <a:defPPr>
              <a:defRPr lang="fa-IR"/>
            </a:defPPr>
            <a:lvl1pPr algn="l">
              <a:defRPr sz="2400" b="1">
                <a:latin typeface="Shabnam" panose="020B0603030804020204" pitchFamily="34" charset="-78"/>
                <a:cs typeface="Shabnam" panose="020B0603030804020204" pitchFamily="34" charset="-78"/>
              </a:defRPr>
            </a:lvl1pPr>
          </a:lstStyle>
          <a:p>
            <a:r>
              <a:rPr lang="fa-IR" dirty="0"/>
              <a:t>منابع</a:t>
            </a:r>
          </a:p>
        </p:txBody>
      </p:sp>
      <p:sp>
        <p:nvSpPr>
          <p:cNvPr id="4" name="Rectangle 3"/>
          <p:cNvSpPr/>
          <p:nvPr/>
        </p:nvSpPr>
        <p:spPr>
          <a:xfrm>
            <a:off x="0" y="1625600"/>
            <a:ext cx="12192000" cy="1451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0948436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9028" y="2926517"/>
            <a:ext cx="12192000" cy="37737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2714171" y="2385000"/>
            <a:ext cx="7213600" cy="1460406"/>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TextBox 1"/>
          <p:cNvSpPr txBox="1"/>
          <p:nvPr/>
        </p:nvSpPr>
        <p:spPr>
          <a:xfrm>
            <a:off x="3352800" y="2607372"/>
            <a:ext cx="6865258" cy="1015663"/>
          </a:xfrm>
          <a:prstGeom prst="rect">
            <a:avLst/>
          </a:prstGeom>
        </p:spPr>
        <p:txBody>
          <a:bodyPr wrap="square">
            <a:spAutoFit/>
          </a:bodyPr>
          <a:lstStyle>
            <a:defPPr>
              <a:defRPr lang="fa-IR"/>
            </a:defPPr>
            <a:lvl1pPr algn="l">
              <a:defRPr sz="2400" b="1">
                <a:latin typeface="Shabnam" panose="020B0603030804020204" pitchFamily="34" charset="-78"/>
                <a:cs typeface="Shabnam" panose="020B0603030804020204" pitchFamily="34" charset="-78"/>
              </a:defRPr>
            </a:lvl1pPr>
          </a:lstStyle>
          <a:p>
            <a:r>
              <a:rPr lang="fa-IR" sz="6000" dirty="0"/>
              <a:t>با تشکر از توجه شما</a:t>
            </a:r>
          </a:p>
        </p:txBody>
      </p:sp>
    </p:spTree>
    <p:extLst>
      <p:ext uri="{BB962C8B-B14F-4D97-AF65-F5344CB8AC3E}">
        <p14:creationId xmlns:p14="http://schemas.microsoft.com/office/powerpoint/2010/main" val="14076772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0376" y="1914531"/>
            <a:ext cx="6634049" cy="2862322"/>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معیار دقیقی برای تمایز عقاب‌ها از دیگر پرندگان تیرهٔ بازان یعنی سُنقُرها، کرکس‌ها، بازها و کورکورها، وجود ندارد، ولی به‌طور کلی عقاب‌ها از سایر پرندگان شکاری -به جز برخی از کرکس‌ها- جثهٔ بزرگ‌تری دارند و از پاهایی بزرگ‌تر و نیرومندتر، منقارهایی بزرگ و خمیده و بال‌هایی پهن‌تر بهره‌مند هستند.</a:t>
            </a:r>
          </a:p>
        </p:txBody>
      </p:sp>
      <p:pic>
        <p:nvPicPr>
          <p:cNvPr id="3" name="Picture 2"/>
          <p:cNvPicPr>
            <a:picLocks noChangeAspect="1"/>
          </p:cNvPicPr>
          <p:nvPr/>
        </p:nvPicPr>
        <p:blipFill>
          <a:blip r:embed="rId2"/>
          <a:stretch>
            <a:fillRect/>
          </a:stretch>
        </p:blipFill>
        <p:spPr>
          <a:xfrm>
            <a:off x="7539727" y="188686"/>
            <a:ext cx="4447182" cy="6356504"/>
          </a:xfrm>
          <a:prstGeom prst="rect">
            <a:avLst/>
          </a:prstGeom>
        </p:spPr>
      </p:pic>
      <p:sp>
        <p:nvSpPr>
          <p:cNvPr id="4" name="Rectangle 3"/>
          <p:cNvSpPr/>
          <p:nvPr/>
        </p:nvSpPr>
        <p:spPr>
          <a:xfrm>
            <a:off x="6235665" y="1452866"/>
            <a:ext cx="957943" cy="461665"/>
          </a:xfrm>
          <a:prstGeom prst="rect">
            <a:avLst/>
          </a:prstGeom>
        </p:spPr>
        <p:txBody>
          <a:bodyPr wrap="square">
            <a:spAutoFit/>
          </a:bodyPr>
          <a:lstStyle/>
          <a:p>
            <a:pPr algn="l"/>
            <a:r>
              <a:rPr lang="fa-IR" sz="2400" b="1" dirty="0">
                <a:latin typeface="Shabnam" panose="020B0603030804020204" pitchFamily="34" charset="-78"/>
                <a:cs typeface="Shabnam" panose="020B0603030804020204" pitchFamily="34" charset="-78"/>
              </a:rPr>
              <a:t>عقاب</a:t>
            </a:r>
          </a:p>
        </p:txBody>
      </p:sp>
      <p:sp>
        <p:nvSpPr>
          <p:cNvPr id="5" name="Flowchart: Process 4"/>
          <p:cNvSpPr/>
          <p:nvPr/>
        </p:nvSpPr>
        <p:spPr>
          <a:xfrm>
            <a:off x="0" y="188686"/>
            <a:ext cx="7539727" cy="45719"/>
          </a:xfrm>
          <a:prstGeom prst="flowChartProcess">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Flowchart: Process 5"/>
          <p:cNvSpPr/>
          <p:nvPr/>
        </p:nvSpPr>
        <p:spPr>
          <a:xfrm>
            <a:off x="-1" y="6499471"/>
            <a:ext cx="7539727" cy="45719"/>
          </a:xfrm>
          <a:prstGeom prst="flowChartProcess">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Flowchart: Process 6"/>
          <p:cNvSpPr/>
          <p:nvPr/>
        </p:nvSpPr>
        <p:spPr>
          <a:xfrm>
            <a:off x="0" y="6305157"/>
            <a:ext cx="7539727" cy="45719"/>
          </a:xfrm>
          <a:prstGeom prst="flowChartProcess">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Flowchart: Process 7"/>
          <p:cNvSpPr/>
          <p:nvPr/>
        </p:nvSpPr>
        <p:spPr>
          <a:xfrm>
            <a:off x="-2464" y="512540"/>
            <a:ext cx="7539727" cy="45719"/>
          </a:xfrm>
          <a:prstGeom prst="flowChartProcess">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Flowchart: Process 8"/>
          <p:cNvSpPr/>
          <p:nvPr/>
        </p:nvSpPr>
        <p:spPr>
          <a:xfrm>
            <a:off x="-2465" y="350821"/>
            <a:ext cx="7539727" cy="45719"/>
          </a:xfrm>
          <a:prstGeom prst="flowChartProcess">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Flowchart: Process 9"/>
          <p:cNvSpPr/>
          <p:nvPr/>
        </p:nvSpPr>
        <p:spPr>
          <a:xfrm>
            <a:off x="-2466" y="6087406"/>
            <a:ext cx="7539727" cy="45719"/>
          </a:xfrm>
          <a:prstGeom prst="flowChartProcess">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Flowchart: Decision 10"/>
          <p:cNvSpPr/>
          <p:nvPr/>
        </p:nvSpPr>
        <p:spPr>
          <a:xfrm>
            <a:off x="3250548" y="5806761"/>
            <a:ext cx="777922" cy="996791"/>
          </a:xfrm>
          <a:prstGeom prst="flowChartDecisi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Flowchart: Decision 12"/>
          <p:cNvSpPr/>
          <p:nvPr/>
        </p:nvSpPr>
        <p:spPr>
          <a:xfrm>
            <a:off x="3250548" y="0"/>
            <a:ext cx="777922" cy="996791"/>
          </a:xfrm>
          <a:prstGeom prst="flowChartDecisi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6189918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1" y="0"/>
            <a:ext cx="12192002" cy="6858000"/>
          </a:xfrm>
          <a:prstGeom prst="rect">
            <a:avLst/>
          </a:prstGeom>
        </p:spPr>
      </p:pic>
      <p:sp>
        <p:nvSpPr>
          <p:cNvPr id="14" name="Flowchart: Process 13"/>
          <p:cNvSpPr/>
          <p:nvPr/>
        </p:nvSpPr>
        <p:spPr>
          <a:xfrm>
            <a:off x="2959015" y="3429000"/>
            <a:ext cx="1801504" cy="2934268"/>
          </a:xfrm>
          <a:prstGeom prst="flowChartProcess">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Flowchart: Process 12"/>
          <p:cNvSpPr/>
          <p:nvPr/>
        </p:nvSpPr>
        <p:spPr>
          <a:xfrm>
            <a:off x="6974006" y="2593075"/>
            <a:ext cx="1801504" cy="2934268"/>
          </a:xfrm>
          <a:prstGeom prst="flowChartProcess">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Flowchart: Process 9"/>
          <p:cNvSpPr/>
          <p:nvPr/>
        </p:nvSpPr>
        <p:spPr>
          <a:xfrm>
            <a:off x="9567038" y="560707"/>
            <a:ext cx="2262158" cy="461665"/>
          </a:xfrm>
          <a:prstGeom prst="flowChartProcess">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9567038" y="560707"/>
            <a:ext cx="2262158" cy="461665"/>
          </a:xfrm>
          <a:prstGeom prst="rect">
            <a:avLst/>
          </a:prstGeom>
        </p:spPr>
        <p:txBody>
          <a:bodyPr wrap="square">
            <a:spAutoFit/>
          </a:bodyPr>
          <a:lstStyle/>
          <a:p>
            <a:pPr algn="l"/>
            <a:r>
              <a:rPr lang="fa-IR" sz="2400" b="1" dirty="0">
                <a:latin typeface="Shabnam" panose="020B0603030804020204" pitchFamily="34" charset="-78"/>
                <a:cs typeface="Shabnam" panose="020B0603030804020204" pitchFamily="34" charset="-78"/>
              </a:rPr>
              <a:t>ریشه‌شناسی واژه</a:t>
            </a:r>
          </a:p>
        </p:txBody>
      </p:sp>
      <p:sp>
        <p:nvSpPr>
          <p:cNvPr id="3" name="Rectangle 2"/>
          <p:cNvSpPr/>
          <p:nvPr/>
        </p:nvSpPr>
        <p:spPr>
          <a:xfrm>
            <a:off x="130629" y="1153001"/>
            <a:ext cx="11698567" cy="1200329"/>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عقاب یا  معرب واژه فارسی اُغاب می باشد به معنای در اوج بودن این واژه با واژه کَپالَ زبان سانسکریت هم ریشه می باشد.  واژه قاب از ریشه ی واژه اوستایی( کهرپ ) و ( کرپتَ )  است.</a:t>
            </a:r>
          </a:p>
        </p:txBody>
      </p:sp>
      <p:pic>
        <p:nvPicPr>
          <p:cNvPr id="4" name="Picture 3"/>
          <p:cNvPicPr>
            <a:picLocks noChangeAspect="1"/>
          </p:cNvPicPr>
          <p:nvPr/>
        </p:nvPicPr>
        <p:blipFill rotWithShape="1">
          <a:blip r:embed="rId3"/>
          <a:srcRect b="14065"/>
          <a:stretch/>
        </p:blipFill>
        <p:spPr>
          <a:xfrm>
            <a:off x="3087387" y="2699657"/>
            <a:ext cx="5581850" cy="3579132"/>
          </a:xfrm>
          <a:prstGeom prst="rect">
            <a:avLst/>
          </a:prstGeom>
        </p:spPr>
      </p:pic>
      <p:sp>
        <p:nvSpPr>
          <p:cNvPr id="11" name="Flowchart: Process 10"/>
          <p:cNvSpPr/>
          <p:nvPr/>
        </p:nvSpPr>
        <p:spPr>
          <a:xfrm>
            <a:off x="-1" y="760955"/>
            <a:ext cx="9567039" cy="45719"/>
          </a:xfrm>
          <a:prstGeom prst="flowChartProcess">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Flowchart: Process 11"/>
          <p:cNvSpPr/>
          <p:nvPr/>
        </p:nvSpPr>
        <p:spPr>
          <a:xfrm flipH="1">
            <a:off x="11783476" y="806674"/>
            <a:ext cx="45719" cy="6051326"/>
          </a:xfrm>
          <a:prstGeom prst="flowChartProcess">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3180465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12192000" cy="6858000"/>
          </a:xfrm>
          <a:prstGeom prst="rect">
            <a:avLst/>
          </a:prstGeom>
        </p:spPr>
      </p:pic>
      <p:sp>
        <p:nvSpPr>
          <p:cNvPr id="7" name="Flowchart: Alternate Process 6"/>
          <p:cNvSpPr/>
          <p:nvPr/>
        </p:nvSpPr>
        <p:spPr>
          <a:xfrm>
            <a:off x="9755670" y="818866"/>
            <a:ext cx="2262158" cy="558420"/>
          </a:xfrm>
          <a:prstGeom prst="flowChartAlternateProcess">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5747658" y="1443841"/>
            <a:ext cx="6270170" cy="3970318"/>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عقاب در پرچم هخامنشیان نماد پادشاهی بوده است .ريشه ی واژه قاب که واژه عقاب ریشه ی این واژه هست.برگرفته از واژگانِ اوستایی - سانسکریت هستند. در زبانِ سانسکریت واژه یِ ( کَپالَ ) به چمِ ( کاسه، فنجان، پشغاب، زرفِ گرد و. . . ) و واژه ( کَرپَرَ ) و واژه یِ ( کوپی ) نیز به چمِ ( بطری ) بوده است. نیاز به یادآوری است که واژگانِ ( کَپالَ، کَرپَرَ، کوپی ) همگی از یک ریشه می باشند؛ در زبانِ لاتین </a:t>
            </a:r>
            <a:r>
              <a:rPr lang="en-US" dirty="0" err="1">
                <a:solidFill>
                  <a:srgbClr val="202122"/>
                </a:solidFill>
                <a:latin typeface="Vazir" panose="020B0603030804020204" pitchFamily="34" charset="-78"/>
                <a:cs typeface="Vazir" panose="020B0603030804020204" pitchFamily="34" charset="-78"/>
              </a:rPr>
              <a:t>cuppa</a:t>
            </a:r>
            <a:r>
              <a:rPr lang="en-US" dirty="0">
                <a:solidFill>
                  <a:srgbClr val="202122"/>
                </a:solidFill>
                <a:latin typeface="Vazir" panose="020B0603030804020204" pitchFamily="34" charset="-78"/>
                <a:cs typeface="Vazir" panose="020B0603030804020204" pitchFamily="34" charset="-78"/>
              </a:rPr>
              <a:t> </a:t>
            </a:r>
            <a:r>
              <a:rPr lang="fa-IR" dirty="0">
                <a:solidFill>
                  <a:srgbClr val="202122"/>
                </a:solidFill>
                <a:latin typeface="Vazir" panose="020B0603030804020204" pitchFamily="34" charset="-78"/>
                <a:cs typeface="Vazir" panose="020B0603030804020204" pitchFamily="34" charset="-78"/>
              </a:rPr>
              <a:t>و در زبانِ انگلیسی نیز واژه </a:t>
            </a:r>
            <a:r>
              <a:rPr lang="en-US" dirty="0">
                <a:solidFill>
                  <a:srgbClr val="202122"/>
                </a:solidFill>
                <a:latin typeface="Vazir" panose="020B0603030804020204" pitchFamily="34" charset="-78"/>
                <a:cs typeface="Vazir" panose="020B0603030804020204" pitchFamily="34" charset="-78"/>
              </a:rPr>
              <a:t>cup </a:t>
            </a:r>
            <a:r>
              <a:rPr lang="fa-IR" dirty="0">
                <a:solidFill>
                  <a:srgbClr val="202122"/>
                </a:solidFill>
                <a:latin typeface="Vazir" panose="020B0603030804020204" pitchFamily="34" charset="-78"/>
                <a:cs typeface="Vazir" panose="020B0603030804020204" pitchFamily="34" charset="-78"/>
              </a:rPr>
              <a:t>را به چمِ ( فنجان ) داریم.</a:t>
            </a:r>
          </a:p>
        </p:txBody>
      </p:sp>
      <p:sp>
        <p:nvSpPr>
          <p:cNvPr id="3" name="Rectangle 2"/>
          <p:cNvSpPr/>
          <p:nvPr/>
        </p:nvSpPr>
        <p:spPr>
          <a:xfrm>
            <a:off x="9755670" y="915621"/>
            <a:ext cx="2262158" cy="461665"/>
          </a:xfrm>
          <a:prstGeom prst="rect">
            <a:avLst/>
          </a:prstGeom>
        </p:spPr>
        <p:txBody>
          <a:bodyPr wrap="square">
            <a:spAutoFit/>
          </a:bodyPr>
          <a:lstStyle/>
          <a:p>
            <a:pPr algn="l"/>
            <a:r>
              <a:rPr lang="fa-IR" sz="2400" b="1" dirty="0">
                <a:latin typeface="Shabnam" panose="020B0603030804020204" pitchFamily="34" charset="-78"/>
                <a:cs typeface="Shabnam" panose="020B0603030804020204" pitchFamily="34" charset="-78"/>
              </a:rPr>
              <a:t>ریشه‌شناسی واژه</a:t>
            </a:r>
          </a:p>
        </p:txBody>
      </p:sp>
      <p:pic>
        <p:nvPicPr>
          <p:cNvPr id="4" name="Picture 3"/>
          <p:cNvPicPr>
            <a:picLocks noChangeAspect="1"/>
          </p:cNvPicPr>
          <p:nvPr/>
        </p:nvPicPr>
        <p:blipFill>
          <a:blip r:embed="rId3"/>
          <a:stretch>
            <a:fillRect/>
          </a:stretch>
        </p:blipFill>
        <p:spPr>
          <a:xfrm>
            <a:off x="638627" y="1146454"/>
            <a:ext cx="4934860" cy="4934856"/>
          </a:xfrm>
          <a:prstGeom prst="rect">
            <a:avLst/>
          </a:prstGeom>
        </p:spPr>
      </p:pic>
      <p:sp>
        <p:nvSpPr>
          <p:cNvPr id="6" name="Flowchart: Process 5"/>
          <p:cNvSpPr/>
          <p:nvPr/>
        </p:nvSpPr>
        <p:spPr>
          <a:xfrm>
            <a:off x="3106057" y="0"/>
            <a:ext cx="264940" cy="1146453"/>
          </a:xfrm>
          <a:prstGeom prst="flowChartProcess">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Flowchart: Process 7"/>
          <p:cNvSpPr/>
          <p:nvPr/>
        </p:nvSpPr>
        <p:spPr>
          <a:xfrm>
            <a:off x="3370997" y="1098076"/>
            <a:ext cx="6482687" cy="45719"/>
          </a:xfrm>
          <a:prstGeom prst="flowChartProcess">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098643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b="2686"/>
          <a:stretch/>
        </p:blipFill>
        <p:spPr>
          <a:xfrm>
            <a:off x="0" y="1"/>
            <a:ext cx="12192000" cy="6858000"/>
          </a:xfrm>
          <a:prstGeom prst="rect">
            <a:avLst/>
          </a:prstGeom>
        </p:spPr>
      </p:pic>
      <p:pic>
        <p:nvPicPr>
          <p:cNvPr id="4" name="Picture 3"/>
          <p:cNvPicPr>
            <a:picLocks noChangeAspect="1"/>
          </p:cNvPicPr>
          <p:nvPr/>
        </p:nvPicPr>
        <p:blipFill>
          <a:blip r:embed="rId3"/>
          <a:stretch>
            <a:fillRect/>
          </a:stretch>
        </p:blipFill>
        <p:spPr>
          <a:xfrm>
            <a:off x="0" y="781214"/>
            <a:ext cx="8580898" cy="4833906"/>
          </a:xfrm>
          <a:prstGeom prst="rect">
            <a:avLst/>
          </a:prstGeom>
        </p:spPr>
      </p:pic>
      <p:sp>
        <p:nvSpPr>
          <p:cNvPr id="2" name="Rectangle 1"/>
          <p:cNvSpPr/>
          <p:nvPr/>
        </p:nvSpPr>
        <p:spPr>
          <a:xfrm>
            <a:off x="8789445" y="1870253"/>
            <a:ext cx="3048000" cy="461665"/>
          </a:xfrm>
          <a:prstGeom prst="rect">
            <a:avLst/>
          </a:prstGeom>
        </p:spPr>
        <p:txBody>
          <a:bodyPr wrap="square">
            <a:spAutoFit/>
          </a:bodyPr>
          <a:lstStyle/>
          <a:p>
            <a:pPr algn="l"/>
            <a:r>
              <a:rPr lang="fa-IR" sz="2400" b="1" dirty="0">
                <a:latin typeface="Shabnam" panose="020B0603030804020204" pitchFamily="34" charset="-78"/>
                <a:cs typeface="Shabnam" panose="020B0603030804020204" pitchFamily="34" charset="-78"/>
              </a:rPr>
              <a:t>پَسگَشت </a:t>
            </a:r>
            <a:r>
              <a:rPr lang="en-US" sz="2400" b="1" dirty="0">
                <a:latin typeface="Shabnam" panose="020B0603030804020204" pitchFamily="34" charset="-78"/>
                <a:cs typeface="Shabnam" panose="020B0603030804020204" pitchFamily="34" charset="-78"/>
              </a:rPr>
              <a:t>reference  </a:t>
            </a:r>
            <a:endParaRPr lang="fa-IR" sz="2400" b="1" dirty="0">
              <a:latin typeface="Shabnam" panose="020B0603030804020204" pitchFamily="34" charset="-78"/>
              <a:cs typeface="Shabnam" panose="020B0603030804020204" pitchFamily="34" charset="-78"/>
            </a:endParaRPr>
          </a:p>
        </p:txBody>
      </p:sp>
      <p:sp>
        <p:nvSpPr>
          <p:cNvPr id="3" name="Rectangle 2"/>
          <p:cNvSpPr/>
          <p:nvPr/>
        </p:nvSpPr>
        <p:spPr>
          <a:xfrm>
            <a:off x="5741445" y="2820454"/>
            <a:ext cx="6096000" cy="3901068"/>
          </a:xfrm>
          <a:prstGeom prst="rect">
            <a:avLst/>
          </a:prstGeom>
          <a:solidFill>
            <a:srgbClr val="00B0F0"/>
          </a:solidFill>
        </p:spPr>
        <p:txBody>
          <a:bodyPr>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1 - واژه ( قالب ) برگرفته از واژگانِ اوستاییِ ( کهرپ ) و ( کرپتَ ) هستند. دگرگونیِ آواییِ ( ر/ل ) در زبانهایِ ایرانی و اروپایی رواگمند بوده است. ( کهرپ ) در زبان اوستایی به چمِ ( پیکر، کالبد ) و ( کرپتَ ) نیز به چمِ ( پیکر داده شده، درست شده و ساخته شده ) بوده است. با دگرگونیِ آواییِ ( ر/ل ) واژه ( کهرپ ) به دیسه یِ ( کالپ، کالب، قالب ) و واژه یِ ( کرپتَ ) به دیسه یِ ( کالبد ) در آمده است.</a:t>
            </a:r>
          </a:p>
        </p:txBody>
      </p:sp>
    </p:spTree>
    <p:extLst>
      <p:ext uri="{BB962C8B-B14F-4D97-AF65-F5344CB8AC3E}">
        <p14:creationId xmlns:p14="http://schemas.microsoft.com/office/powerpoint/2010/main" val="16460344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9144000" y="485758"/>
            <a:ext cx="2844802" cy="46166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p:cNvSpPr/>
          <p:nvPr/>
        </p:nvSpPr>
        <p:spPr>
          <a:xfrm>
            <a:off x="0" y="3875964"/>
            <a:ext cx="12192000" cy="563230"/>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348343" y="993143"/>
            <a:ext cx="11640459" cy="1200329"/>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2 - واژه یِ ( کالپاگ یا قالپاق ) از دو تکواژ ( قالپ ( کالپ، کالب، قالب ) ) و پسوندِ ( آگ ) در زبانِ پهلوی ساخته شده است و یک واژه ایرانی است.</a:t>
            </a:r>
          </a:p>
        </p:txBody>
      </p:sp>
      <p:sp>
        <p:nvSpPr>
          <p:cNvPr id="3" name="Rectangle 2"/>
          <p:cNvSpPr/>
          <p:nvPr/>
        </p:nvSpPr>
        <p:spPr>
          <a:xfrm>
            <a:off x="9144000" y="531478"/>
            <a:ext cx="3048000" cy="461665"/>
          </a:xfrm>
          <a:prstGeom prst="rect">
            <a:avLst/>
          </a:prstGeom>
        </p:spPr>
        <p:txBody>
          <a:bodyPr wrap="square">
            <a:spAutoFit/>
          </a:bodyPr>
          <a:lstStyle/>
          <a:p>
            <a:pPr algn="l"/>
            <a:r>
              <a:rPr lang="fa-IR" sz="2400" b="1" dirty="0">
                <a:latin typeface="Shabnam" panose="020B0603030804020204" pitchFamily="34" charset="-78"/>
                <a:cs typeface="Shabnam" panose="020B0603030804020204" pitchFamily="34" charset="-78"/>
              </a:rPr>
              <a:t>پَسگَشت </a:t>
            </a:r>
            <a:r>
              <a:rPr lang="en-US" sz="2400" b="1" dirty="0">
                <a:latin typeface="Shabnam" panose="020B0603030804020204" pitchFamily="34" charset="-78"/>
                <a:cs typeface="Shabnam" panose="020B0603030804020204" pitchFamily="34" charset="-78"/>
              </a:rPr>
              <a:t>reference  </a:t>
            </a:r>
            <a:endParaRPr lang="fa-IR" sz="2400" b="1" dirty="0">
              <a:latin typeface="Shabnam" panose="020B0603030804020204" pitchFamily="34" charset="-78"/>
              <a:cs typeface="Shabnam" panose="020B0603030804020204" pitchFamily="34" charset="-78"/>
            </a:endParaRPr>
          </a:p>
        </p:txBody>
      </p:sp>
      <p:pic>
        <p:nvPicPr>
          <p:cNvPr id="4" name="Picture 3"/>
          <p:cNvPicPr>
            <a:picLocks noChangeAspect="1"/>
          </p:cNvPicPr>
          <p:nvPr/>
        </p:nvPicPr>
        <p:blipFill>
          <a:blip r:embed="rId2"/>
          <a:stretch>
            <a:fillRect/>
          </a:stretch>
        </p:blipFill>
        <p:spPr>
          <a:xfrm>
            <a:off x="1930399" y="2421708"/>
            <a:ext cx="8069944" cy="4034972"/>
          </a:xfrm>
          <a:prstGeom prst="rect">
            <a:avLst/>
          </a:prstGeom>
        </p:spPr>
      </p:pic>
      <p:sp>
        <p:nvSpPr>
          <p:cNvPr id="7" name="Rectangle 6"/>
          <p:cNvSpPr/>
          <p:nvPr/>
        </p:nvSpPr>
        <p:spPr>
          <a:xfrm>
            <a:off x="0" y="693732"/>
            <a:ext cx="9144000" cy="457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p:cNvSpPr/>
          <p:nvPr/>
        </p:nvSpPr>
        <p:spPr>
          <a:xfrm>
            <a:off x="0" y="6456680"/>
            <a:ext cx="12192000" cy="16248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2416403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b="4279"/>
          <a:stretch/>
        </p:blipFill>
        <p:spPr>
          <a:xfrm>
            <a:off x="0" y="0"/>
            <a:ext cx="12192000" cy="6858000"/>
          </a:xfrm>
          <a:prstGeom prst="rect">
            <a:avLst/>
          </a:prstGeom>
        </p:spPr>
      </p:pic>
      <p:sp>
        <p:nvSpPr>
          <p:cNvPr id="9" name="Flowchart: Process 8"/>
          <p:cNvSpPr/>
          <p:nvPr/>
        </p:nvSpPr>
        <p:spPr>
          <a:xfrm>
            <a:off x="2674961" y="1078173"/>
            <a:ext cx="2511188" cy="4449170"/>
          </a:xfrm>
          <a:prstGeom prst="flowChartProcess">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5399314" y="1440881"/>
            <a:ext cx="6096000" cy="2793072"/>
          </a:xfrm>
          <a:prstGeom prst="rect">
            <a:avLst/>
          </a:prstGeom>
        </p:spPr>
        <p:txBody>
          <a:bodyPr>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3 - واژه یِ ( قاب ) نیز با واژه ( کهرپ، کالپ، قالب ) همریشه است؛ چراکه در زبانهای ایرانی در برخی واژگان، آوایِ ( ر ) زدوده می شود. برای نمونه: ( کرش ) به ( کشیدن ) / ( کِرشتی ) به ( کِشت ) / ( کرش وَرِ، کرشوَن ) به ( کِشور ) و . . . . از همین رو، واژه اوستاییِ ( کهرپ ) با زدودنِ آوایِ ( ر ) به ( کاپ، قاب ) ترادیسیده شده است.</a:t>
            </a:r>
          </a:p>
        </p:txBody>
      </p:sp>
      <p:pic>
        <p:nvPicPr>
          <p:cNvPr id="3" name="Picture 2"/>
          <p:cNvPicPr>
            <a:picLocks noChangeAspect="1"/>
          </p:cNvPicPr>
          <p:nvPr/>
        </p:nvPicPr>
        <p:blipFill>
          <a:blip r:embed="rId3"/>
          <a:stretch>
            <a:fillRect/>
          </a:stretch>
        </p:blipFill>
        <p:spPr>
          <a:xfrm>
            <a:off x="569416" y="1210048"/>
            <a:ext cx="4490544" cy="4885166"/>
          </a:xfrm>
          <a:prstGeom prst="rect">
            <a:avLst/>
          </a:prstGeom>
        </p:spPr>
      </p:pic>
      <p:sp>
        <p:nvSpPr>
          <p:cNvPr id="4" name="Rectangle 3"/>
          <p:cNvSpPr/>
          <p:nvPr/>
        </p:nvSpPr>
        <p:spPr>
          <a:xfrm>
            <a:off x="8650516" y="979216"/>
            <a:ext cx="3048000" cy="461665"/>
          </a:xfrm>
          <a:prstGeom prst="rect">
            <a:avLst/>
          </a:prstGeom>
        </p:spPr>
        <p:txBody>
          <a:bodyPr wrap="square">
            <a:spAutoFit/>
          </a:bodyPr>
          <a:lstStyle/>
          <a:p>
            <a:pPr algn="l"/>
            <a:r>
              <a:rPr lang="fa-IR" sz="2400" b="1" dirty="0">
                <a:latin typeface="Shabnam" panose="020B0603030804020204" pitchFamily="34" charset="-78"/>
                <a:cs typeface="Shabnam" panose="020B0603030804020204" pitchFamily="34" charset="-78"/>
              </a:rPr>
              <a:t>پَسگَشت </a:t>
            </a:r>
            <a:r>
              <a:rPr lang="en-US" sz="2400" b="1" dirty="0">
                <a:latin typeface="Shabnam" panose="020B0603030804020204" pitchFamily="34" charset="-78"/>
                <a:cs typeface="Shabnam" panose="020B0603030804020204" pitchFamily="34" charset="-78"/>
              </a:rPr>
              <a:t>reference  </a:t>
            </a:r>
            <a:endParaRPr lang="fa-IR" sz="2400" b="1" dirty="0">
              <a:latin typeface="Shabnam" panose="020B0603030804020204" pitchFamily="34" charset="-78"/>
              <a:cs typeface="Shabnam" panose="020B0603030804020204" pitchFamily="34" charset="-78"/>
            </a:endParaRPr>
          </a:p>
        </p:txBody>
      </p:sp>
      <p:sp>
        <p:nvSpPr>
          <p:cNvPr id="7" name="Flowchart: Process 6"/>
          <p:cNvSpPr/>
          <p:nvPr/>
        </p:nvSpPr>
        <p:spPr>
          <a:xfrm>
            <a:off x="11495314" y="1705970"/>
            <a:ext cx="45719" cy="2402006"/>
          </a:xfrm>
          <a:prstGeom prst="flowChartProcess">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Flowchart: Process 7"/>
          <p:cNvSpPr/>
          <p:nvPr/>
        </p:nvSpPr>
        <p:spPr>
          <a:xfrm>
            <a:off x="5296613" y="1705970"/>
            <a:ext cx="45719" cy="2402006"/>
          </a:xfrm>
          <a:prstGeom prst="flowChartProcess">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Flowchart: Process 9"/>
          <p:cNvSpPr/>
          <p:nvPr/>
        </p:nvSpPr>
        <p:spPr>
          <a:xfrm>
            <a:off x="5059960" y="5404513"/>
            <a:ext cx="7132040" cy="122830"/>
          </a:xfrm>
          <a:prstGeom prst="flowChartProcess">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3843722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2"/>
          <a:stretch>
            <a:fillRect/>
          </a:stretch>
        </p:blipFill>
        <p:spPr>
          <a:xfrm>
            <a:off x="0" y="0"/>
            <a:ext cx="12192000" cy="6858000"/>
          </a:xfrm>
          <a:prstGeom prst="rect">
            <a:avLst/>
          </a:prstGeom>
        </p:spPr>
      </p:pic>
      <p:sp>
        <p:nvSpPr>
          <p:cNvPr id="13" name="Flowchart: Process 12"/>
          <p:cNvSpPr/>
          <p:nvPr/>
        </p:nvSpPr>
        <p:spPr>
          <a:xfrm>
            <a:off x="6090063" y="5086285"/>
            <a:ext cx="833472" cy="823415"/>
          </a:xfrm>
          <a:prstGeom prst="flowChartProcess">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Flowchart: Process 11"/>
          <p:cNvSpPr/>
          <p:nvPr/>
        </p:nvSpPr>
        <p:spPr>
          <a:xfrm>
            <a:off x="10589802" y="1964313"/>
            <a:ext cx="833472" cy="823415"/>
          </a:xfrm>
          <a:prstGeom prst="flowChartProcess">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Flowchart: Process 10"/>
          <p:cNvSpPr/>
          <p:nvPr/>
        </p:nvSpPr>
        <p:spPr>
          <a:xfrm>
            <a:off x="5716556" y="2706415"/>
            <a:ext cx="833472" cy="823415"/>
          </a:xfrm>
          <a:prstGeom prst="flowChartProcess">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4434749" y="1079352"/>
            <a:ext cx="1156086" cy="461665"/>
          </a:xfrm>
          <a:prstGeom prst="rect">
            <a:avLst/>
          </a:prstGeom>
        </p:spPr>
        <p:txBody>
          <a:bodyPr wrap="square">
            <a:spAutoFit/>
          </a:bodyPr>
          <a:lstStyle/>
          <a:p>
            <a:pPr algn="l"/>
            <a:r>
              <a:rPr lang="fa-IR" sz="2400" b="1" dirty="0">
                <a:latin typeface="Shabnam" panose="020B0603030804020204" pitchFamily="34" charset="-78"/>
                <a:cs typeface="Shabnam" panose="020B0603030804020204" pitchFamily="34" charset="-78"/>
              </a:rPr>
              <a:t>ویژگی‌ها</a:t>
            </a:r>
          </a:p>
        </p:txBody>
      </p:sp>
      <p:sp>
        <p:nvSpPr>
          <p:cNvPr id="3" name="Rectangle 2"/>
          <p:cNvSpPr/>
          <p:nvPr/>
        </p:nvSpPr>
        <p:spPr>
          <a:xfrm>
            <a:off x="583407" y="1572621"/>
            <a:ext cx="5007428" cy="4524315"/>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عقاب‌ها از نظر آناتومی و ویژگی‌های پروازی به کرکس‌ها شبیه هستند، اما سر آن‌ها بر خلاف کرکس‌ها از پر پوشیده شده. عقاب‌ها از نظر ظاهری به سنقرها هم شباهت زیادی دارند ولی بزرگ‌ترند و فاصلهٔ دو سر بال‌هایشان طولانی‌تر است. شیوهٔ معمول تغذیهٔ عقاب‌ها هم فرق می‌کند؛ عقاب‌ها معمولاً موجودات زنده را شکار می‌کنند، اما کرکس‌ها و سنقرها، بیشتر از لاشه‌ها تغذیه می‌کنند. </a:t>
            </a:r>
          </a:p>
        </p:txBody>
      </p:sp>
      <p:pic>
        <p:nvPicPr>
          <p:cNvPr id="4" name="Picture 3"/>
          <p:cNvPicPr>
            <a:picLocks noChangeAspect="1"/>
          </p:cNvPicPr>
          <p:nvPr/>
        </p:nvPicPr>
        <p:blipFill>
          <a:blip r:embed="rId3"/>
          <a:stretch>
            <a:fillRect/>
          </a:stretch>
        </p:blipFill>
        <p:spPr>
          <a:xfrm>
            <a:off x="6324955" y="2133600"/>
            <a:ext cx="4912180" cy="3602264"/>
          </a:xfrm>
          <a:prstGeom prst="rect">
            <a:avLst/>
          </a:prstGeom>
        </p:spPr>
      </p:pic>
      <p:pic>
        <p:nvPicPr>
          <p:cNvPr id="5" name="Picture 4"/>
          <p:cNvPicPr>
            <a:picLocks noChangeAspect="1"/>
          </p:cNvPicPr>
          <p:nvPr/>
        </p:nvPicPr>
        <p:blipFill>
          <a:blip r:embed="rId4"/>
          <a:stretch>
            <a:fillRect/>
          </a:stretch>
        </p:blipFill>
        <p:spPr>
          <a:xfrm>
            <a:off x="5716556" y="558301"/>
            <a:ext cx="3835918" cy="2148114"/>
          </a:xfrm>
          <a:prstGeom prst="rect">
            <a:avLst/>
          </a:prstGeom>
        </p:spPr>
      </p:pic>
      <p:pic>
        <p:nvPicPr>
          <p:cNvPr id="6" name="Picture 5"/>
          <p:cNvPicPr>
            <a:picLocks noChangeAspect="1"/>
          </p:cNvPicPr>
          <p:nvPr/>
        </p:nvPicPr>
        <p:blipFill rotWithShape="1">
          <a:blip r:embed="rId5"/>
          <a:srcRect b="13231"/>
          <a:stretch/>
        </p:blipFill>
        <p:spPr>
          <a:xfrm>
            <a:off x="9189058" y="4760004"/>
            <a:ext cx="3002942" cy="1951720"/>
          </a:xfrm>
          <a:prstGeom prst="rect">
            <a:avLst/>
          </a:prstGeom>
        </p:spPr>
      </p:pic>
      <p:sp>
        <p:nvSpPr>
          <p:cNvPr id="8" name="Flowchart: Process 7"/>
          <p:cNvSpPr/>
          <p:nvPr/>
        </p:nvSpPr>
        <p:spPr>
          <a:xfrm>
            <a:off x="9552474" y="1310185"/>
            <a:ext cx="833472" cy="823415"/>
          </a:xfrm>
          <a:prstGeom prst="flowChartProcess">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Flowchart: Process 8"/>
          <p:cNvSpPr/>
          <p:nvPr/>
        </p:nvSpPr>
        <p:spPr>
          <a:xfrm>
            <a:off x="11236035" y="3934732"/>
            <a:ext cx="833472" cy="823415"/>
          </a:xfrm>
          <a:prstGeom prst="flowChartProcess">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Flowchart: Process 9"/>
          <p:cNvSpPr/>
          <p:nvPr/>
        </p:nvSpPr>
        <p:spPr>
          <a:xfrm>
            <a:off x="8355586" y="5735864"/>
            <a:ext cx="833472" cy="823415"/>
          </a:xfrm>
          <a:prstGeom prst="flowChartProcess">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0" y="1250817"/>
            <a:ext cx="4434749" cy="4571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Rectangle 14"/>
          <p:cNvSpPr/>
          <p:nvPr/>
        </p:nvSpPr>
        <p:spPr>
          <a:xfrm>
            <a:off x="0" y="6346209"/>
            <a:ext cx="5590835" cy="21307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46496066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TotalTime>
  <Words>1818</Words>
  <Application>Microsoft Office PowerPoint</Application>
  <PresentationFormat>Widescreen</PresentationFormat>
  <Paragraphs>67</Paragraphs>
  <Slides>27</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27</vt:i4>
      </vt:variant>
    </vt:vector>
  </HeadingPairs>
  <TitlesOfParts>
    <vt:vector size="32" baseType="lpstr">
      <vt:lpstr>Arial</vt:lpstr>
      <vt:lpstr>Calibri</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paytakht</dc:creator>
  <cp:lastModifiedBy>Mobotop</cp:lastModifiedBy>
  <cp:revision>25</cp:revision>
  <dcterms:created xsi:type="dcterms:W3CDTF">2025-02-13T09:31:41Z</dcterms:created>
  <dcterms:modified xsi:type="dcterms:W3CDTF">2025-03-07T15:55:08Z</dcterms:modified>
</cp:coreProperties>
</file>