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96" r:id="rId2"/>
    <p:sldId id="256" r:id="rId3"/>
    <p:sldId id="263" r:id="rId4"/>
    <p:sldId id="257" r:id="rId5"/>
    <p:sldId id="260" r:id="rId6"/>
    <p:sldId id="264" r:id="rId7"/>
    <p:sldId id="286" r:id="rId8"/>
    <p:sldId id="282" r:id="rId9"/>
    <p:sldId id="258" r:id="rId10"/>
    <p:sldId id="283" r:id="rId11"/>
    <p:sldId id="259" r:id="rId12"/>
    <p:sldId id="284" r:id="rId13"/>
    <p:sldId id="261" r:id="rId14"/>
    <p:sldId id="285" r:id="rId15"/>
    <p:sldId id="265" r:id="rId16"/>
    <p:sldId id="266" r:id="rId17"/>
    <p:sldId id="287" r:id="rId18"/>
    <p:sldId id="288" r:id="rId19"/>
    <p:sldId id="289" r:id="rId20"/>
    <p:sldId id="290" r:id="rId21"/>
    <p:sldId id="291" r:id="rId22"/>
    <p:sldId id="292" r:id="rId23"/>
    <p:sldId id="293" r:id="rId24"/>
    <p:sldId id="294" r:id="rId25"/>
    <p:sldId id="281" r:id="rId26"/>
    <p:sldId id="295" r:id="rId27"/>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1" clrIdx="0">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E0000"/>
    <a:srgbClr val="8E0000"/>
    <a:srgbClr val="A2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B73B039D-3C53-4712-AEBA-B2268EE475B9}" type="datetimeFigureOut">
              <a:rPr lang="fa-IR" smtClean="0"/>
              <a:t>1446/08/17</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57184F7D-BB09-4D9F-8A69-4B896638BEF7}" type="slidenum">
              <a:rPr lang="fa-IR" smtClean="0"/>
              <a:t>‹#›</a:t>
            </a:fld>
            <a:endParaRPr lang="fa-IR"/>
          </a:p>
        </p:txBody>
      </p:sp>
    </p:spTree>
    <p:extLst>
      <p:ext uri="{BB962C8B-B14F-4D97-AF65-F5344CB8AC3E}">
        <p14:creationId xmlns:p14="http://schemas.microsoft.com/office/powerpoint/2010/main" val="1440320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7184F7D-BB09-4D9F-8A69-4B896638BEF7}" type="slidenum">
              <a:rPr lang="fa-IR" smtClean="0"/>
              <a:t>1</a:t>
            </a:fld>
            <a:endParaRPr lang="fa-IR"/>
          </a:p>
        </p:txBody>
      </p:sp>
    </p:spTree>
    <p:extLst>
      <p:ext uri="{BB962C8B-B14F-4D97-AF65-F5344CB8AC3E}">
        <p14:creationId xmlns:p14="http://schemas.microsoft.com/office/powerpoint/2010/main" val="2414119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7184F7D-BB09-4D9F-8A69-4B896638BEF7}" type="slidenum">
              <a:rPr lang="fa-IR" smtClean="0"/>
              <a:t>2</a:t>
            </a:fld>
            <a:endParaRPr lang="fa-IR"/>
          </a:p>
        </p:txBody>
      </p:sp>
    </p:spTree>
    <p:extLst>
      <p:ext uri="{BB962C8B-B14F-4D97-AF65-F5344CB8AC3E}">
        <p14:creationId xmlns:p14="http://schemas.microsoft.com/office/powerpoint/2010/main" val="581444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7184F7D-BB09-4D9F-8A69-4B896638BEF7}" type="slidenum">
              <a:rPr lang="fa-IR" smtClean="0"/>
              <a:t>4</a:t>
            </a:fld>
            <a:endParaRPr lang="fa-IR"/>
          </a:p>
        </p:txBody>
      </p:sp>
    </p:spTree>
    <p:extLst>
      <p:ext uri="{BB962C8B-B14F-4D97-AF65-F5344CB8AC3E}">
        <p14:creationId xmlns:p14="http://schemas.microsoft.com/office/powerpoint/2010/main" val="1269348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7184F7D-BB09-4D9F-8A69-4B896638BEF7}" type="slidenum">
              <a:rPr lang="fa-IR" smtClean="0"/>
              <a:t>14</a:t>
            </a:fld>
            <a:endParaRPr lang="fa-IR"/>
          </a:p>
        </p:txBody>
      </p:sp>
    </p:spTree>
    <p:extLst>
      <p:ext uri="{BB962C8B-B14F-4D97-AF65-F5344CB8AC3E}">
        <p14:creationId xmlns:p14="http://schemas.microsoft.com/office/powerpoint/2010/main" val="2302588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1888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076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3756DC63-EA6D-A035-FADE-5D9D6ECE3E1D}"/>
              </a:ext>
            </a:extLst>
          </p:cNvPr>
          <p:cNvSpPr>
            <a:spLocks noGrp="1"/>
          </p:cNvSpPr>
          <p:nvPr>
            <p:ph type="pic" sz="quarter" idx="10"/>
          </p:nvPr>
        </p:nvSpPr>
        <p:spPr>
          <a:xfrm>
            <a:off x="0" y="0"/>
            <a:ext cx="6945744" cy="6858000"/>
          </a:xfrm>
          <a:custGeom>
            <a:avLst/>
            <a:gdLst>
              <a:gd name="connsiteX0" fmla="*/ 0 w 6945744"/>
              <a:gd name="connsiteY0" fmla="*/ 0 h 6858000"/>
              <a:gd name="connsiteX1" fmla="*/ 6945744 w 6945744"/>
              <a:gd name="connsiteY1" fmla="*/ 0 h 6858000"/>
              <a:gd name="connsiteX2" fmla="*/ 6945744 w 6945744"/>
              <a:gd name="connsiteY2" fmla="*/ 5584916 h 6858000"/>
              <a:gd name="connsiteX3" fmla="*/ 2260631 w 6945744"/>
              <a:gd name="connsiteY3" fmla="*/ 6853646 h 6858000"/>
              <a:gd name="connsiteX4" fmla="*/ 2208712 w 6945744"/>
              <a:gd name="connsiteY4" fmla="*/ 6858000 h 6858000"/>
              <a:gd name="connsiteX5" fmla="*/ 1522236 w 6945744"/>
              <a:gd name="connsiteY5" fmla="*/ 6858000 h 6858000"/>
              <a:gd name="connsiteX6" fmla="*/ 1400043 w 6945744"/>
              <a:gd name="connsiteY6" fmla="*/ 6846992 h 6858000"/>
              <a:gd name="connsiteX7" fmla="*/ 315619 w 6945744"/>
              <a:gd name="connsiteY7" fmla="*/ 6607547 h 6858000"/>
              <a:gd name="connsiteX8" fmla="*/ 0 w 6945744"/>
              <a:gd name="connsiteY8" fmla="*/ 650380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45744" h="6858000">
                <a:moveTo>
                  <a:pt x="0" y="0"/>
                </a:moveTo>
                <a:lnTo>
                  <a:pt x="6945744" y="0"/>
                </a:lnTo>
                <a:lnTo>
                  <a:pt x="6945744" y="5584916"/>
                </a:lnTo>
                <a:cubicBezTo>
                  <a:pt x="4449617" y="5584916"/>
                  <a:pt x="3747581" y="6684221"/>
                  <a:pt x="2260631" y="6853646"/>
                </a:cubicBezTo>
                <a:lnTo>
                  <a:pt x="2208712" y="6858000"/>
                </a:lnTo>
                <a:lnTo>
                  <a:pt x="1522236" y="6858000"/>
                </a:lnTo>
                <a:lnTo>
                  <a:pt x="1400043" y="6846992"/>
                </a:lnTo>
                <a:cubicBezTo>
                  <a:pt x="1080397" y="6809534"/>
                  <a:pt x="723444" y="6733276"/>
                  <a:pt x="315619" y="6607547"/>
                </a:cubicBezTo>
                <a:lnTo>
                  <a:pt x="0" y="6503807"/>
                </a:lnTo>
                <a:close/>
              </a:path>
            </a:pathLst>
          </a:custGeom>
        </p:spPr>
        <p:txBody>
          <a:bodyPr wrap="square">
            <a:noAutofit/>
          </a:bodyPr>
          <a:lstStyle/>
          <a:p>
            <a:endParaRPr lang="fa-IR"/>
          </a:p>
        </p:txBody>
      </p:sp>
    </p:spTree>
    <p:extLst>
      <p:ext uri="{BB962C8B-B14F-4D97-AF65-F5344CB8AC3E}">
        <p14:creationId xmlns:p14="http://schemas.microsoft.com/office/powerpoint/2010/main" val="27880434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8478647"/>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daneshchi.ir/" TargetMode="External"/><Relationship Id="rId2" Type="http://schemas.openxmlformats.org/officeDocument/2006/relationships/hyperlink" Target="https://setare.com/"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9AD99198-23A8-981C-3298-EC4B54C8E47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5526" r="15526"/>
          <a:stretch>
            <a:fillRect/>
          </a:stretch>
        </p:blipFill>
        <p:spPr/>
      </p:pic>
      <p:sp>
        <p:nvSpPr>
          <p:cNvPr id="5" name="Rectangle: Diagonal Corners Rounded 4">
            <a:extLst>
              <a:ext uri="{FF2B5EF4-FFF2-40B4-BE49-F238E27FC236}">
                <a16:creationId xmlns:a16="http://schemas.microsoft.com/office/drawing/2014/main" id="{FD167DDA-4C72-213B-6EAE-10C2CE2593AF}"/>
              </a:ext>
            </a:extLst>
          </p:cNvPr>
          <p:cNvSpPr/>
          <p:nvPr/>
        </p:nvSpPr>
        <p:spPr>
          <a:xfrm>
            <a:off x="7358255" y="1955278"/>
            <a:ext cx="4630993" cy="845574"/>
          </a:xfrm>
          <a:prstGeom prst="round2DiagRect">
            <a:avLst>
              <a:gd name="adj1" fmla="val 50000"/>
              <a:gd name="adj2" fmla="val 0"/>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Diagonal Corners Rounded 5">
            <a:extLst>
              <a:ext uri="{FF2B5EF4-FFF2-40B4-BE49-F238E27FC236}">
                <a16:creationId xmlns:a16="http://schemas.microsoft.com/office/drawing/2014/main" id="{F38794BA-A201-7FE8-74A9-51F0ADA90350}"/>
              </a:ext>
            </a:extLst>
          </p:cNvPr>
          <p:cNvSpPr/>
          <p:nvPr/>
        </p:nvSpPr>
        <p:spPr>
          <a:xfrm>
            <a:off x="6681384" y="3335368"/>
            <a:ext cx="4630993" cy="845574"/>
          </a:xfrm>
          <a:prstGeom prst="round2DiagRect">
            <a:avLst>
              <a:gd name="adj1" fmla="val 50000"/>
              <a:gd name="adj2" fmla="val 0"/>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Diagonal Corners Rounded 6">
            <a:extLst>
              <a:ext uri="{FF2B5EF4-FFF2-40B4-BE49-F238E27FC236}">
                <a16:creationId xmlns:a16="http://schemas.microsoft.com/office/drawing/2014/main" id="{8002FD50-271C-9245-E1CD-22B04A4B9AE0}"/>
              </a:ext>
            </a:extLst>
          </p:cNvPr>
          <p:cNvSpPr/>
          <p:nvPr/>
        </p:nvSpPr>
        <p:spPr>
          <a:xfrm>
            <a:off x="7471750" y="4591664"/>
            <a:ext cx="4630993" cy="845574"/>
          </a:xfrm>
          <a:prstGeom prst="round2DiagRect">
            <a:avLst>
              <a:gd name="adj1" fmla="val 50000"/>
              <a:gd name="adj2" fmla="val 0"/>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Diagonal Corners Rounded 7">
            <a:extLst>
              <a:ext uri="{FF2B5EF4-FFF2-40B4-BE49-F238E27FC236}">
                <a16:creationId xmlns:a16="http://schemas.microsoft.com/office/drawing/2014/main" id="{A3C1E7ED-34E7-5E5D-9445-65A8D3A00823}"/>
              </a:ext>
            </a:extLst>
          </p:cNvPr>
          <p:cNvSpPr/>
          <p:nvPr/>
        </p:nvSpPr>
        <p:spPr>
          <a:xfrm>
            <a:off x="5796116" y="5793659"/>
            <a:ext cx="4630993" cy="845574"/>
          </a:xfrm>
          <a:prstGeom prst="round2DiagRect">
            <a:avLst>
              <a:gd name="adj1" fmla="val 50000"/>
              <a:gd name="adj2" fmla="val 0"/>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2" descr="لوگو دانشگاه تهران - لوگویاب">
            <a:extLst>
              <a:ext uri="{FF2B5EF4-FFF2-40B4-BE49-F238E27FC236}">
                <a16:creationId xmlns:a16="http://schemas.microsoft.com/office/drawing/2014/main" id="{E7C0E0FB-61C9-F1EC-C551-EF06D27D23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62325" y="-43871"/>
            <a:ext cx="2049842" cy="204984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5EC83897-EBF1-DF3D-8260-D9A9BD0DAF07}"/>
              </a:ext>
            </a:extLst>
          </p:cNvPr>
          <p:cNvSpPr txBox="1"/>
          <p:nvPr/>
        </p:nvSpPr>
        <p:spPr>
          <a:xfrm>
            <a:off x="7353338" y="3546779"/>
            <a:ext cx="3519218" cy="477054"/>
          </a:xfrm>
          <a:prstGeom prst="rect">
            <a:avLst/>
          </a:prstGeom>
          <a:noFill/>
        </p:spPr>
        <p:txBody>
          <a:bodyPr wrap="square">
            <a:spAutoFit/>
          </a:bodyPr>
          <a:lstStyle/>
          <a:p>
            <a:pPr algn="just" rtl="1"/>
            <a:r>
              <a:rPr lang="fa-IR" sz="2500" b="1" dirty="0">
                <a:solidFill>
                  <a:schemeClr val="bg1"/>
                </a:solidFill>
                <a:latin typeface="Shabnam" panose="020B0603030804020204" pitchFamily="34" charset="-78"/>
                <a:cs typeface="Shabnam" panose="020B0603030804020204" pitchFamily="34" charset="-78"/>
              </a:rPr>
              <a:t>استاد راهنما:علیرضا عزیزی </a:t>
            </a:r>
            <a:endParaRPr lang="fa-IR" sz="2500" dirty="0">
              <a:solidFill>
                <a:schemeClr val="bg1"/>
              </a:solidFill>
              <a:latin typeface="Shabnam" panose="020B0603030804020204" pitchFamily="34" charset="-78"/>
              <a:cs typeface="Shabnam" panose="020B0603030804020204" pitchFamily="34" charset="-78"/>
            </a:endParaRPr>
          </a:p>
        </p:txBody>
      </p:sp>
      <p:sp>
        <p:nvSpPr>
          <p:cNvPr id="11" name="TextBox 10">
            <a:extLst>
              <a:ext uri="{FF2B5EF4-FFF2-40B4-BE49-F238E27FC236}">
                <a16:creationId xmlns:a16="http://schemas.microsoft.com/office/drawing/2014/main" id="{BECA3DD0-2CEA-1C98-C265-ED2231319333}"/>
              </a:ext>
            </a:extLst>
          </p:cNvPr>
          <p:cNvSpPr txBox="1"/>
          <p:nvPr/>
        </p:nvSpPr>
        <p:spPr>
          <a:xfrm>
            <a:off x="7358255" y="4789895"/>
            <a:ext cx="4231600" cy="461665"/>
          </a:xfrm>
          <a:prstGeom prst="rect">
            <a:avLst/>
          </a:prstGeom>
          <a:noFill/>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پژوهشگر:فاطمه عباسی</a:t>
            </a:r>
            <a:endParaRPr lang="fa-IR" sz="2400" dirty="0">
              <a:solidFill>
                <a:schemeClr val="bg1"/>
              </a:solidFill>
              <a:latin typeface="Shabnam" panose="020B0603030804020204" pitchFamily="34" charset="-78"/>
              <a:cs typeface="Shabnam" panose="020B0603030804020204" pitchFamily="34" charset="-78"/>
            </a:endParaRPr>
          </a:p>
        </p:txBody>
      </p:sp>
      <p:sp>
        <p:nvSpPr>
          <p:cNvPr id="12" name="TextBox 11">
            <a:extLst>
              <a:ext uri="{FF2B5EF4-FFF2-40B4-BE49-F238E27FC236}">
                <a16:creationId xmlns:a16="http://schemas.microsoft.com/office/drawing/2014/main" id="{294D2415-F5C9-AFC4-AAAB-B0BB520EF67A}"/>
              </a:ext>
            </a:extLst>
          </p:cNvPr>
          <p:cNvSpPr txBox="1"/>
          <p:nvPr/>
        </p:nvSpPr>
        <p:spPr>
          <a:xfrm>
            <a:off x="5350072" y="5985613"/>
            <a:ext cx="3774400" cy="461665"/>
          </a:xfrm>
          <a:prstGeom prst="rect">
            <a:avLst/>
          </a:prstGeom>
          <a:noFill/>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تاریخ ارائه: ......</a:t>
            </a:r>
            <a:endParaRPr lang="fa-IR" sz="2400" dirty="0">
              <a:solidFill>
                <a:schemeClr val="bg1"/>
              </a:solidFill>
              <a:latin typeface="Shabnam" panose="020B0603030804020204" pitchFamily="34" charset="-78"/>
              <a:cs typeface="Shabnam" panose="020B0603030804020204" pitchFamily="34" charset="-78"/>
            </a:endParaRPr>
          </a:p>
        </p:txBody>
      </p:sp>
      <p:sp>
        <p:nvSpPr>
          <p:cNvPr id="13" name="TextBox 12">
            <a:extLst>
              <a:ext uri="{FF2B5EF4-FFF2-40B4-BE49-F238E27FC236}">
                <a16:creationId xmlns:a16="http://schemas.microsoft.com/office/drawing/2014/main" id="{43282BE6-8FBB-3405-8D2C-1E5CB29E2644}"/>
              </a:ext>
            </a:extLst>
          </p:cNvPr>
          <p:cNvSpPr txBox="1"/>
          <p:nvPr/>
        </p:nvSpPr>
        <p:spPr>
          <a:xfrm>
            <a:off x="7358255" y="2139538"/>
            <a:ext cx="4404002" cy="477054"/>
          </a:xfrm>
          <a:prstGeom prst="rect">
            <a:avLst/>
          </a:prstGeom>
          <a:noFill/>
        </p:spPr>
        <p:txBody>
          <a:bodyPr wrap="square">
            <a:spAutoFit/>
          </a:bodyPr>
          <a:lstStyle>
            <a:defPPr>
              <a:defRPr lang="fa-IR"/>
            </a:defPPr>
            <a:lvl1pPr algn="just" rtl="1">
              <a:defRPr sz="2400" b="1" i="0">
                <a:solidFill>
                  <a:schemeClr val="bg1"/>
                </a:solidFill>
                <a:effectLst/>
                <a:latin typeface="Shabnam" panose="020B0603030804020204" pitchFamily="34" charset="-78"/>
                <a:cs typeface="Shabnam" panose="020B0603030804020204" pitchFamily="34" charset="-78"/>
              </a:defRPr>
            </a:lvl1pPr>
          </a:lstStyle>
          <a:p>
            <a:r>
              <a:rPr lang="fa-IR" sz="2500" dirty="0"/>
              <a:t>موضوع:پاورپوینت حیوان پلنگ</a:t>
            </a:r>
          </a:p>
        </p:txBody>
      </p:sp>
    </p:spTree>
    <p:extLst>
      <p:ext uri="{BB962C8B-B14F-4D97-AF65-F5344CB8AC3E}">
        <p14:creationId xmlns:p14="http://schemas.microsoft.com/office/powerpoint/2010/main" val="2019839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8F3359B-993D-ACA9-1FE4-FA6AEAF9F427}"/>
              </a:ext>
            </a:extLst>
          </p:cNvPr>
          <p:cNvSpPr txBox="1"/>
          <p:nvPr/>
        </p:nvSpPr>
        <p:spPr>
          <a:xfrm>
            <a:off x="333836" y="2532779"/>
            <a:ext cx="5565057" cy="3347070"/>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 خوراک اصلی آنها سم‌دارانی چون گوسفند ، بز کوهی و گاهی خوک وحشی است. هنگامی که این نوع شکارها کمیاب باشد از پرندگان و جوندگان و حیوانات کوچک دیگر تغذیه می‌کنند. گاهی به گله‌های گوسفند و بز حمله کرده و تلفاتی وارد می‌سازند. چنانچه زخمی شوند برای انسان بسیار خطرناک هستند.</a:t>
            </a:r>
          </a:p>
        </p:txBody>
      </p:sp>
      <p:sp>
        <p:nvSpPr>
          <p:cNvPr id="4" name="TextBox 3">
            <a:extLst>
              <a:ext uri="{FF2B5EF4-FFF2-40B4-BE49-F238E27FC236}">
                <a16:creationId xmlns:a16="http://schemas.microsoft.com/office/drawing/2014/main" id="{892D4660-5A07-72E0-0725-1927794D6E9E}"/>
              </a:ext>
            </a:extLst>
          </p:cNvPr>
          <p:cNvSpPr txBox="1"/>
          <p:nvPr/>
        </p:nvSpPr>
        <p:spPr>
          <a:xfrm>
            <a:off x="1543203" y="1725287"/>
            <a:ext cx="4355690"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t>نحوه زندگی و زیستگاه پلنگ ها</a:t>
            </a:r>
          </a:p>
        </p:txBody>
      </p:sp>
      <p:pic>
        <p:nvPicPr>
          <p:cNvPr id="5" name="Picture 4">
            <a:extLst>
              <a:ext uri="{FF2B5EF4-FFF2-40B4-BE49-F238E27FC236}">
                <a16:creationId xmlns:a16="http://schemas.microsoft.com/office/drawing/2014/main" id="{95476091-5BF7-66D2-EBB3-549759BA73CF}"/>
              </a:ext>
            </a:extLst>
          </p:cNvPr>
          <p:cNvPicPr>
            <a:picLocks noChangeAspect="1"/>
          </p:cNvPicPr>
          <p:nvPr/>
        </p:nvPicPr>
        <p:blipFill>
          <a:blip r:embed="rId2"/>
          <a:srcRect l="7557" t="2730" r="6121" b="8088"/>
          <a:stretch/>
        </p:blipFill>
        <p:spPr>
          <a:xfrm>
            <a:off x="6488828" y="1646903"/>
            <a:ext cx="5703172" cy="3977150"/>
          </a:xfrm>
          <a:prstGeom prst="rect">
            <a:avLst/>
          </a:prstGeom>
        </p:spPr>
      </p:pic>
      <p:sp>
        <p:nvSpPr>
          <p:cNvPr id="7" name="Rectangle 6">
            <a:extLst>
              <a:ext uri="{FF2B5EF4-FFF2-40B4-BE49-F238E27FC236}">
                <a16:creationId xmlns:a16="http://schemas.microsoft.com/office/drawing/2014/main" id="{5A04B6BA-1577-91C6-E33C-D3342F4C0D2D}"/>
              </a:ext>
            </a:extLst>
          </p:cNvPr>
          <p:cNvSpPr/>
          <p:nvPr/>
        </p:nvSpPr>
        <p:spPr>
          <a:xfrm>
            <a:off x="5899355" y="2002065"/>
            <a:ext cx="1072642" cy="408062"/>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0305D018-5B7D-543C-AF8E-5BA93C4D7D35}"/>
              </a:ext>
            </a:extLst>
          </p:cNvPr>
          <p:cNvSpPr/>
          <p:nvPr/>
        </p:nvSpPr>
        <p:spPr>
          <a:xfrm>
            <a:off x="5898893" y="3439998"/>
            <a:ext cx="1072642" cy="408062"/>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A8958865-328B-A412-AE79-7AD406399017}"/>
              </a:ext>
            </a:extLst>
          </p:cNvPr>
          <p:cNvSpPr/>
          <p:nvPr/>
        </p:nvSpPr>
        <p:spPr>
          <a:xfrm>
            <a:off x="5899355" y="4803035"/>
            <a:ext cx="1072642" cy="408062"/>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Isosceles Triangle 9">
            <a:extLst>
              <a:ext uri="{FF2B5EF4-FFF2-40B4-BE49-F238E27FC236}">
                <a16:creationId xmlns:a16="http://schemas.microsoft.com/office/drawing/2014/main" id="{20F583F1-3FB2-E979-B93D-F2DA38E2A8DA}"/>
              </a:ext>
            </a:extLst>
          </p:cNvPr>
          <p:cNvSpPr/>
          <p:nvPr/>
        </p:nvSpPr>
        <p:spPr>
          <a:xfrm flipV="1">
            <a:off x="1" y="-20911"/>
            <a:ext cx="12192000" cy="1541191"/>
          </a:xfrm>
          <a:prstGeom prst="triangle">
            <a:avLst>
              <a:gd name="adj" fmla="val 18069"/>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Isosceles Triangle 10">
            <a:extLst>
              <a:ext uri="{FF2B5EF4-FFF2-40B4-BE49-F238E27FC236}">
                <a16:creationId xmlns:a16="http://schemas.microsoft.com/office/drawing/2014/main" id="{34E6AB1D-56A3-13C1-CE1E-C20B63215AD0}"/>
              </a:ext>
            </a:extLst>
          </p:cNvPr>
          <p:cNvSpPr/>
          <p:nvPr/>
        </p:nvSpPr>
        <p:spPr>
          <a:xfrm flipH="1">
            <a:off x="29958" y="5692880"/>
            <a:ext cx="12162041" cy="1173613"/>
          </a:xfrm>
          <a:prstGeom prst="triangle">
            <a:avLst>
              <a:gd name="adj" fmla="val 18069"/>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28792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57C9DE-CD2F-50C8-2437-B3A351DF3E9D}"/>
              </a:ext>
            </a:extLst>
          </p:cNvPr>
          <p:cNvPicPr>
            <a:picLocks noChangeAspect="1"/>
          </p:cNvPicPr>
          <p:nvPr/>
        </p:nvPicPr>
        <p:blipFill>
          <a:blip r:embed="rId2"/>
          <a:stretch>
            <a:fillRect/>
          </a:stretch>
        </p:blipFill>
        <p:spPr>
          <a:xfrm>
            <a:off x="0" y="0"/>
            <a:ext cx="12192000" cy="6858000"/>
          </a:xfrm>
          <a:prstGeom prst="rect">
            <a:avLst/>
          </a:prstGeom>
        </p:spPr>
      </p:pic>
      <p:sp>
        <p:nvSpPr>
          <p:cNvPr id="6" name="Rectangle: Top Corners Rounded 5">
            <a:extLst>
              <a:ext uri="{FF2B5EF4-FFF2-40B4-BE49-F238E27FC236}">
                <a16:creationId xmlns:a16="http://schemas.microsoft.com/office/drawing/2014/main" id="{276F65C8-DEE9-1565-A904-90B0A6CF2A95}"/>
              </a:ext>
            </a:extLst>
          </p:cNvPr>
          <p:cNvSpPr/>
          <p:nvPr/>
        </p:nvSpPr>
        <p:spPr>
          <a:xfrm>
            <a:off x="235975" y="4827639"/>
            <a:ext cx="11744632" cy="1936955"/>
          </a:xfrm>
          <a:prstGeom prst="round2SameRect">
            <a:avLst/>
          </a:prstGeom>
          <a:solidFill>
            <a:schemeClr val="tx2">
              <a:lumMod val="60000"/>
              <a:lumOff val="40000"/>
              <a:alpha val="9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687ED06-6CB7-8D04-23BC-D4AF82D8DDD2}"/>
              </a:ext>
            </a:extLst>
          </p:cNvPr>
          <p:cNvSpPr txBox="1"/>
          <p:nvPr/>
        </p:nvSpPr>
        <p:spPr>
          <a:xfrm>
            <a:off x="211393" y="5472897"/>
            <a:ext cx="11818374" cy="1131079"/>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solidFill>
                  <a:schemeClr val="bg1"/>
                </a:solidFill>
              </a:rPr>
              <a:t>از صخره‌ها و درخت به خوبی بالا رفته و ممکن است لاشه شکار خود را در بالای درخت نگهداری کنند. فصل جفت‌گیری آنها در اواخر زمستان و اوایل بهار است. دوران آبستنی در حدود ۳ ماه طول می‌کشد. تعداد بچه ها ۲ ، ۳ و یا گاهی به ۵ عدد نیز می‌رسد. </a:t>
            </a:r>
          </a:p>
        </p:txBody>
      </p:sp>
      <p:sp>
        <p:nvSpPr>
          <p:cNvPr id="7" name="TextBox 6">
            <a:extLst>
              <a:ext uri="{FF2B5EF4-FFF2-40B4-BE49-F238E27FC236}">
                <a16:creationId xmlns:a16="http://schemas.microsoft.com/office/drawing/2014/main" id="{1ED23F01-57FF-F81A-3AB6-F150AB12DFA1}"/>
              </a:ext>
            </a:extLst>
          </p:cNvPr>
          <p:cNvSpPr txBox="1"/>
          <p:nvPr/>
        </p:nvSpPr>
        <p:spPr>
          <a:xfrm>
            <a:off x="3893575" y="4734233"/>
            <a:ext cx="4355690"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solidFill>
                  <a:schemeClr val="bg1"/>
                </a:solidFill>
              </a:rPr>
              <a:t>نحوه زندگی و زیستگاه پلنگ ها</a:t>
            </a:r>
          </a:p>
        </p:txBody>
      </p:sp>
    </p:spTree>
    <p:extLst>
      <p:ext uri="{BB962C8B-B14F-4D97-AF65-F5344CB8AC3E}">
        <p14:creationId xmlns:p14="http://schemas.microsoft.com/office/powerpoint/2010/main" val="14495681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BD56DBB-B640-A43C-ABAB-3318F0803172}"/>
              </a:ext>
            </a:extLst>
          </p:cNvPr>
          <p:cNvSpPr/>
          <p:nvPr/>
        </p:nvSpPr>
        <p:spPr>
          <a:xfrm>
            <a:off x="-1" y="5212852"/>
            <a:ext cx="3775587" cy="408063"/>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A3A8C57B-8432-99C1-E5BD-131D54B9144D}"/>
              </a:ext>
            </a:extLst>
          </p:cNvPr>
          <p:cNvSpPr/>
          <p:nvPr/>
        </p:nvSpPr>
        <p:spPr>
          <a:xfrm>
            <a:off x="8593394" y="4592919"/>
            <a:ext cx="3598606" cy="408063"/>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5841E401-2BB6-8AF3-4D89-4A54E5F053B7}"/>
              </a:ext>
            </a:extLst>
          </p:cNvPr>
          <p:cNvSpPr/>
          <p:nvPr/>
        </p:nvSpPr>
        <p:spPr>
          <a:xfrm>
            <a:off x="1770036" y="3266360"/>
            <a:ext cx="589475" cy="3592493"/>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A186FAFB-395F-9AB5-F22E-E62A7D810E60}"/>
              </a:ext>
            </a:extLst>
          </p:cNvPr>
          <p:cNvSpPr/>
          <p:nvPr/>
        </p:nvSpPr>
        <p:spPr>
          <a:xfrm>
            <a:off x="899882" y="-3135"/>
            <a:ext cx="589475" cy="2539996"/>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6FD19463-9038-D742-3830-DB982DE298B3}"/>
              </a:ext>
            </a:extLst>
          </p:cNvPr>
          <p:cNvSpPr/>
          <p:nvPr/>
        </p:nvSpPr>
        <p:spPr>
          <a:xfrm>
            <a:off x="0" y="4457922"/>
            <a:ext cx="4129548" cy="408062"/>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0CF85AFA-5E15-DAB3-4EB8-318C27258B17}"/>
              </a:ext>
            </a:extLst>
          </p:cNvPr>
          <p:cNvSpPr/>
          <p:nvPr/>
        </p:nvSpPr>
        <p:spPr>
          <a:xfrm>
            <a:off x="8740877" y="5278917"/>
            <a:ext cx="3451123" cy="408062"/>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119B9BF-17D0-EDA7-2422-E205E9D1A6CA}"/>
              </a:ext>
            </a:extLst>
          </p:cNvPr>
          <p:cNvSpPr txBox="1"/>
          <p:nvPr/>
        </p:nvSpPr>
        <p:spPr>
          <a:xfrm>
            <a:off x="6238568" y="1094448"/>
            <a:ext cx="5810865" cy="2239074"/>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بچه‌ها در لانه که معمولا در شکاف صخره‌ها و داخل غارها است و اغلب از گیاهان و برگ خشک پوشانیده شده است،‌ نگهداری می‌شوند. بچه ها بعد از ۱۰ روز چشم باز می‌کنند و در سن بلوغ به غیر از دوران جفتگیری بطور انفرادی دیده می‌شوند.</a:t>
            </a:r>
          </a:p>
        </p:txBody>
      </p:sp>
      <p:sp>
        <p:nvSpPr>
          <p:cNvPr id="4" name="TextBox 3">
            <a:extLst>
              <a:ext uri="{FF2B5EF4-FFF2-40B4-BE49-F238E27FC236}">
                <a16:creationId xmlns:a16="http://schemas.microsoft.com/office/drawing/2014/main" id="{575F86C7-32E7-1A4C-05B1-82CB4F8251BF}"/>
              </a:ext>
            </a:extLst>
          </p:cNvPr>
          <p:cNvSpPr txBox="1"/>
          <p:nvPr/>
        </p:nvSpPr>
        <p:spPr>
          <a:xfrm>
            <a:off x="6966155" y="296516"/>
            <a:ext cx="4355690"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t>نحوه زندگی و زیستگاه پلنگ ها</a:t>
            </a:r>
          </a:p>
        </p:txBody>
      </p:sp>
      <p:pic>
        <p:nvPicPr>
          <p:cNvPr id="5" name="Picture 4">
            <a:extLst>
              <a:ext uri="{FF2B5EF4-FFF2-40B4-BE49-F238E27FC236}">
                <a16:creationId xmlns:a16="http://schemas.microsoft.com/office/drawing/2014/main" id="{C6EE6062-C54A-FAE5-C6AA-9AE933E365C6}"/>
              </a:ext>
            </a:extLst>
          </p:cNvPr>
          <p:cNvPicPr>
            <a:picLocks noChangeAspect="1"/>
          </p:cNvPicPr>
          <p:nvPr/>
        </p:nvPicPr>
        <p:blipFill>
          <a:blip r:embed="rId2"/>
          <a:srcRect l="10888" t="8363" b="10190"/>
          <a:stretch/>
        </p:blipFill>
        <p:spPr>
          <a:xfrm>
            <a:off x="58994" y="74090"/>
            <a:ext cx="6115664" cy="3726426"/>
          </a:xfrm>
          <a:prstGeom prst="flowChartConnector">
            <a:avLst/>
          </a:prstGeom>
        </p:spPr>
      </p:pic>
      <p:pic>
        <p:nvPicPr>
          <p:cNvPr id="6" name="Picture 5">
            <a:extLst>
              <a:ext uri="{FF2B5EF4-FFF2-40B4-BE49-F238E27FC236}">
                <a16:creationId xmlns:a16="http://schemas.microsoft.com/office/drawing/2014/main" id="{E0E0C41C-8B85-19A5-F402-F362E0A7918C}"/>
              </a:ext>
            </a:extLst>
          </p:cNvPr>
          <p:cNvPicPr>
            <a:picLocks noChangeAspect="1"/>
          </p:cNvPicPr>
          <p:nvPr/>
        </p:nvPicPr>
        <p:blipFill>
          <a:blip r:embed="rId3"/>
          <a:srcRect t="12694"/>
          <a:stretch/>
        </p:blipFill>
        <p:spPr>
          <a:xfrm>
            <a:off x="3480619" y="3341304"/>
            <a:ext cx="5663382" cy="3442606"/>
          </a:xfrm>
          <a:prstGeom prst="flowChartConnector">
            <a:avLst/>
          </a:prstGeom>
        </p:spPr>
      </p:pic>
      <p:sp>
        <p:nvSpPr>
          <p:cNvPr id="14" name="Rectangle 13">
            <a:extLst>
              <a:ext uri="{FF2B5EF4-FFF2-40B4-BE49-F238E27FC236}">
                <a16:creationId xmlns:a16="http://schemas.microsoft.com/office/drawing/2014/main" id="{C874513B-141D-CF3D-6B6D-10ED6EF0E903}"/>
              </a:ext>
            </a:extLst>
          </p:cNvPr>
          <p:cNvSpPr/>
          <p:nvPr/>
        </p:nvSpPr>
        <p:spPr>
          <a:xfrm>
            <a:off x="11292118" y="567848"/>
            <a:ext cx="899882" cy="408063"/>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51809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F86372-6115-AF8B-B7AC-03B50AC1F27E}"/>
              </a:ext>
            </a:extLst>
          </p:cNvPr>
          <p:cNvSpPr txBox="1"/>
          <p:nvPr/>
        </p:nvSpPr>
        <p:spPr>
          <a:xfrm>
            <a:off x="7138218" y="308256"/>
            <a:ext cx="963561"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t>قلمرو</a:t>
            </a:r>
          </a:p>
        </p:txBody>
      </p:sp>
      <p:sp>
        <p:nvSpPr>
          <p:cNvPr id="5" name="TextBox 4">
            <a:extLst>
              <a:ext uri="{FF2B5EF4-FFF2-40B4-BE49-F238E27FC236}">
                <a16:creationId xmlns:a16="http://schemas.microsoft.com/office/drawing/2014/main" id="{AEA1FFB9-93A5-32A5-2F66-2AA6E84BB858}"/>
              </a:ext>
            </a:extLst>
          </p:cNvPr>
          <p:cNvSpPr txBox="1"/>
          <p:nvPr/>
        </p:nvSpPr>
        <p:spPr>
          <a:xfrm>
            <a:off x="7364361" y="1127896"/>
            <a:ext cx="4748980" cy="4455066"/>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پلنگ‌ها دارای قلمرو می‌باشند و آن را به وسیلهٔ ادرار خود مشخص می‌کنند.پلنگ‌ها مثل اکثر گربه‌سانان دیگر زندگی انفرادی دارند و فقط در فصل جفتگیری کنار هم هستند. آنها قلمرویی را برای خود مشخص کرده و به شدت برای حفظ آن تلاش می‌کنند. قلمرو پلنگ‌های نر بین ۳۰ تا ۷۸ کیلومتر مربع و قلمرو پلنگهای ماده حدود ۱۵ کیلومتر مربع گزارش شده‌است. </a:t>
            </a:r>
          </a:p>
        </p:txBody>
      </p:sp>
      <p:pic>
        <p:nvPicPr>
          <p:cNvPr id="6" name="Picture 5">
            <a:extLst>
              <a:ext uri="{FF2B5EF4-FFF2-40B4-BE49-F238E27FC236}">
                <a16:creationId xmlns:a16="http://schemas.microsoft.com/office/drawing/2014/main" id="{566790BE-8226-7356-064F-55814F21E6E8}"/>
              </a:ext>
            </a:extLst>
          </p:cNvPr>
          <p:cNvPicPr>
            <a:picLocks noChangeAspect="1"/>
          </p:cNvPicPr>
          <p:nvPr/>
        </p:nvPicPr>
        <p:blipFill>
          <a:blip r:embed="rId2"/>
          <a:srcRect l="12392" r="12237"/>
          <a:stretch/>
        </p:blipFill>
        <p:spPr>
          <a:xfrm>
            <a:off x="0" y="0"/>
            <a:ext cx="7236541" cy="6858000"/>
          </a:xfrm>
          <a:prstGeom prst="rect">
            <a:avLst/>
          </a:prstGeom>
        </p:spPr>
      </p:pic>
      <p:sp>
        <p:nvSpPr>
          <p:cNvPr id="8" name="Rectangle 7">
            <a:extLst>
              <a:ext uri="{FF2B5EF4-FFF2-40B4-BE49-F238E27FC236}">
                <a16:creationId xmlns:a16="http://schemas.microsoft.com/office/drawing/2014/main" id="{DF5BB10F-E5A7-714F-193E-C98045051E39}"/>
              </a:ext>
            </a:extLst>
          </p:cNvPr>
          <p:cNvSpPr/>
          <p:nvPr/>
        </p:nvSpPr>
        <p:spPr>
          <a:xfrm flipV="1">
            <a:off x="8101779" y="747251"/>
            <a:ext cx="3929218" cy="121615"/>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0D292FCA-D9BC-19D1-FC03-A28ED14368F5}"/>
              </a:ext>
            </a:extLst>
          </p:cNvPr>
          <p:cNvSpPr/>
          <p:nvPr/>
        </p:nvSpPr>
        <p:spPr>
          <a:xfrm>
            <a:off x="8244347" y="5759600"/>
            <a:ext cx="2939847" cy="643263"/>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1780975D-A6A7-552C-3BFA-56B75E0E0E85}"/>
              </a:ext>
            </a:extLst>
          </p:cNvPr>
          <p:cNvSpPr/>
          <p:nvPr/>
        </p:nvSpPr>
        <p:spPr>
          <a:xfrm>
            <a:off x="7236541" y="6373367"/>
            <a:ext cx="1007806" cy="498008"/>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9D9485FA-A11B-0D1B-7B24-AB2643690DAB}"/>
              </a:ext>
            </a:extLst>
          </p:cNvPr>
          <p:cNvSpPr/>
          <p:nvPr/>
        </p:nvSpPr>
        <p:spPr>
          <a:xfrm>
            <a:off x="11184194" y="6359992"/>
            <a:ext cx="1007806" cy="498008"/>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256111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36912E7-3184-C1F7-935D-D498851DB163}"/>
              </a:ext>
            </a:extLst>
          </p:cNvPr>
          <p:cNvSpPr/>
          <p:nvPr/>
        </p:nvSpPr>
        <p:spPr>
          <a:xfrm>
            <a:off x="7221793" y="0"/>
            <a:ext cx="3505200" cy="6858000"/>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C774E19-0A07-A73E-2021-FC7C39BD61D0}"/>
              </a:ext>
            </a:extLst>
          </p:cNvPr>
          <p:cNvSpPr txBox="1"/>
          <p:nvPr/>
        </p:nvSpPr>
        <p:spPr>
          <a:xfrm>
            <a:off x="496529" y="2419346"/>
            <a:ext cx="5311877" cy="3347070"/>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در یک مطالعه در نامیبیا قلمروهای بسیار وسیع تا حد ۳۰۰ کیلومتر مربع گزارش شده‌است. ممکن است قسمتی از قلمرو پلنگهای نر و ماده با یکدیگر مشترک باشد. در یک مطلعه در ساحل عاج مشخص شد که قلمرو یک پلنگ ماده کاملاً داخل قلمرو یک پلنگ نر است اما تداخل در قلمرو پلنگهای هم‌جنس به هیچ وجه اتفاق نمی‌افتد.</a:t>
            </a:r>
          </a:p>
        </p:txBody>
      </p:sp>
      <p:pic>
        <p:nvPicPr>
          <p:cNvPr id="2050" name="Picture 2" descr="امیدواری به جفت گیری &quot;یوز ایرانی&quot; در اواسط دی ماه - تسنیم">
            <a:extLst>
              <a:ext uri="{FF2B5EF4-FFF2-40B4-BE49-F238E27FC236}">
                <a16:creationId xmlns:a16="http://schemas.microsoft.com/office/drawing/2014/main" id="{AA4D688F-C422-1C45-E239-F81B12B37E3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44" r="1884" b="345"/>
          <a:stretch/>
        </p:blipFill>
        <p:spPr bwMode="auto">
          <a:xfrm>
            <a:off x="5911645" y="256249"/>
            <a:ext cx="6145161" cy="4326194"/>
          </a:xfrm>
          <a:prstGeom prst="trapezoid">
            <a:avLst/>
          </a:prstGeom>
          <a:noFill/>
          <a:ln w="38100">
            <a:solidFill>
              <a:srgbClr val="7E0000"/>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3FA329A1-3AA2-D281-7661-46CD84065A94}"/>
              </a:ext>
            </a:extLst>
          </p:cNvPr>
          <p:cNvSpPr/>
          <p:nvPr/>
        </p:nvSpPr>
        <p:spPr>
          <a:xfrm>
            <a:off x="2342534" y="0"/>
            <a:ext cx="1526460" cy="2172929"/>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1CB7867A-2D13-9770-4109-7208E632A5C6}"/>
              </a:ext>
            </a:extLst>
          </p:cNvPr>
          <p:cNvSpPr txBox="1"/>
          <p:nvPr/>
        </p:nvSpPr>
        <p:spPr>
          <a:xfrm>
            <a:off x="2623983" y="1204440"/>
            <a:ext cx="963561"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solidFill>
                  <a:schemeClr val="bg1"/>
                </a:solidFill>
              </a:rPr>
              <a:t>قلمرو</a:t>
            </a:r>
          </a:p>
        </p:txBody>
      </p:sp>
      <p:sp>
        <p:nvSpPr>
          <p:cNvPr id="7" name="Rectangle 6">
            <a:extLst>
              <a:ext uri="{FF2B5EF4-FFF2-40B4-BE49-F238E27FC236}">
                <a16:creationId xmlns:a16="http://schemas.microsoft.com/office/drawing/2014/main" id="{C824BCAC-E2B3-9DEE-8B40-EF523FE0BD9D}"/>
              </a:ext>
            </a:extLst>
          </p:cNvPr>
          <p:cNvSpPr/>
          <p:nvPr/>
        </p:nvSpPr>
        <p:spPr>
          <a:xfrm>
            <a:off x="9817511" y="6022328"/>
            <a:ext cx="722671" cy="643263"/>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227F3813-499B-514B-28A7-A747A2E5AC62}"/>
              </a:ext>
            </a:extLst>
          </p:cNvPr>
          <p:cNvSpPr/>
          <p:nvPr/>
        </p:nvSpPr>
        <p:spPr>
          <a:xfrm>
            <a:off x="7428271" y="4739175"/>
            <a:ext cx="722671" cy="643263"/>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FCBD8459-C8AF-44FC-5356-98671B5414BF}"/>
              </a:ext>
            </a:extLst>
          </p:cNvPr>
          <p:cNvSpPr/>
          <p:nvPr/>
        </p:nvSpPr>
        <p:spPr>
          <a:xfrm>
            <a:off x="8613057" y="5379065"/>
            <a:ext cx="722671" cy="643263"/>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E05885F2-017F-FA27-DD0C-5678C8E2E9B2}"/>
              </a:ext>
            </a:extLst>
          </p:cNvPr>
          <p:cNvSpPr/>
          <p:nvPr/>
        </p:nvSpPr>
        <p:spPr>
          <a:xfrm>
            <a:off x="449826" y="6022328"/>
            <a:ext cx="5496237" cy="136251"/>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273453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627600-3C33-F81D-D3DF-DE128898B77E}"/>
              </a:ext>
            </a:extLst>
          </p:cNvPr>
          <p:cNvSpPr txBox="1"/>
          <p:nvPr/>
        </p:nvSpPr>
        <p:spPr>
          <a:xfrm>
            <a:off x="7767485" y="769852"/>
            <a:ext cx="4109883"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t>تولید مثل پلنگ‌ چگونه است؟</a:t>
            </a:r>
          </a:p>
        </p:txBody>
      </p:sp>
      <p:sp>
        <p:nvSpPr>
          <p:cNvPr id="5" name="TextBox 4">
            <a:extLst>
              <a:ext uri="{FF2B5EF4-FFF2-40B4-BE49-F238E27FC236}">
                <a16:creationId xmlns:a16="http://schemas.microsoft.com/office/drawing/2014/main" id="{7E443E99-B7D8-C43A-2CA3-98B8A90F6973}"/>
              </a:ext>
            </a:extLst>
          </p:cNvPr>
          <p:cNvSpPr txBox="1"/>
          <p:nvPr/>
        </p:nvSpPr>
        <p:spPr>
          <a:xfrm>
            <a:off x="7767485" y="2038703"/>
            <a:ext cx="4326194" cy="3901068"/>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این حیوان تمام عمر خود را تنها زندگی می‌کند و تنها زمانی که به جفت‌گیری نیاز دارد، در کنار جفت خود قرار می‌گیرد. این گربه‌سان در هیچ شرایطی قلمرو خود را با هم‌جنس خود شریک نمی‌شود. گاهی قلمرو نوع ماده درون قلمرو پلنگ‌ نر جای دارد، اما قلمرو دو نوع نر، حتی در مساحت کم هم با هم مشترک نمی‌شود.</a:t>
            </a:r>
          </a:p>
        </p:txBody>
      </p:sp>
      <p:sp>
        <p:nvSpPr>
          <p:cNvPr id="7" name="Rectangle 6">
            <a:extLst>
              <a:ext uri="{FF2B5EF4-FFF2-40B4-BE49-F238E27FC236}">
                <a16:creationId xmlns:a16="http://schemas.microsoft.com/office/drawing/2014/main" id="{A366727F-04F7-01BF-F7C6-FEEED3B5AA42}"/>
              </a:ext>
            </a:extLst>
          </p:cNvPr>
          <p:cNvSpPr/>
          <p:nvPr/>
        </p:nvSpPr>
        <p:spPr>
          <a:xfrm flipH="1">
            <a:off x="8082117" y="1701756"/>
            <a:ext cx="4109883" cy="143707"/>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32B3F9A3-12B3-5B1D-276A-A58D915A11C7}"/>
              </a:ext>
            </a:extLst>
          </p:cNvPr>
          <p:cNvSpPr/>
          <p:nvPr/>
        </p:nvSpPr>
        <p:spPr>
          <a:xfrm>
            <a:off x="-5361" y="0"/>
            <a:ext cx="7659775" cy="6858000"/>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pic>
        <p:nvPicPr>
          <p:cNvPr id="10" name="Picture 9">
            <a:extLst>
              <a:ext uri="{FF2B5EF4-FFF2-40B4-BE49-F238E27FC236}">
                <a16:creationId xmlns:a16="http://schemas.microsoft.com/office/drawing/2014/main" id="{26BF73A4-0D4C-0914-C045-BEE138334EB9}"/>
              </a:ext>
            </a:extLst>
          </p:cNvPr>
          <p:cNvPicPr>
            <a:picLocks noChangeAspect="1"/>
          </p:cNvPicPr>
          <p:nvPr/>
        </p:nvPicPr>
        <p:blipFill>
          <a:blip r:embed="rId2"/>
          <a:stretch>
            <a:fillRect/>
          </a:stretch>
        </p:blipFill>
        <p:spPr>
          <a:xfrm>
            <a:off x="-5361" y="822695"/>
            <a:ext cx="7297654" cy="5212610"/>
          </a:xfrm>
          <a:prstGeom prst="rect">
            <a:avLst/>
          </a:prstGeom>
          <a:ln w="38100">
            <a:solidFill>
              <a:schemeClr val="bg1"/>
            </a:solidFill>
          </a:ln>
        </p:spPr>
      </p:pic>
      <p:sp>
        <p:nvSpPr>
          <p:cNvPr id="12" name="Rectangle 11">
            <a:extLst>
              <a:ext uri="{FF2B5EF4-FFF2-40B4-BE49-F238E27FC236}">
                <a16:creationId xmlns:a16="http://schemas.microsoft.com/office/drawing/2014/main" id="{8F5A3157-B0F1-B34A-1D10-58ABCFF83421}"/>
              </a:ext>
            </a:extLst>
          </p:cNvPr>
          <p:cNvSpPr/>
          <p:nvPr/>
        </p:nvSpPr>
        <p:spPr>
          <a:xfrm flipH="1">
            <a:off x="357649" y="6370635"/>
            <a:ext cx="7297655" cy="239761"/>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3" name="Rectangle 12">
            <a:extLst>
              <a:ext uri="{FF2B5EF4-FFF2-40B4-BE49-F238E27FC236}">
                <a16:creationId xmlns:a16="http://schemas.microsoft.com/office/drawing/2014/main" id="{5CF17520-4D6B-D204-616B-05AAEEC4F817}"/>
              </a:ext>
            </a:extLst>
          </p:cNvPr>
          <p:cNvSpPr/>
          <p:nvPr/>
        </p:nvSpPr>
        <p:spPr>
          <a:xfrm flipH="1">
            <a:off x="-5363" y="276434"/>
            <a:ext cx="7297655" cy="239761"/>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0069540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lowchart: Process 18">
            <a:extLst>
              <a:ext uri="{FF2B5EF4-FFF2-40B4-BE49-F238E27FC236}">
                <a16:creationId xmlns:a16="http://schemas.microsoft.com/office/drawing/2014/main" id="{AEEC63E1-8E2C-ADED-3CF1-7A8D7332E41A}"/>
              </a:ext>
            </a:extLst>
          </p:cNvPr>
          <p:cNvSpPr/>
          <p:nvPr/>
        </p:nvSpPr>
        <p:spPr>
          <a:xfrm>
            <a:off x="9694606" y="4386974"/>
            <a:ext cx="2497394" cy="66828"/>
          </a:xfrm>
          <a:prstGeom prst="flowChartProcess">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18" name="Flowchart: Process 17">
            <a:extLst>
              <a:ext uri="{FF2B5EF4-FFF2-40B4-BE49-F238E27FC236}">
                <a16:creationId xmlns:a16="http://schemas.microsoft.com/office/drawing/2014/main" id="{622B7000-AC6E-67A9-3EC0-92B85EB5F46E}"/>
              </a:ext>
            </a:extLst>
          </p:cNvPr>
          <p:cNvSpPr/>
          <p:nvPr/>
        </p:nvSpPr>
        <p:spPr>
          <a:xfrm>
            <a:off x="9694606" y="6403603"/>
            <a:ext cx="2497394" cy="45719"/>
          </a:xfrm>
          <a:prstGeom prst="flowChartProcess">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Flowchart: Process 14">
            <a:extLst>
              <a:ext uri="{FF2B5EF4-FFF2-40B4-BE49-F238E27FC236}">
                <a16:creationId xmlns:a16="http://schemas.microsoft.com/office/drawing/2014/main" id="{CA1CCCF1-C225-3B09-79DA-F37E063A1A50}"/>
              </a:ext>
            </a:extLst>
          </p:cNvPr>
          <p:cNvSpPr/>
          <p:nvPr/>
        </p:nvSpPr>
        <p:spPr>
          <a:xfrm>
            <a:off x="-39330" y="5484806"/>
            <a:ext cx="2497394" cy="45719"/>
          </a:xfrm>
          <a:prstGeom prst="flowChartProcess">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lowchart: Process 12">
            <a:extLst>
              <a:ext uri="{FF2B5EF4-FFF2-40B4-BE49-F238E27FC236}">
                <a16:creationId xmlns:a16="http://schemas.microsoft.com/office/drawing/2014/main" id="{B58400E0-AD71-778D-7038-E4DC36656396}"/>
              </a:ext>
            </a:extLst>
          </p:cNvPr>
          <p:cNvSpPr/>
          <p:nvPr/>
        </p:nvSpPr>
        <p:spPr>
          <a:xfrm>
            <a:off x="0" y="3635296"/>
            <a:ext cx="2497394" cy="66828"/>
          </a:xfrm>
          <a:prstGeom prst="flowChartProcess">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3" name="TextBox 2">
            <a:extLst>
              <a:ext uri="{FF2B5EF4-FFF2-40B4-BE49-F238E27FC236}">
                <a16:creationId xmlns:a16="http://schemas.microsoft.com/office/drawing/2014/main" id="{97FFDA8E-BE42-A5F5-9C94-E5DB6DE27141}"/>
              </a:ext>
            </a:extLst>
          </p:cNvPr>
          <p:cNvSpPr txBox="1"/>
          <p:nvPr/>
        </p:nvSpPr>
        <p:spPr>
          <a:xfrm>
            <a:off x="275299" y="776191"/>
            <a:ext cx="11847871" cy="1685077"/>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زمان بارداری او سه ماه است و در هر بارداری دو یا سه بچه به دنیا می‌آورد. توله‌ها بعد از چهار ماه از شیر گرفته می‌شوند. توله او در ابتدای تولد، کور است و بینایی ندارد و بعد از چند روز الی چند هفته قدرت بینایی پیدا می‌کند. توله‌ها در سه‌ماهگی، برای شکار از مادر خود پیروی می‌کنند.</a:t>
            </a:r>
          </a:p>
        </p:txBody>
      </p:sp>
      <p:sp>
        <p:nvSpPr>
          <p:cNvPr id="5" name="TextBox 4">
            <a:extLst>
              <a:ext uri="{FF2B5EF4-FFF2-40B4-BE49-F238E27FC236}">
                <a16:creationId xmlns:a16="http://schemas.microsoft.com/office/drawing/2014/main" id="{F91DBA42-BECB-C150-A364-AA029B7A4EF3}"/>
              </a:ext>
            </a:extLst>
          </p:cNvPr>
          <p:cNvSpPr txBox="1"/>
          <p:nvPr/>
        </p:nvSpPr>
        <p:spPr>
          <a:xfrm>
            <a:off x="5383156" y="37527"/>
            <a:ext cx="1632155"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t>زمان بارداری </a:t>
            </a:r>
          </a:p>
        </p:txBody>
      </p:sp>
      <p:pic>
        <p:nvPicPr>
          <p:cNvPr id="6" name="Picture 5">
            <a:extLst>
              <a:ext uri="{FF2B5EF4-FFF2-40B4-BE49-F238E27FC236}">
                <a16:creationId xmlns:a16="http://schemas.microsoft.com/office/drawing/2014/main" id="{41151633-1732-6C8B-ED9D-A47DAC8F020F}"/>
              </a:ext>
            </a:extLst>
          </p:cNvPr>
          <p:cNvPicPr>
            <a:picLocks noChangeAspect="1"/>
          </p:cNvPicPr>
          <p:nvPr/>
        </p:nvPicPr>
        <p:blipFill>
          <a:blip r:embed="rId2"/>
          <a:srcRect t="10326"/>
          <a:stretch/>
        </p:blipFill>
        <p:spPr>
          <a:xfrm>
            <a:off x="2418734" y="2461268"/>
            <a:ext cx="7354532" cy="4396732"/>
          </a:xfrm>
          <a:prstGeom prst="rect">
            <a:avLst/>
          </a:prstGeom>
        </p:spPr>
      </p:pic>
      <p:sp>
        <p:nvSpPr>
          <p:cNvPr id="7" name="Flowchart: Process 6">
            <a:extLst>
              <a:ext uri="{FF2B5EF4-FFF2-40B4-BE49-F238E27FC236}">
                <a16:creationId xmlns:a16="http://schemas.microsoft.com/office/drawing/2014/main" id="{0E79CB55-98F3-7ACC-2C43-82D7886E3A36}"/>
              </a:ext>
            </a:extLst>
          </p:cNvPr>
          <p:cNvSpPr/>
          <p:nvPr/>
        </p:nvSpPr>
        <p:spPr>
          <a:xfrm>
            <a:off x="0" y="4085848"/>
            <a:ext cx="2418734" cy="462116"/>
          </a:xfrm>
          <a:prstGeom prst="flowChartProcess">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8" name="Flowchart: Process 7">
            <a:extLst>
              <a:ext uri="{FF2B5EF4-FFF2-40B4-BE49-F238E27FC236}">
                <a16:creationId xmlns:a16="http://schemas.microsoft.com/office/drawing/2014/main" id="{D3791658-118F-611C-8449-D823BDBD8209}"/>
              </a:ext>
            </a:extLst>
          </p:cNvPr>
          <p:cNvSpPr/>
          <p:nvPr/>
        </p:nvSpPr>
        <p:spPr>
          <a:xfrm>
            <a:off x="0" y="6172545"/>
            <a:ext cx="2418734" cy="462116"/>
          </a:xfrm>
          <a:prstGeom prst="flowChartProcess">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a:extLst>
              <a:ext uri="{FF2B5EF4-FFF2-40B4-BE49-F238E27FC236}">
                <a16:creationId xmlns:a16="http://schemas.microsoft.com/office/drawing/2014/main" id="{D402B641-AF49-7E8B-7D36-8A95250B3F37}"/>
              </a:ext>
            </a:extLst>
          </p:cNvPr>
          <p:cNvSpPr/>
          <p:nvPr/>
        </p:nvSpPr>
        <p:spPr>
          <a:xfrm>
            <a:off x="9773266" y="5253748"/>
            <a:ext cx="2418734" cy="462116"/>
          </a:xfrm>
          <a:prstGeom prst="flowChartProcess">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Process 11">
            <a:extLst>
              <a:ext uri="{FF2B5EF4-FFF2-40B4-BE49-F238E27FC236}">
                <a16:creationId xmlns:a16="http://schemas.microsoft.com/office/drawing/2014/main" id="{E9148A59-7DF1-CF01-EA6E-7CEA33411685}"/>
              </a:ext>
            </a:extLst>
          </p:cNvPr>
          <p:cNvSpPr/>
          <p:nvPr/>
        </p:nvSpPr>
        <p:spPr>
          <a:xfrm>
            <a:off x="9773266" y="3476407"/>
            <a:ext cx="2418734" cy="462116"/>
          </a:xfrm>
          <a:prstGeom prst="flowChartProcess">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Tree>
    <p:extLst>
      <p:ext uri="{BB962C8B-B14F-4D97-AF65-F5344CB8AC3E}">
        <p14:creationId xmlns:p14="http://schemas.microsoft.com/office/powerpoint/2010/main" val="21911040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tar: 12 Points 5">
            <a:extLst>
              <a:ext uri="{FF2B5EF4-FFF2-40B4-BE49-F238E27FC236}">
                <a16:creationId xmlns:a16="http://schemas.microsoft.com/office/drawing/2014/main" id="{09A2D317-67E6-019F-C5F3-028488631F9D}"/>
              </a:ext>
            </a:extLst>
          </p:cNvPr>
          <p:cNvSpPr/>
          <p:nvPr/>
        </p:nvSpPr>
        <p:spPr>
          <a:xfrm>
            <a:off x="3809846" y="0"/>
            <a:ext cx="5171766" cy="5171766"/>
          </a:xfrm>
          <a:prstGeom prst="star12">
            <a:avLst>
              <a:gd name="adj" fmla="val 15331"/>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3" name="TextBox 2">
            <a:extLst>
              <a:ext uri="{FF2B5EF4-FFF2-40B4-BE49-F238E27FC236}">
                <a16:creationId xmlns:a16="http://schemas.microsoft.com/office/drawing/2014/main" id="{46928753-562A-F8C4-5B77-DE1D94726CBD}"/>
              </a:ext>
            </a:extLst>
          </p:cNvPr>
          <p:cNvSpPr txBox="1"/>
          <p:nvPr/>
        </p:nvSpPr>
        <p:spPr>
          <a:xfrm>
            <a:off x="393827" y="5031658"/>
            <a:ext cx="11404345" cy="1685077"/>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 در یک‌سالگی، توله‌ها قادرند از پس زندگی خود برآیند، اما همچنان تا ۱۸ الی ۲۴ ماه در کنار مادر می‌مانند. طول عمر معمولی این حیوان در طبیعت، ۱۲ تا ۱۷ سال است. هرچند مسن‌ترین این گربه‌سان از نوع ماده بوده که در هنگام مرگ ۲۴ سال و ۲ ماه و ۱۳ روز عمر داشت.</a:t>
            </a:r>
          </a:p>
        </p:txBody>
      </p:sp>
      <p:pic>
        <p:nvPicPr>
          <p:cNvPr id="2" name="Picture 1">
            <a:extLst>
              <a:ext uri="{FF2B5EF4-FFF2-40B4-BE49-F238E27FC236}">
                <a16:creationId xmlns:a16="http://schemas.microsoft.com/office/drawing/2014/main" id="{1A2DB45E-AF33-4FEA-9640-3E645E58DF3F}"/>
              </a:ext>
            </a:extLst>
          </p:cNvPr>
          <p:cNvPicPr>
            <a:picLocks noChangeAspect="1"/>
          </p:cNvPicPr>
          <p:nvPr/>
        </p:nvPicPr>
        <p:blipFill>
          <a:blip r:embed="rId2"/>
          <a:stretch>
            <a:fillRect/>
          </a:stretch>
        </p:blipFill>
        <p:spPr>
          <a:xfrm>
            <a:off x="1249168" y="675967"/>
            <a:ext cx="5750620" cy="3819832"/>
          </a:xfrm>
          <a:prstGeom prst="trapezoid">
            <a:avLst/>
          </a:prstGeom>
        </p:spPr>
      </p:pic>
      <p:pic>
        <p:nvPicPr>
          <p:cNvPr id="5" name="Picture 4">
            <a:extLst>
              <a:ext uri="{FF2B5EF4-FFF2-40B4-BE49-F238E27FC236}">
                <a16:creationId xmlns:a16="http://schemas.microsoft.com/office/drawing/2014/main" id="{011260A0-3523-C5A3-3600-43DF6C90B3A1}"/>
              </a:ext>
            </a:extLst>
          </p:cNvPr>
          <p:cNvPicPr>
            <a:picLocks noChangeAspect="1"/>
          </p:cNvPicPr>
          <p:nvPr/>
        </p:nvPicPr>
        <p:blipFill>
          <a:blip r:embed="rId3"/>
          <a:stretch>
            <a:fillRect/>
          </a:stretch>
        </p:blipFill>
        <p:spPr>
          <a:xfrm>
            <a:off x="6294182" y="359725"/>
            <a:ext cx="5715000" cy="3876675"/>
          </a:xfrm>
          <a:prstGeom prst="flowChartManualOperation">
            <a:avLst/>
          </a:prstGeom>
        </p:spPr>
      </p:pic>
      <p:sp>
        <p:nvSpPr>
          <p:cNvPr id="7" name="TextBox 6">
            <a:extLst>
              <a:ext uri="{FF2B5EF4-FFF2-40B4-BE49-F238E27FC236}">
                <a16:creationId xmlns:a16="http://schemas.microsoft.com/office/drawing/2014/main" id="{1417FAE3-2799-66AF-1F8D-A16F00442B4F}"/>
              </a:ext>
            </a:extLst>
          </p:cNvPr>
          <p:cNvSpPr txBox="1"/>
          <p:nvPr/>
        </p:nvSpPr>
        <p:spPr>
          <a:xfrm>
            <a:off x="10126754" y="4226793"/>
            <a:ext cx="1632155"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t>زمان بارداری </a:t>
            </a:r>
          </a:p>
        </p:txBody>
      </p:sp>
      <p:sp>
        <p:nvSpPr>
          <p:cNvPr id="8" name="Flowchart: Process 7">
            <a:extLst>
              <a:ext uri="{FF2B5EF4-FFF2-40B4-BE49-F238E27FC236}">
                <a16:creationId xmlns:a16="http://schemas.microsoft.com/office/drawing/2014/main" id="{82BE0875-277F-8C73-CEFF-4C27A084F17F}"/>
              </a:ext>
            </a:extLst>
          </p:cNvPr>
          <p:cNvSpPr/>
          <p:nvPr/>
        </p:nvSpPr>
        <p:spPr>
          <a:xfrm>
            <a:off x="7452852" y="4428518"/>
            <a:ext cx="4739148" cy="45719"/>
          </a:xfrm>
          <a:prstGeom prst="flowChartProcess">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9" name="Flowchart: Process 8">
            <a:extLst>
              <a:ext uri="{FF2B5EF4-FFF2-40B4-BE49-F238E27FC236}">
                <a16:creationId xmlns:a16="http://schemas.microsoft.com/office/drawing/2014/main" id="{173A24C5-FF97-DAEB-5A7B-625CC69BAEC1}"/>
              </a:ext>
            </a:extLst>
          </p:cNvPr>
          <p:cNvSpPr/>
          <p:nvPr/>
        </p:nvSpPr>
        <p:spPr>
          <a:xfrm>
            <a:off x="-78658" y="564296"/>
            <a:ext cx="5343832" cy="45719"/>
          </a:xfrm>
          <a:prstGeom prst="flowChartProcess">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Tree>
    <p:extLst>
      <p:ext uri="{BB962C8B-B14F-4D97-AF65-F5344CB8AC3E}">
        <p14:creationId xmlns:p14="http://schemas.microsoft.com/office/powerpoint/2010/main" val="21056240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lowchart: Off-page Connector 39">
            <a:extLst>
              <a:ext uri="{FF2B5EF4-FFF2-40B4-BE49-F238E27FC236}">
                <a16:creationId xmlns:a16="http://schemas.microsoft.com/office/drawing/2014/main" id="{AE6285ED-1472-C412-977B-BE585FDDEDA7}"/>
              </a:ext>
            </a:extLst>
          </p:cNvPr>
          <p:cNvSpPr/>
          <p:nvPr/>
        </p:nvSpPr>
        <p:spPr>
          <a:xfrm>
            <a:off x="4557251" y="504024"/>
            <a:ext cx="3077497" cy="1113974"/>
          </a:xfrm>
          <a:prstGeom prst="flowChartOffpageConnector">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Google Shape;174;p21">
            <a:extLst>
              <a:ext uri="{FF2B5EF4-FFF2-40B4-BE49-F238E27FC236}">
                <a16:creationId xmlns:a16="http://schemas.microsoft.com/office/drawing/2014/main" id="{C6588262-7F30-3517-1C9C-AAB8E786AD11}"/>
              </a:ext>
            </a:extLst>
          </p:cNvPr>
          <p:cNvSpPr/>
          <p:nvPr/>
        </p:nvSpPr>
        <p:spPr>
          <a:xfrm>
            <a:off x="473606" y="3270544"/>
            <a:ext cx="1702846" cy="1702110"/>
          </a:xfrm>
          <a:custGeom>
            <a:avLst/>
            <a:gdLst/>
            <a:ahLst/>
            <a:cxnLst/>
            <a:rect l="l" t="t" r="r" b="b"/>
            <a:pathLst>
              <a:path w="24385" h="24373" extrusionOk="0">
                <a:moveTo>
                  <a:pt x="12192" y="0"/>
                </a:moveTo>
                <a:cubicBezTo>
                  <a:pt x="5465" y="0"/>
                  <a:pt x="0" y="5453"/>
                  <a:pt x="0" y="12180"/>
                </a:cubicBezTo>
                <a:cubicBezTo>
                  <a:pt x="0" y="18919"/>
                  <a:pt x="5465" y="24372"/>
                  <a:pt x="12192" y="24372"/>
                </a:cubicBezTo>
                <a:cubicBezTo>
                  <a:pt x="18919" y="24372"/>
                  <a:pt x="24384" y="18919"/>
                  <a:pt x="24384" y="12180"/>
                </a:cubicBezTo>
                <a:cubicBezTo>
                  <a:pt x="24384" y="5453"/>
                  <a:pt x="18919" y="0"/>
                  <a:pt x="12192" y="0"/>
                </a:cubicBezTo>
                <a:close/>
              </a:path>
            </a:pathLst>
          </a:cu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a:solidFill>
                <a:schemeClr val="lt1"/>
              </a:solidFill>
            </a:endParaRPr>
          </a:p>
        </p:txBody>
      </p:sp>
      <p:sp>
        <p:nvSpPr>
          <p:cNvPr id="7" name="Google Shape;176;p21">
            <a:extLst>
              <a:ext uri="{FF2B5EF4-FFF2-40B4-BE49-F238E27FC236}">
                <a16:creationId xmlns:a16="http://schemas.microsoft.com/office/drawing/2014/main" id="{DA0CE465-DFC8-81B0-5474-F66D5A820037}"/>
              </a:ext>
            </a:extLst>
          </p:cNvPr>
          <p:cNvSpPr/>
          <p:nvPr/>
        </p:nvSpPr>
        <p:spPr>
          <a:xfrm>
            <a:off x="2594573" y="3918589"/>
            <a:ext cx="2149436" cy="1240164"/>
          </a:xfrm>
          <a:custGeom>
            <a:avLst/>
            <a:gdLst/>
            <a:ahLst/>
            <a:cxnLst/>
            <a:rect l="l" t="t" r="r" b="b"/>
            <a:pathLst>
              <a:path w="34886" h="17705" extrusionOk="0">
                <a:moveTo>
                  <a:pt x="1" y="0"/>
                </a:moveTo>
                <a:lnTo>
                  <a:pt x="1" y="262"/>
                </a:lnTo>
                <a:cubicBezTo>
                  <a:pt x="1" y="9870"/>
                  <a:pt x="7823" y="17705"/>
                  <a:pt x="17443" y="17705"/>
                </a:cubicBezTo>
                <a:cubicBezTo>
                  <a:pt x="27052" y="17705"/>
                  <a:pt x="34886" y="9870"/>
                  <a:pt x="34886" y="262"/>
                </a:cubicBezTo>
                <a:lnTo>
                  <a:pt x="34886" y="0"/>
                </a:lnTo>
                <a:lnTo>
                  <a:pt x="34172" y="0"/>
                </a:lnTo>
                <a:lnTo>
                  <a:pt x="34172" y="262"/>
                </a:lnTo>
                <a:cubicBezTo>
                  <a:pt x="34172" y="9489"/>
                  <a:pt x="26671" y="16990"/>
                  <a:pt x="17443" y="16990"/>
                </a:cubicBezTo>
                <a:cubicBezTo>
                  <a:pt x="8216" y="16990"/>
                  <a:pt x="715" y="9489"/>
                  <a:pt x="715" y="262"/>
                </a:cubicBezTo>
                <a:lnTo>
                  <a:pt x="715" y="0"/>
                </a:lnTo>
                <a:close/>
              </a:path>
            </a:pathLst>
          </a:cu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dirty="0">
              <a:solidFill>
                <a:schemeClr val="lt1"/>
              </a:solidFill>
            </a:endParaRPr>
          </a:p>
        </p:txBody>
      </p:sp>
      <p:sp>
        <p:nvSpPr>
          <p:cNvPr id="12" name="Google Shape;194;p21">
            <a:extLst>
              <a:ext uri="{FF2B5EF4-FFF2-40B4-BE49-F238E27FC236}">
                <a16:creationId xmlns:a16="http://schemas.microsoft.com/office/drawing/2014/main" id="{D4B210C6-6BF9-0571-BB4C-EA552542C569}"/>
              </a:ext>
            </a:extLst>
          </p:cNvPr>
          <p:cNvSpPr/>
          <p:nvPr/>
        </p:nvSpPr>
        <p:spPr>
          <a:xfrm>
            <a:off x="146412" y="5360975"/>
            <a:ext cx="11899175" cy="436014"/>
          </a:xfrm>
          <a:prstGeom prst="homePlate">
            <a:avLst>
              <a:gd name="adj" fmla="val 116504"/>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a:solidFill>
                <a:schemeClr val="lt1"/>
              </a:solidFill>
            </a:endParaRPr>
          </a:p>
        </p:txBody>
      </p:sp>
      <p:sp>
        <p:nvSpPr>
          <p:cNvPr id="21" name="Google Shape;176;p21">
            <a:extLst>
              <a:ext uri="{FF2B5EF4-FFF2-40B4-BE49-F238E27FC236}">
                <a16:creationId xmlns:a16="http://schemas.microsoft.com/office/drawing/2014/main" id="{4F0176F5-6D28-BDA1-33EB-3C611AADFC58}"/>
              </a:ext>
            </a:extLst>
          </p:cNvPr>
          <p:cNvSpPr/>
          <p:nvPr/>
        </p:nvSpPr>
        <p:spPr>
          <a:xfrm>
            <a:off x="246613" y="3922398"/>
            <a:ext cx="2149436" cy="1240164"/>
          </a:xfrm>
          <a:custGeom>
            <a:avLst/>
            <a:gdLst/>
            <a:ahLst/>
            <a:cxnLst/>
            <a:rect l="l" t="t" r="r" b="b"/>
            <a:pathLst>
              <a:path w="34886" h="17705" extrusionOk="0">
                <a:moveTo>
                  <a:pt x="1" y="0"/>
                </a:moveTo>
                <a:lnTo>
                  <a:pt x="1" y="262"/>
                </a:lnTo>
                <a:cubicBezTo>
                  <a:pt x="1" y="9870"/>
                  <a:pt x="7823" y="17705"/>
                  <a:pt x="17443" y="17705"/>
                </a:cubicBezTo>
                <a:cubicBezTo>
                  <a:pt x="27052" y="17705"/>
                  <a:pt x="34886" y="9870"/>
                  <a:pt x="34886" y="262"/>
                </a:cubicBezTo>
                <a:lnTo>
                  <a:pt x="34886" y="0"/>
                </a:lnTo>
                <a:lnTo>
                  <a:pt x="34172" y="0"/>
                </a:lnTo>
                <a:lnTo>
                  <a:pt x="34172" y="262"/>
                </a:lnTo>
                <a:cubicBezTo>
                  <a:pt x="34172" y="9489"/>
                  <a:pt x="26671" y="16990"/>
                  <a:pt x="17443" y="16990"/>
                </a:cubicBezTo>
                <a:cubicBezTo>
                  <a:pt x="8216" y="16990"/>
                  <a:pt x="715" y="9489"/>
                  <a:pt x="715" y="262"/>
                </a:cubicBezTo>
                <a:lnTo>
                  <a:pt x="715" y="0"/>
                </a:lnTo>
                <a:close/>
              </a:path>
            </a:pathLst>
          </a:cu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dirty="0">
              <a:solidFill>
                <a:schemeClr val="lt1"/>
              </a:solidFill>
            </a:endParaRPr>
          </a:p>
        </p:txBody>
      </p:sp>
      <p:sp>
        <p:nvSpPr>
          <p:cNvPr id="22" name="Google Shape;176;p21">
            <a:extLst>
              <a:ext uri="{FF2B5EF4-FFF2-40B4-BE49-F238E27FC236}">
                <a16:creationId xmlns:a16="http://schemas.microsoft.com/office/drawing/2014/main" id="{7FB87006-EF65-5E54-528D-CC3653A576FE}"/>
              </a:ext>
            </a:extLst>
          </p:cNvPr>
          <p:cNvSpPr/>
          <p:nvPr/>
        </p:nvSpPr>
        <p:spPr>
          <a:xfrm>
            <a:off x="4942533" y="3918589"/>
            <a:ext cx="2149436" cy="1240164"/>
          </a:xfrm>
          <a:custGeom>
            <a:avLst/>
            <a:gdLst/>
            <a:ahLst/>
            <a:cxnLst/>
            <a:rect l="l" t="t" r="r" b="b"/>
            <a:pathLst>
              <a:path w="34886" h="17705" extrusionOk="0">
                <a:moveTo>
                  <a:pt x="1" y="0"/>
                </a:moveTo>
                <a:lnTo>
                  <a:pt x="1" y="262"/>
                </a:lnTo>
                <a:cubicBezTo>
                  <a:pt x="1" y="9870"/>
                  <a:pt x="7823" y="17705"/>
                  <a:pt x="17443" y="17705"/>
                </a:cubicBezTo>
                <a:cubicBezTo>
                  <a:pt x="27052" y="17705"/>
                  <a:pt x="34886" y="9870"/>
                  <a:pt x="34886" y="262"/>
                </a:cubicBezTo>
                <a:lnTo>
                  <a:pt x="34886" y="0"/>
                </a:lnTo>
                <a:lnTo>
                  <a:pt x="34172" y="0"/>
                </a:lnTo>
                <a:lnTo>
                  <a:pt x="34172" y="262"/>
                </a:lnTo>
                <a:cubicBezTo>
                  <a:pt x="34172" y="9489"/>
                  <a:pt x="26671" y="16990"/>
                  <a:pt x="17443" y="16990"/>
                </a:cubicBezTo>
                <a:cubicBezTo>
                  <a:pt x="8216" y="16990"/>
                  <a:pt x="715" y="9489"/>
                  <a:pt x="715" y="262"/>
                </a:cubicBezTo>
                <a:lnTo>
                  <a:pt x="715" y="0"/>
                </a:lnTo>
                <a:close/>
              </a:path>
            </a:pathLst>
          </a:cu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dirty="0">
              <a:solidFill>
                <a:schemeClr val="lt1"/>
              </a:solidFill>
            </a:endParaRPr>
          </a:p>
        </p:txBody>
      </p:sp>
      <p:sp>
        <p:nvSpPr>
          <p:cNvPr id="23" name="Google Shape;176;p21">
            <a:extLst>
              <a:ext uri="{FF2B5EF4-FFF2-40B4-BE49-F238E27FC236}">
                <a16:creationId xmlns:a16="http://schemas.microsoft.com/office/drawing/2014/main" id="{BDEFFC48-D336-4CA2-2C7D-B06F3CDF4352}"/>
              </a:ext>
            </a:extLst>
          </p:cNvPr>
          <p:cNvSpPr/>
          <p:nvPr/>
        </p:nvSpPr>
        <p:spPr>
          <a:xfrm>
            <a:off x="7353377" y="3912843"/>
            <a:ext cx="2149436" cy="1240164"/>
          </a:xfrm>
          <a:custGeom>
            <a:avLst/>
            <a:gdLst/>
            <a:ahLst/>
            <a:cxnLst/>
            <a:rect l="l" t="t" r="r" b="b"/>
            <a:pathLst>
              <a:path w="34886" h="17705" extrusionOk="0">
                <a:moveTo>
                  <a:pt x="1" y="0"/>
                </a:moveTo>
                <a:lnTo>
                  <a:pt x="1" y="262"/>
                </a:lnTo>
                <a:cubicBezTo>
                  <a:pt x="1" y="9870"/>
                  <a:pt x="7823" y="17705"/>
                  <a:pt x="17443" y="17705"/>
                </a:cubicBezTo>
                <a:cubicBezTo>
                  <a:pt x="27052" y="17705"/>
                  <a:pt x="34886" y="9870"/>
                  <a:pt x="34886" y="262"/>
                </a:cubicBezTo>
                <a:lnTo>
                  <a:pt x="34886" y="0"/>
                </a:lnTo>
                <a:lnTo>
                  <a:pt x="34172" y="0"/>
                </a:lnTo>
                <a:lnTo>
                  <a:pt x="34172" y="262"/>
                </a:lnTo>
                <a:cubicBezTo>
                  <a:pt x="34172" y="9489"/>
                  <a:pt x="26671" y="16990"/>
                  <a:pt x="17443" y="16990"/>
                </a:cubicBezTo>
                <a:cubicBezTo>
                  <a:pt x="8216" y="16990"/>
                  <a:pt x="715" y="9489"/>
                  <a:pt x="715" y="262"/>
                </a:cubicBezTo>
                <a:lnTo>
                  <a:pt x="715" y="0"/>
                </a:lnTo>
                <a:close/>
              </a:path>
            </a:pathLst>
          </a:cu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dirty="0">
              <a:solidFill>
                <a:schemeClr val="lt1"/>
              </a:solidFill>
            </a:endParaRPr>
          </a:p>
        </p:txBody>
      </p:sp>
      <p:sp>
        <p:nvSpPr>
          <p:cNvPr id="24" name="Google Shape;176;p21">
            <a:extLst>
              <a:ext uri="{FF2B5EF4-FFF2-40B4-BE49-F238E27FC236}">
                <a16:creationId xmlns:a16="http://schemas.microsoft.com/office/drawing/2014/main" id="{6E13F967-571F-05C9-3925-92C4B467AB8B}"/>
              </a:ext>
            </a:extLst>
          </p:cNvPr>
          <p:cNvSpPr/>
          <p:nvPr/>
        </p:nvSpPr>
        <p:spPr>
          <a:xfrm>
            <a:off x="9764221" y="3922398"/>
            <a:ext cx="2149436" cy="1240164"/>
          </a:xfrm>
          <a:custGeom>
            <a:avLst/>
            <a:gdLst/>
            <a:ahLst/>
            <a:cxnLst/>
            <a:rect l="l" t="t" r="r" b="b"/>
            <a:pathLst>
              <a:path w="34886" h="17705" extrusionOk="0">
                <a:moveTo>
                  <a:pt x="1" y="0"/>
                </a:moveTo>
                <a:lnTo>
                  <a:pt x="1" y="262"/>
                </a:lnTo>
                <a:cubicBezTo>
                  <a:pt x="1" y="9870"/>
                  <a:pt x="7823" y="17705"/>
                  <a:pt x="17443" y="17705"/>
                </a:cubicBezTo>
                <a:cubicBezTo>
                  <a:pt x="27052" y="17705"/>
                  <a:pt x="34886" y="9870"/>
                  <a:pt x="34886" y="262"/>
                </a:cubicBezTo>
                <a:lnTo>
                  <a:pt x="34886" y="0"/>
                </a:lnTo>
                <a:lnTo>
                  <a:pt x="34172" y="0"/>
                </a:lnTo>
                <a:lnTo>
                  <a:pt x="34172" y="262"/>
                </a:lnTo>
                <a:cubicBezTo>
                  <a:pt x="34172" y="9489"/>
                  <a:pt x="26671" y="16990"/>
                  <a:pt x="17443" y="16990"/>
                </a:cubicBezTo>
                <a:cubicBezTo>
                  <a:pt x="8216" y="16990"/>
                  <a:pt x="715" y="9489"/>
                  <a:pt x="715" y="262"/>
                </a:cubicBezTo>
                <a:lnTo>
                  <a:pt x="715" y="0"/>
                </a:lnTo>
                <a:close/>
              </a:path>
            </a:pathLst>
          </a:cu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dirty="0">
              <a:solidFill>
                <a:schemeClr val="lt1"/>
              </a:solidFill>
            </a:endParaRPr>
          </a:p>
        </p:txBody>
      </p:sp>
      <p:sp>
        <p:nvSpPr>
          <p:cNvPr id="14" name="Google Shape;196;p21">
            <a:extLst>
              <a:ext uri="{FF2B5EF4-FFF2-40B4-BE49-F238E27FC236}">
                <a16:creationId xmlns:a16="http://schemas.microsoft.com/office/drawing/2014/main" id="{5002C10C-6D4C-6C75-83AC-E0915B4CD952}"/>
              </a:ext>
            </a:extLst>
          </p:cNvPr>
          <p:cNvSpPr/>
          <p:nvPr/>
        </p:nvSpPr>
        <p:spPr>
          <a:xfrm>
            <a:off x="4540476" y="3634194"/>
            <a:ext cx="569770" cy="568790"/>
          </a:xfrm>
          <a:custGeom>
            <a:avLst/>
            <a:gdLst/>
            <a:ahLst/>
            <a:cxnLst/>
            <a:rect l="l" t="t" r="r" b="b"/>
            <a:pathLst>
              <a:path w="7300" h="7287" extrusionOk="0">
                <a:moveTo>
                  <a:pt x="3656" y="0"/>
                </a:moveTo>
                <a:cubicBezTo>
                  <a:pt x="1644" y="0"/>
                  <a:pt x="1" y="1631"/>
                  <a:pt x="1" y="3643"/>
                </a:cubicBezTo>
                <a:cubicBezTo>
                  <a:pt x="1" y="5656"/>
                  <a:pt x="1644" y="7287"/>
                  <a:pt x="3656" y="7287"/>
                </a:cubicBezTo>
                <a:cubicBezTo>
                  <a:pt x="5668" y="7287"/>
                  <a:pt x="7299" y="5656"/>
                  <a:pt x="7299" y="3643"/>
                </a:cubicBezTo>
                <a:cubicBezTo>
                  <a:pt x="7299" y="1631"/>
                  <a:pt x="5668" y="0"/>
                  <a:pt x="3656" y="0"/>
                </a:cubicBezTo>
                <a:close/>
              </a:path>
            </a:pathLst>
          </a:cu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a:solidFill>
                <a:schemeClr val="lt1"/>
              </a:solidFill>
            </a:endParaRPr>
          </a:p>
        </p:txBody>
      </p:sp>
      <p:sp>
        <p:nvSpPr>
          <p:cNvPr id="15" name="Google Shape;197;p21">
            <a:extLst>
              <a:ext uri="{FF2B5EF4-FFF2-40B4-BE49-F238E27FC236}">
                <a16:creationId xmlns:a16="http://schemas.microsoft.com/office/drawing/2014/main" id="{32B9C605-AFEE-5F1A-6E34-42604123E91B}"/>
              </a:ext>
            </a:extLst>
          </p:cNvPr>
          <p:cNvSpPr/>
          <p:nvPr/>
        </p:nvSpPr>
        <p:spPr>
          <a:xfrm>
            <a:off x="6937788" y="3634194"/>
            <a:ext cx="569770" cy="568790"/>
          </a:xfrm>
          <a:custGeom>
            <a:avLst/>
            <a:gdLst/>
            <a:ahLst/>
            <a:cxnLst/>
            <a:rect l="l" t="t" r="r" b="b"/>
            <a:pathLst>
              <a:path w="7300" h="7287" extrusionOk="0">
                <a:moveTo>
                  <a:pt x="3656" y="0"/>
                </a:moveTo>
                <a:cubicBezTo>
                  <a:pt x="1632" y="0"/>
                  <a:pt x="1" y="1631"/>
                  <a:pt x="1" y="3643"/>
                </a:cubicBezTo>
                <a:cubicBezTo>
                  <a:pt x="1" y="5656"/>
                  <a:pt x="1632" y="7287"/>
                  <a:pt x="3656" y="7287"/>
                </a:cubicBezTo>
                <a:cubicBezTo>
                  <a:pt x="5668" y="7287"/>
                  <a:pt x="7300" y="5656"/>
                  <a:pt x="7300" y="3643"/>
                </a:cubicBezTo>
                <a:cubicBezTo>
                  <a:pt x="7300" y="1631"/>
                  <a:pt x="5668" y="0"/>
                  <a:pt x="3656" y="0"/>
                </a:cubicBezTo>
                <a:close/>
              </a:path>
            </a:pathLst>
          </a:cu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dirty="0">
              <a:solidFill>
                <a:schemeClr val="lt1"/>
              </a:solidFill>
            </a:endParaRPr>
          </a:p>
        </p:txBody>
      </p:sp>
      <p:sp>
        <p:nvSpPr>
          <p:cNvPr id="16" name="Google Shape;198;p21">
            <a:extLst>
              <a:ext uri="{FF2B5EF4-FFF2-40B4-BE49-F238E27FC236}">
                <a16:creationId xmlns:a16="http://schemas.microsoft.com/office/drawing/2014/main" id="{6CED6370-486F-B8CD-6B91-65D0EC5C1444}"/>
              </a:ext>
            </a:extLst>
          </p:cNvPr>
          <p:cNvSpPr/>
          <p:nvPr/>
        </p:nvSpPr>
        <p:spPr>
          <a:xfrm flipH="1">
            <a:off x="9348710" y="3638003"/>
            <a:ext cx="569692" cy="568790"/>
          </a:xfrm>
          <a:custGeom>
            <a:avLst/>
            <a:gdLst/>
            <a:ahLst/>
            <a:cxnLst/>
            <a:rect l="l" t="t" r="r" b="b"/>
            <a:pathLst>
              <a:path w="7299" h="7287" extrusionOk="0">
                <a:moveTo>
                  <a:pt x="3655" y="0"/>
                </a:moveTo>
                <a:cubicBezTo>
                  <a:pt x="1631" y="0"/>
                  <a:pt x="0" y="1631"/>
                  <a:pt x="0" y="3643"/>
                </a:cubicBezTo>
                <a:cubicBezTo>
                  <a:pt x="0" y="5656"/>
                  <a:pt x="1631" y="7287"/>
                  <a:pt x="3655" y="7287"/>
                </a:cubicBezTo>
                <a:cubicBezTo>
                  <a:pt x="5667" y="7287"/>
                  <a:pt x="7299" y="5656"/>
                  <a:pt x="7299" y="3643"/>
                </a:cubicBezTo>
                <a:cubicBezTo>
                  <a:pt x="7299" y="1631"/>
                  <a:pt x="5667" y="0"/>
                  <a:pt x="3655" y="0"/>
                </a:cubicBezTo>
                <a:close/>
              </a:path>
            </a:pathLst>
          </a:cu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a:solidFill>
                <a:schemeClr val="lt1"/>
              </a:solidFill>
            </a:endParaRPr>
          </a:p>
        </p:txBody>
      </p:sp>
      <p:sp>
        <p:nvSpPr>
          <p:cNvPr id="25" name="Google Shape;174;p21">
            <a:extLst>
              <a:ext uri="{FF2B5EF4-FFF2-40B4-BE49-F238E27FC236}">
                <a16:creationId xmlns:a16="http://schemas.microsoft.com/office/drawing/2014/main" id="{51EE1328-9B6B-9CB7-456C-FD9985A1B944}"/>
              </a:ext>
            </a:extLst>
          </p:cNvPr>
          <p:cNvSpPr/>
          <p:nvPr/>
        </p:nvSpPr>
        <p:spPr>
          <a:xfrm>
            <a:off x="7576672" y="3275154"/>
            <a:ext cx="1702846" cy="1702110"/>
          </a:xfrm>
          <a:custGeom>
            <a:avLst/>
            <a:gdLst/>
            <a:ahLst/>
            <a:cxnLst/>
            <a:rect l="l" t="t" r="r" b="b"/>
            <a:pathLst>
              <a:path w="24385" h="24373" extrusionOk="0">
                <a:moveTo>
                  <a:pt x="12192" y="0"/>
                </a:moveTo>
                <a:cubicBezTo>
                  <a:pt x="5465" y="0"/>
                  <a:pt x="0" y="5453"/>
                  <a:pt x="0" y="12180"/>
                </a:cubicBezTo>
                <a:cubicBezTo>
                  <a:pt x="0" y="18919"/>
                  <a:pt x="5465" y="24372"/>
                  <a:pt x="12192" y="24372"/>
                </a:cubicBezTo>
                <a:cubicBezTo>
                  <a:pt x="18919" y="24372"/>
                  <a:pt x="24384" y="18919"/>
                  <a:pt x="24384" y="12180"/>
                </a:cubicBezTo>
                <a:cubicBezTo>
                  <a:pt x="24384" y="5453"/>
                  <a:pt x="18919" y="0"/>
                  <a:pt x="12192" y="0"/>
                </a:cubicBezTo>
                <a:close/>
              </a:path>
            </a:pathLst>
          </a:cu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a:solidFill>
                <a:schemeClr val="lt1"/>
              </a:solidFill>
            </a:endParaRPr>
          </a:p>
        </p:txBody>
      </p:sp>
      <p:sp>
        <p:nvSpPr>
          <p:cNvPr id="26" name="Google Shape;174;p21">
            <a:extLst>
              <a:ext uri="{FF2B5EF4-FFF2-40B4-BE49-F238E27FC236}">
                <a16:creationId xmlns:a16="http://schemas.microsoft.com/office/drawing/2014/main" id="{60E1AFB7-3855-D5D1-8B0E-7F906C6A77CD}"/>
              </a:ext>
            </a:extLst>
          </p:cNvPr>
          <p:cNvSpPr/>
          <p:nvPr/>
        </p:nvSpPr>
        <p:spPr>
          <a:xfrm>
            <a:off x="5172594" y="3270544"/>
            <a:ext cx="1702846" cy="1702110"/>
          </a:xfrm>
          <a:custGeom>
            <a:avLst/>
            <a:gdLst/>
            <a:ahLst/>
            <a:cxnLst/>
            <a:rect l="l" t="t" r="r" b="b"/>
            <a:pathLst>
              <a:path w="24385" h="24373" extrusionOk="0">
                <a:moveTo>
                  <a:pt x="12192" y="0"/>
                </a:moveTo>
                <a:cubicBezTo>
                  <a:pt x="5465" y="0"/>
                  <a:pt x="0" y="5453"/>
                  <a:pt x="0" y="12180"/>
                </a:cubicBezTo>
                <a:cubicBezTo>
                  <a:pt x="0" y="18919"/>
                  <a:pt x="5465" y="24372"/>
                  <a:pt x="12192" y="24372"/>
                </a:cubicBezTo>
                <a:cubicBezTo>
                  <a:pt x="18919" y="24372"/>
                  <a:pt x="24384" y="18919"/>
                  <a:pt x="24384" y="12180"/>
                </a:cubicBezTo>
                <a:cubicBezTo>
                  <a:pt x="24384" y="5453"/>
                  <a:pt x="18919" y="0"/>
                  <a:pt x="12192" y="0"/>
                </a:cubicBezTo>
                <a:close/>
              </a:path>
            </a:pathLst>
          </a:cu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a:solidFill>
                <a:schemeClr val="lt1"/>
              </a:solidFill>
            </a:endParaRPr>
          </a:p>
        </p:txBody>
      </p:sp>
      <p:sp>
        <p:nvSpPr>
          <p:cNvPr id="27" name="Google Shape;174;p21">
            <a:extLst>
              <a:ext uri="{FF2B5EF4-FFF2-40B4-BE49-F238E27FC236}">
                <a16:creationId xmlns:a16="http://schemas.microsoft.com/office/drawing/2014/main" id="{BEE1BBAB-96F4-F9E9-39FA-76B92C2E311B}"/>
              </a:ext>
            </a:extLst>
          </p:cNvPr>
          <p:cNvSpPr/>
          <p:nvPr/>
        </p:nvSpPr>
        <p:spPr>
          <a:xfrm>
            <a:off x="2808446" y="3270544"/>
            <a:ext cx="1702846" cy="1702110"/>
          </a:xfrm>
          <a:custGeom>
            <a:avLst/>
            <a:gdLst/>
            <a:ahLst/>
            <a:cxnLst/>
            <a:rect l="l" t="t" r="r" b="b"/>
            <a:pathLst>
              <a:path w="24385" h="24373" extrusionOk="0">
                <a:moveTo>
                  <a:pt x="12192" y="0"/>
                </a:moveTo>
                <a:cubicBezTo>
                  <a:pt x="5465" y="0"/>
                  <a:pt x="0" y="5453"/>
                  <a:pt x="0" y="12180"/>
                </a:cubicBezTo>
                <a:cubicBezTo>
                  <a:pt x="0" y="18919"/>
                  <a:pt x="5465" y="24372"/>
                  <a:pt x="12192" y="24372"/>
                </a:cubicBezTo>
                <a:cubicBezTo>
                  <a:pt x="18919" y="24372"/>
                  <a:pt x="24384" y="18919"/>
                  <a:pt x="24384" y="12180"/>
                </a:cubicBezTo>
                <a:cubicBezTo>
                  <a:pt x="24384" y="5453"/>
                  <a:pt x="18919" y="0"/>
                  <a:pt x="12192" y="0"/>
                </a:cubicBezTo>
                <a:close/>
              </a:path>
            </a:pathLst>
          </a:cu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a:solidFill>
                <a:schemeClr val="lt1"/>
              </a:solidFill>
            </a:endParaRPr>
          </a:p>
        </p:txBody>
      </p:sp>
      <p:sp>
        <p:nvSpPr>
          <p:cNvPr id="28" name="Google Shape;174;p21">
            <a:extLst>
              <a:ext uri="{FF2B5EF4-FFF2-40B4-BE49-F238E27FC236}">
                <a16:creationId xmlns:a16="http://schemas.microsoft.com/office/drawing/2014/main" id="{B9C9C942-E114-94F1-63F2-AF7B700F529B}"/>
              </a:ext>
            </a:extLst>
          </p:cNvPr>
          <p:cNvSpPr/>
          <p:nvPr/>
        </p:nvSpPr>
        <p:spPr>
          <a:xfrm>
            <a:off x="10009562" y="3270544"/>
            <a:ext cx="1702846" cy="1702110"/>
          </a:xfrm>
          <a:custGeom>
            <a:avLst/>
            <a:gdLst/>
            <a:ahLst/>
            <a:cxnLst/>
            <a:rect l="l" t="t" r="r" b="b"/>
            <a:pathLst>
              <a:path w="24385" h="24373" extrusionOk="0">
                <a:moveTo>
                  <a:pt x="12192" y="0"/>
                </a:moveTo>
                <a:cubicBezTo>
                  <a:pt x="5465" y="0"/>
                  <a:pt x="0" y="5453"/>
                  <a:pt x="0" y="12180"/>
                </a:cubicBezTo>
                <a:cubicBezTo>
                  <a:pt x="0" y="18919"/>
                  <a:pt x="5465" y="24372"/>
                  <a:pt x="12192" y="24372"/>
                </a:cubicBezTo>
                <a:cubicBezTo>
                  <a:pt x="18919" y="24372"/>
                  <a:pt x="24384" y="18919"/>
                  <a:pt x="24384" y="12180"/>
                </a:cubicBezTo>
                <a:cubicBezTo>
                  <a:pt x="24384" y="5453"/>
                  <a:pt x="18919" y="0"/>
                  <a:pt x="12192" y="0"/>
                </a:cubicBezTo>
                <a:close/>
              </a:path>
            </a:pathLst>
          </a:cu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a:solidFill>
                <a:schemeClr val="lt1"/>
              </a:solidFill>
            </a:endParaRPr>
          </a:p>
        </p:txBody>
      </p:sp>
      <p:sp>
        <p:nvSpPr>
          <p:cNvPr id="13" name="Google Shape;195;p21">
            <a:extLst>
              <a:ext uri="{FF2B5EF4-FFF2-40B4-BE49-F238E27FC236}">
                <a16:creationId xmlns:a16="http://schemas.microsoft.com/office/drawing/2014/main" id="{DEFB14F8-E40C-1C6A-FD8D-5BA8984DB979}"/>
              </a:ext>
            </a:extLst>
          </p:cNvPr>
          <p:cNvSpPr/>
          <p:nvPr/>
        </p:nvSpPr>
        <p:spPr>
          <a:xfrm>
            <a:off x="2176452" y="3587456"/>
            <a:ext cx="569692" cy="568790"/>
          </a:xfrm>
          <a:custGeom>
            <a:avLst/>
            <a:gdLst/>
            <a:ahLst/>
            <a:cxnLst/>
            <a:rect l="l" t="t" r="r" b="b"/>
            <a:pathLst>
              <a:path w="7299" h="7287" extrusionOk="0">
                <a:moveTo>
                  <a:pt x="3655" y="0"/>
                </a:moveTo>
                <a:cubicBezTo>
                  <a:pt x="1631" y="0"/>
                  <a:pt x="0" y="1631"/>
                  <a:pt x="0" y="3643"/>
                </a:cubicBezTo>
                <a:cubicBezTo>
                  <a:pt x="0" y="5656"/>
                  <a:pt x="1631" y="7287"/>
                  <a:pt x="3655" y="7287"/>
                </a:cubicBezTo>
                <a:cubicBezTo>
                  <a:pt x="5667" y="7287"/>
                  <a:pt x="7299" y="5656"/>
                  <a:pt x="7299" y="3643"/>
                </a:cubicBezTo>
                <a:cubicBezTo>
                  <a:pt x="7299" y="1631"/>
                  <a:pt x="5667" y="0"/>
                  <a:pt x="3655" y="0"/>
                </a:cubicBezTo>
                <a:close/>
              </a:path>
            </a:pathLst>
          </a:cu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a:solidFill>
                <a:schemeClr val="lt1"/>
              </a:solidFill>
            </a:endParaRPr>
          </a:p>
        </p:txBody>
      </p:sp>
      <p:sp>
        <p:nvSpPr>
          <p:cNvPr id="30" name="TextBox 29">
            <a:extLst>
              <a:ext uri="{FF2B5EF4-FFF2-40B4-BE49-F238E27FC236}">
                <a16:creationId xmlns:a16="http://schemas.microsoft.com/office/drawing/2014/main" id="{A168C6CF-36EB-3427-187F-3D12AF002521}"/>
              </a:ext>
            </a:extLst>
          </p:cNvPr>
          <p:cNvSpPr txBox="1"/>
          <p:nvPr/>
        </p:nvSpPr>
        <p:spPr>
          <a:xfrm>
            <a:off x="10047709" y="3714430"/>
            <a:ext cx="1582459" cy="63094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sz="2000" b="1" dirty="0">
                <a:solidFill>
                  <a:schemeClr val="bg1"/>
                </a:solidFill>
              </a:rPr>
              <a:t>1.پلنگ آفریقا</a:t>
            </a:r>
          </a:p>
        </p:txBody>
      </p:sp>
      <p:sp>
        <p:nvSpPr>
          <p:cNvPr id="32" name="TextBox 31">
            <a:extLst>
              <a:ext uri="{FF2B5EF4-FFF2-40B4-BE49-F238E27FC236}">
                <a16:creationId xmlns:a16="http://schemas.microsoft.com/office/drawing/2014/main" id="{BB2D44B1-AB00-09A7-9162-BDE75973F4E2}"/>
              </a:ext>
            </a:extLst>
          </p:cNvPr>
          <p:cNvSpPr txBox="1"/>
          <p:nvPr/>
        </p:nvSpPr>
        <p:spPr>
          <a:xfrm>
            <a:off x="7645414" y="3714430"/>
            <a:ext cx="1501801" cy="630942"/>
          </a:xfrm>
          <a:prstGeom prst="rect">
            <a:avLst/>
          </a:prstGeom>
          <a:noFill/>
        </p:spPr>
        <p:txBody>
          <a:bodyPr wrap="square">
            <a:spAutoFit/>
          </a:bodyPr>
          <a:lstStyle>
            <a:defPPr>
              <a:defRPr lang="fa-IR"/>
            </a:defPPr>
            <a:lvl1pPr algn="just" rtl="1">
              <a:lnSpc>
                <a:spcPct val="200000"/>
              </a:lnSpc>
              <a:defRPr sz="2000" b="1" i="0">
                <a:solidFill>
                  <a:schemeClr val="bg1"/>
                </a:solidFill>
                <a:effectLst/>
                <a:latin typeface="Vazir" panose="020B0603030804020204" pitchFamily="34" charset="-78"/>
                <a:cs typeface="Vazir" panose="020B0603030804020204" pitchFamily="34" charset="-78"/>
              </a:defRPr>
            </a:lvl1pPr>
          </a:lstStyle>
          <a:p>
            <a:r>
              <a:rPr lang="fa-IR" dirty="0"/>
              <a:t>2.پلنگ آمور</a:t>
            </a:r>
          </a:p>
        </p:txBody>
      </p:sp>
      <p:sp>
        <p:nvSpPr>
          <p:cNvPr id="34" name="TextBox 33">
            <a:extLst>
              <a:ext uri="{FF2B5EF4-FFF2-40B4-BE49-F238E27FC236}">
                <a16:creationId xmlns:a16="http://schemas.microsoft.com/office/drawing/2014/main" id="{C7CBB870-94BE-C544-F20C-8D8E2B924238}"/>
              </a:ext>
            </a:extLst>
          </p:cNvPr>
          <p:cNvSpPr txBox="1"/>
          <p:nvPr/>
        </p:nvSpPr>
        <p:spPr>
          <a:xfrm>
            <a:off x="5179360" y="3729485"/>
            <a:ext cx="1605939" cy="630942"/>
          </a:xfrm>
          <a:prstGeom prst="rect">
            <a:avLst/>
          </a:prstGeom>
          <a:noFill/>
        </p:spPr>
        <p:txBody>
          <a:bodyPr wrap="square">
            <a:spAutoFit/>
          </a:bodyPr>
          <a:lstStyle>
            <a:defPPr>
              <a:defRPr lang="fa-IR"/>
            </a:defPPr>
            <a:lvl1pPr algn="just" rtl="1">
              <a:lnSpc>
                <a:spcPct val="200000"/>
              </a:lnSpc>
              <a:defRPr sz="2000" b="1" i="0">
                <a:solidFill>
                  <a:schemeClr val="bg1"/>
                </a:solidFill>
                <a:effectLst/>
                <a:latin typeface="Vazir" panose="020B0603030804020204" pitchFamily="34" charset="-78"/>
                <a:cs typeface="Vazir" panose="020B0603030804020204" pitchFamily="34" charset="-78"/>
              </a:defRPr>
            </a:lvl1pPr>
          </a:lstStyle>
          <a:p>
            <a:r>
              <a:rPr lang="fa-IR" dirty="0"/>
              <a:t>3.پلنگ عربی</a:t>
            </a:r>
          </a:p>
        </p:txBody>
      </p:sp>
      <p:sp>
        <p:nvSpPr>
          <p:cNvPr id="36" name="TextBox 35">
            <a:extLst>
              <a:ext uri="{FF2B5EF4-FFF2-40B4-BE49-F238E27FC236}">
                <a16:creationId xmlns:a16="http://schemas.microsoft.com/office/drawing/2014/main" id="{87D59185-A5A0-6457-DF74-C73EC0CE59B6}"/>
              </a:ext>
            </a:extLst>
          </p:cNvPr>
          <p:cNvSpPr txBox="1"/>
          <p:nvPr/>
        </p:nvSpPr>
        <p:spPr>
          <a:xfrm>
            <a:off x="2856032" y="3726810"/>
            <a:ext cx="1626518" cy="630942"/>
          </a:xfrm>
          <a:prstGeom prst="rect">
            <a:avLst/>
          </a:prstGeom>
          <a:noFill/>
        </p:spPr>
        <p:txBody>
          <a:bodyPr wrap="square">
            <a:spAutoFit/>
          </a:bodyPr>
          <a:lstStyle>
            <a:defPPr>
              <a:defRPr lang="fa-IR"/>
            </a:defPPr>
            <a:lvl1pPr algn="just" rtl="1">
              <a:lnSpc>
                <a:spcPct val="200000"/>
              </a:lnSpc>
              <a:defRPr sz="2000" b="1" i="0">
                <a:solidFill>
                  <a:schemeClr val="bg1"/>
                </a:solidFill>
                <a:effectLst/>
                <a:latin typeface="Vazir" panose="020B0603030804020204" pitchFamily="34" charset="-78"/>
                <a:cs typeface="Vazir" panose="020B0603030804020204" pitchFamily="34" charset="-78"/>
              </a:defRPr>
            </a:lvl1pPr>
          </a:lstStyle>
          <a:p>
            <a:r>
              <a:rPr lang="fa-IR" dirty="0"/>
              <a:t>4.پلنگ هندی</a:t>
            </a:r>
          </a:p>
        </p:txBody>
      </p:sp>
      <p:sp>
        <p:nvSpPr>
          <p:cNvPr id="38" name="TextBox 37">
            <a:extLst>
              <a:ext uri="{FF2B5EF4-FFF2-40B4-BE49-F238E27FC236}">
                <a16:creationId xmlns:a16="http://schemas.microsoft.com/office/drawing/2014/main" id="{43C235B9-DD11-7F92-B7AC-6111A1BD91A4}"/>
              </a:ext>
            </a:extLst>
          </p:cNvPr>
          <p:cNvSpPr txBox="1"/>
          <p:nvPr/>
        </p:nvSpPr>
        <p:spPr>
          <a:xfrm>
            <a:off x="523065" y="3714430"/>
            <a:ext cx="1522683" cy="630942"/>
          </a:xfrm>
          <a:prstGeom prst="rect">
            <a:avLst/>
          </a:prstGeom>
          <a:noFill/>
        </p:spPr>
        <p:txBody>
          <a:bodyPr wrap="square">
            <a:spAutoFit/>
          </a:bodyPr>
          <a:lstStyle>
            <a:defPPr>
              <a:defRPr lang="fa-IR"/>
            </a:defPPr>
            <a:lvl1pPr algn="just" rtl="1">
              <a:lnSpc>
                <a:spcPct val="200000"/>
              </a:lnSpc>
              <a:defRPr sz="2000" b="1" i="0">
                <a:solidFill>
                  <a:schemeClr val="bg1"/>
                </a:solidFill>
                <a:effectLst/>
                <a:latin typeface="Vazir" panose="020B0603030804020204" pitchFamily="34" charset="-78"/>
                <a:cs typeface="Vazir" panose="020B0603030804020204" pitchFamily="34" charset="-78"/>
              </a:defRPr>
            </a:lvl1pPr>
          </a:lstStyle>
          <a:p>
            <a:r>
              <a:rPr lang="fa-IR" dirty="0"/>
              <a:t>5.پلنگ جاوه</a:t>
            </a:r>
          </a:p>
        </p:txBody>
      </p:sp>
      <p:sp>
        <p:nvSpPr>
          <p:cNvPr id="39" name="TextBox 38">
            <a:extLst>
              <a:ext uri="{FF2B5EF4-FFF2-40B4-BE49-F238E27FC236}">
                <a16:creationId xmlns:a16="http://schemas.microsoft.com/office/drawing/2014/main" id="{E838B51F-43D9-E6CA-0542-8994EED50A86}"/>
              </a:ext>
            </a:extLst>
          </p:cNvPr>
          <p:cNvSpPr txBox="1"/>
          <p:nvPr/>
        </p:nvSpPr>
        <p:spPr>
          <a:xfrm>
            <a:off x="4798045" y="531120"/>
            <a:ext cx="2617239"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t>انواع گونه ها پلنگ :</a:t>
            </a:r>
          </a:p>
        </p:txBody>
      </p:sp>
      <p:sp>
        <p:nvSpPr>
          <p:cNvPr id="41" name="TextBox 40">
            <a:extLst>
              <a:ext uri="{FF2B5EF4-FFF2-40B4-BE49-F238E27FC236}">
                <a16:creationId xmlns:a16="http://schemas.microsoft.com/office/drawing/2014/main" id="{A06547F0-BD13-4AFD-3760-7A76A7EC084B}"/>
              </a:ext>
            </a:extLst>
          </p:cNvPr>
          <p:cNvSpPr txBox="1"/>
          <p:nvPr/>
        </p:nvSpPr>
        <p:spPr>
          <a:xfrm>
            <a:off x="3894645" y="1846885"/>
            <a:ext cx="8150942" cy="577081"/>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pPr marL="285750" indent="-285750">
              <a:buFont typeface="Wingdings" panose="05000000000000000000" pitchFamily="2" charset="2"/>
              <a:buChar char="v"/>
            </a:pPr>
            <a:r>
              <a:rPr lang="fa-IR" dirty="0"/>
              <a:t>پلنگ های سرتاسر جهان متعلق به ۹ زیرگونه اند . این زیرگونه ها عبارتند از :</a:t>
            </a:r>
          </a:p>
        </p:txBody>
      </p:sp>
    </p:spTree>
    <p:extLst>
      <p:ext uri="{BB962C8B-B14F-4D97-AF65-F5344CB8AC3E}">
        <p14:creationId xmlns:p14="http://schemas.microsoft.com/office/powerpoint/2010/main" val="21356418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766;p38">
            <a:extLst>
              <a:ext uri="{FF2B5EF4-FFF2-40B4-BE49-F238E27FC236}">
                <a16:creationId xmlns:a16="http://schemas.microsoft.com/office/drawing/2014/main" id="{7116992B-64C9-885B-FFBB-13BF212C942D}"/>
              </a:ext>
            </a:extLst>
          </p:cNvPr>
          <p:cNvSpPr/>
          <p:nvPr/>
        </p:nvSpPr>
        <p:spPr>
          <a:xfrm>
            <a:off x="230384" y="3566652"/>
            <a:ext cx="2788118" cy="1589464"/>
          </a:xfrm>
          <a:custGeom>
            <a:avLst/>
            <a:gdLst/>
            <a:ahLst/>
            <a:cxnLst/>
            <a:rect l="l" t="t" r="r" b="b"/>
            <a:pathLst>
              <a:path w="32311" h="18420" extrusionOk="0">
                <a:moveTo>
                  <a:pt x="0" y="0"/>
                </a:moveTo>
                <a:lnTo>
                  <a:pt x="7964" y="9210"/>
                </a:lnTo>
                <a:lnTo>
                  <a:pt x="0" y="18420"/>
                </a:lnTo>
                <a:lnTo>
                  <a:pt x="24347" y="18420"/>
                </a:lnTo>
                <a:lnTo>
                  <a:pt x="32311" y="9210"/>
                </a:lnTo>
                <a:lnTo>
                  <a:pt x="24347" y="0"/>
                </a:lnTo>
                <a:close/>
              </a:path>
            </a:pathLst>
          </a:cu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a:solidFill>
                <a:schemeClr val="lt1"/>
              </a:solidFill>
            </a:endParaRPr>
          </a:p>
        </p:txBody>
      </p:sp>
      <p:sp>
        <p:nvSpPr>
          <p:cNvPr id="3" name="Google Shape;769;p38">
            <a:extLst>
              <a:ext uri="{FF2B5EF4-FFF2-40B4-BE49-F238E27FC236}">
                <a16:creationId xmlns:a16="http://schemas.microsoft.com/office/drawing/2014/main" id="{414B8DA8-0BF2-B940-B7BE-0BBAD6A16289}"/>
              </a:ext>
            </a:extLst>
          </p:cNvPr>
          <p:cNvSpPr/>
          <p:nvPr/>
        </p:nvSpPr>
        <p:spPr>
          <a:xfrm>
            <a:off x="6096000" y="3566652"/>
            <a:ext cx="2785528" cy="1589464"/>
          </a:xfrm>
          <a:custGeom>
            <a:avLst/>
            <a:gdLst/>
            <a:ahLst/>
            <a:cxnLst/>
            <a:rect l="l" t="t" r="r" b="b"/>
            <a:pathLst>
              <a:path w="32281" h="18420" extrusionOk="0">
                <a:moveTo>
                  <a:pt x="1" y="0"/>
                </a:moveTo>
                <a:lnTo>
                  <a:pt x="7934" y="9210"/>
                </a:lnTo>
                <a:lnTo>
                  <a:pt x="1" y="18420"/>
                </a:lnTo>
                <a:lnTo>
                  <a:pt x="24348" y="18420"/>
                </a:lnTo>
                <a:lnTo>
                  <a:pt x="32281" y="9210"/>
                </a:lnTo>
                <a:lnTo>
                  <a:pt x="24348" y="0"/>
                </a:lnTo>
                <a:close/>
              </a:path>
            </a:pathLst>
          </a:cu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a:solidFill>
                <a:schemeClr val="lt1"/>
              </a:solidFill>
            </a:endParaRPr>
          </a:p>
        </p:txBody>
      </p:sp>
      <p:sp>
        <p:nvSpPr>
          <p:cNvPr id="4" name="Google Shape;772;p38">
            <a:extLst>
              <a:ext uri="{FF2B5EF4-FFF2-40B4-BE49-F238E27FC236}">
                <a16:creationId xmlns:a16="http://schemas.microsoft.com/office/drawing/2014/main" id="{372B909D-7645-C7B5-628A-6EA5BD9BA8F6}"/>
              </a:ext>
            </a:extLst>
          </p:cNvPr>
          <p:cNvSpPr/>
          <p:nvPr/>
        </p:nvSpPr>
        <p:spPr>
          <a:xfrm>
            <a:off x="3163149" y="3566652"/>
            <a:ext cx="2788204" cy="1589464"/>
          </a:xfrm>
          <a:custGeom>
            <a:avLst/>
            <a:gdLst/>
            <a:ahLst/>
            <a:cxnLst/>
            <a:rect l="l" t="t" r="r" b="b"/>
            <a:pathLst>
              <a:path w="32312" h="18420" extrusionOk="0">
                <a:moveTo>
                  <a:pt x="1" y="0"/>
                </a:moveTo>
                <a:lnTo>
                  <a:pt x="7964" y="9210"/>
                </a:lnTo>
                <a:lnTo>
                  <a:pt x="1" y="18420"/>
                </a:lnTo>
                <a:lnTo>
                  <a:pt x="24378" y="18420"/>
                </a:lnTo>
                <a:lnTo>
                  <a:pt x="32311" y="9210"/>
                </a:lnTo>
                <a:lnTo>
                  <a:pt x="24378" y="0"/>
                </a:lnTo>
                <a:close/>
              </a:path>
            </a:pathLst>
          </a:cu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a:solidFill>
                <a:schemeClr val="lt1"/>
              </a:solidFill>
            </a:endParaRPr>
          </a:p>
        </p:txBody>
      </p:sp>
      <p:sp>
        <p:nvSpPr>
          <p:cNvPr id="5" name="Google Shape;775;p38">
            <a:extLst>
              <a:ext uri="{FF2B5EF4-FFF2-40B4-BE49-F238E27FC236}">
                <a16:creationId xmlns:a16="http://schemas.microsoft.com/office/drawing/2014/main" id="{C50EF19F-9942-192E-3FE1-E73DF1E0FF36}"/>
              </a:ext>
            </a:extLst>
          </p:cNvPr>
          <p:cNvSpPr/>
          <p:nvPr/>
        </p:nvSpPr>
        <p:spPr>
          <a:xfrm>
            <a:off x="9040500" y="3566652"/>
            <a:ext cx="2788118" cy="1589464"/>
          </a:xfrm>
          <a:custGeom>
            <a:avLst/>
            <a:gdLst/>
            <a:ahLst/>
            <a:cxnLst/>
            <a:rect l="l" t="t" r="r" b="b"/>
            <a:pathLst>
              <a:path w="32311" h="18420" extrusionOk="0">
                <a:moveTo>
                  <a:pt x="0" y="0"/>
                </a:moveTo>
                <a:lnTo>
                  <a:pt x="7933" y="9210"/>
                </a:lnTo>
                <a:lnTo>
                  <a:pt x="0" y="18420"/>
                </a:lnTo>
                <a:lnTo>
                  <a:pt x="24347" y="18420"/>
                </a:lnTo>
                <a:lnTo>
                  <a:pt x="32311" y="9210"/>
                </a:lnTo>
                <a:lnTo>
                  <a:pt x="24347" y="0"/>
                </a:lnTo>
                <a:close/>
              </a:path>
            </a:pathLst>
          </a:cu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a:solidFill>
                <a:schemeClr val="lt1"/>
              </a:solidFill>
            </a:endParaRPr>
          </a:p>
        </p:txBody>
      </p:sp>
      <p:sp>
        <p:nvSpPr>
          <p:cNvPr id="6" name="Flowchart: Off-page Connector 5">
            <a:extLst>
              <a:ext uri="{FF2B5EF4-FFF2-40B4-BE49-F238E27FC236}">
                <a16:creationId xmlns:a16="http://schemas.microsoft.com/office/drawing/2014/main" id="{81200F0D-2180-64E5-4925-F1823AB69081}"/>
              </a:ext>
            </a:extLst>
          </p:cNvPr>
          <p:cNvSpPr/>
          <p:nvPr/>
        </p:nvSpPr>
        <p:spPr>
          <a:xfrm>
            <a:off x="4557251" y="504024"/>
            <a:ext cx="3077497" cy="1113974"/>
          </a:xfrm>
          <a:prstGeom prst="flowChartOffpageConnector">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TextBox 6">
            <a:extLst>
              <a:ext uri="{FF2B5EF4-FFF2-40B4-BE49-F238E27FC236}">
                <a16:creationId xmlns:a16="http://schemas.microsoft.com/office/drawing/2014/main" id="{7065290D-8089-A238-CFFA-B78D7FBC951E}"/>
              </a:ext>
            </a:extLst>
          </p:cNvPr>
          <p:cNvSpPr txBox="1"/>
          <p:nvPr/>
        </p:nvSpPr>
        <p:spPr>
          <a:xfrm>
            <a:off x="4798045" y="531120"/>
            <a:ext cx="2617239"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t>انواع گونه ها پلنگ :</a:t>
            </a:r>
          </a:p>
        </p:txBody>
      </p:sp>
      <p:sp>
        <p:nvSpPr>
          <p:cNvPr id="9" name="TextBox 8">
            <a:extLst>
              <a:ext uri="{FF2B5EF4-FFF2-40B4-BE49-F238E27FC236}">
                <a16:creationId xmlns:a16="http://schemas.microsoft.com/office/drawing/2014/main" id="{091BC930-D5EB-B038-8328-26E222E5700A}"/>
              </a:ext>
            </a:extLst>
          </p:cNvPr>
          <p:cNvSpPr txBox="1"/>
          <p:nvPr/>
        </p:nvSpPr>
        <p:spPr>
          <a:xfrm>
            <a:off x="9645445" y="3915385"/>
            <a:ext cx="2104515" cy="630942"/>
          </a:xfrm>
          <a:prstGeom prst="rect">
            <a:avLst/>
          </a:prstGeom>
          <a:noFill/>
        </p:spPr>
        <p:txBody>
          <a:bodyPr wrap="square">
            <a:spAutoFit/>
          </a:bodyPr>
          <a:lstStyle>
            <a:defPPr>
              <a:defRPr lang="fa-IR"/>
            </a:defPPr>
            <a:lvl1pPr algn="just" rtl="1">
              <a:lnSpc>
                <a:spcPct val="200000"/>
              </a:lnSpc>
              <a:defRPr sz="2000" b="1" i="0">
                <a:solidFill>
                  <a:schemeClr val="bg1"/>
                </a:solidFill>
                <a:effectLst/>
                <a:latin typeface="Vazir" panose="020B0603030804020204" pitchFamily="34" charset="-78"/>
                <a:cs typeface="Vazir" panose="020B0603030804020204" pitchFamily="34" charset="-78"/>
              </a:defRPr>
            </a:lvl1pPr>
          </a:lstStyle>
          <a:p>
            <a:r>
              <a:rPr lang="fa-IR" dirty="0"/>
              <a:t>7.پلنگ شمال چین</a:t>
            </a:r>
          </a:p>
        </p:txBody>
      </p:sp>
      <p:sp>
        <p:nvSpPr>
          <p:cNvPr id="11" name="TextBox 10">
            <a:extLst>
              <a:ext uri="{FF2B5EF4-FFF2-40B4-BE49-F238E27FC236}">
                <a16:creationId xmlns:a16="http://schemas.microsoft.com/office/drawing/2014/main" id="{7667274A-E67D-8709-B554-6D4C4BA58E75}"/>
              </a:ext>
            </a:extLst>
          </p:cNvPr>
          <p:cNvSpPr txBox="1"/>
          <p:nvPr/>
        </p:nvSpPr>
        <p:spPr>
          <a:xfrm>
            <a:off x="6355154" y="3915385"/>
            <a:ext cx="2367919" cy="630942"/>
          </a:xfrm>
          <a:prstGeom prst="rect">
            <a:avLst/>
          </a:prstGeom>
          <a:noFill/>
        </p:spPr>
        <p:txBody>
          <a:bodyPr wrap="square">
            <a:spAutoFit/>
          </a:bodyPr>
          <a:lstStyle>
            <a:defPPr>
              <a:defRPr lang="fa-IR"/>
            </a:defPPr>
            <a:lvl1pPr algn="just" rtl="1">
              <a:lnSpc>
                <a:spcPct val="200000"/>
              </a:lnSpc>
              <a:defRPr sz="2000" b="1" i="0">
                <a:solidFill>
                  <a:schemeClr val="bg1"/>
                </a:solidFill>
                <a:effectLst/>
                <a:latin typeface="Vazir" panose="020B0603030804020204" pitchFamily="34" charset="-78"/>
                <a:cs typeface="Vazir" panose="020B0603030804020204" pitchFamily="34" charset="-78"/>
              </a:defRPr>
            </a:lvl1pPr>
          </a:lstStyle>
          <a:p>
            <a:r>
              <a:rPr lang="fa-IR" dirty="0"/>
              <a:t>8.پلنگ هندوچین</a:t>
            </a:r>
          </a:p>
        </p:txBody>
      </p:sp>
      <p:sp>
        <p:nvSpPr>
          <p:cNvPr id="13" name="TextBox 12">
            <a:extLst>
              <a:ext uri="{FF2B5EF4-FFF2-40B4-BE49-F238E27FC236}">
                <a16:creationId xmlns:a16="http://schemas.microsoft.com/office/drawing/2014/main" id="{F8532D13-A94F-EAA9-2991-5871E0C1EC30}"/>
              </a:ext>
            </a:extLst>
          </p:cNvPr>
          <p:cNvSpPr txBox="1"/>
          <p:nvPr/>
        </p:nvSpPr>
        <p:spPr>
          <a:xfrm>
            <a:off x="3736258" y="3919209"/>
            <a:ext cx="1968882" cy="630942"/>
          </a:xfrm>
          <a:prstGeom prst="rect">
            <a:avLst/>
          </a:prstGeom>
          <a:noFill/>
        </p:spPr>
        <p:txBody>
          <a:bodyPr wrap="square">
            <a:spAutoFit/>
          </a:bodyPr>
          <a:lstStyle>
            <a:defPPr>
              <a:defRPr lang="fa-IR"/>
            </a:defPPr>
            <a:lvl1pPr algn="just" rtl="1">
              <a:lnSpc>
                <a:spcPct val="200000"/>
              </a:lnSpc>
              <a:defRPr sz="2000" b="1" i="0">
                <a:solidFill>
                  <a:schemeClr val="bg1"/>
                </a:solidFill>
                <a:effectLst/>
                <a:latin typeface="Vazir" panose="020B0603030804020204" pitchFamily="34" charset="-78"/>
                <a:cs typeface="Vazir" panose="020B0603030804020204" pitchFamily="34" charset="-78"/>
              </a:defRPr>
            </a:lvl1pPr>
          </a:lstStyle>
          <a:p>
            <a:r>
              <a:rPr lang="fa-IR" dirty="0"/>
              <a:t>9.پلنگ سریلانکا</a:t>
            </a:r>
          </a:p>
        </p:txBody>
      </p:sp>
      <p:sp>
        <p:nvSpPr>
          <p:cNvPr id="15" name="TextBox 14">
            <a:extLst>
              <a:ext uri="{FF2B5EF4-FFF2-40B4-BE49-F238E27FC236}">
                <a16:creationId xmlns:a16="http://schemas.microsoft.com/office/drawing/2014/main" id="{AEEB5E4E-A6CE-D4F2-3B02-1F0CA6F9B284}"/>
              </a:ext>
            </a:extLst>
          </p:cNvPr>
          <p:cNvSpPr txBox="1"/>
          <p:nvPr/>
        </p:nvSpPr>
        <p:spPr>
          <a:xfrm>
            <a:off x="972056" y="3915385"/>
            <a:ext cx="1809135" cy="630942"/>
          </a:xfrm>
          <a:prstGeom prst="rect">
            <a:avLst/>
          </a:prstGeom>
          <a:noFill/>
        </p:spPr>
        <p:txBody>
          <a:bodyPr wrap="square">
            <a:spAutoFit/>
          </a:bodyPr>
          <a:lstStyle>
            <a:defPPr>
              <a:defRPr lang="fa-IR"/>
            </a:defPPr>
            <a:lvl1pPr algn="just" rtl="1">
              <a:lnSpc>
                <a:spcPct val="200000"/>
              </a:lnSpc>
              <a:defRPr sz="2000" b="1" i="0">
                <a:solidFill>
                  <a:schemeClr val="bg1"/>
                </a:solidFill>
                <a:effectLst/>
                <a:latin typeface="Vazir" panose="020B0603030804020204" pitchFamily="34" charset="-78"/>
                <a:cs typeface="Vazir" panose="020B0603030804020204" pitchFamily="34" charset="-78"/>
              </a:defRPr>
            </a:lvl1pPr>
          </a:lstStyle>
          <a:p>
            <a:r>
              <a:rPr lang="fa-IR" dirty="0"/>
              <a:t>10.پلنگ ایرانی</a:t>
            </a:r>
          </a:p>
        </p:txBody>
      </p:sp>
    </p:spTree>
    <p:extLst>
      <p:ext uri="{BB962C8B-B14F-4D97-AF65-F5344CB8AC3E}">
        <p14:creationId xmlns:p14="http://schemas.microsoft.com/office/powerpoint/2010/main" val="39825646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871C9F2-7605-109C-C1BE-4EDD6848EAD9}"/>
              </a:ext>
            </a:extLst>
          </p:cNvPr>
          <p:cNvPicPr>
            <a:picLocks noChangeAspect="1"/>
          </p:cNvPicPr>
          <p:nvPr/>
        </p:nvPicPr>
        <p:blipFill>
          <a:blip r:embed="rId3"/>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F92354AD-D0CA-5D04-16E8-01993F743D73}"/>
              </a:ext>
            </a:extLst>
          </p:cNvPr>
          <p:cNvSpPr txBox="1"/>
          <p:nvPr/>
        </p:nvSpPr>
        <p:spPr>
          <a:xfrm>
            <a:off x="275304" y="1341536"/>
            <a:ext cx="6145162" cy="279307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نام علمی: </a:t>
            </a:r>
            <a:r>
              <a:rPr lang="en-US" dirty="0"/>
              <a:t> (Panthera pardus)</a:t>
            </a:r>
            <a:r>
              <a:rPr lang="fa-IR" dirty="0"/>
              <a:t>جانوری از خانوادهٔ گربه‌سانان و کوچک‌ترین حیوان در میان سه گربهٔ بزرگ در سردهٔ پلنگ‌مانندها است که شیر و ببر دو عضو دیگر آنند. پلنگ گوشتخواری است بزرگ که طول بدن آن تا ۱۶۰ سانتیمتر و گاهی تا ۱۸۰ سانتیمتر و طول دم تا ۱۱۰ سانتیمتر و بلندی در ناحیه شانه تا ۷۵ سانتیمتر می‌رسد. </a:t>
            </a:r>
          </a:p>
        </p:txBody>
      </p:sp>
      <p:sp>
        <p:nvSpPr>
          <p:cNvPr id="8" name="TextBox 7">
            <a:extLst>
              <a:ext uri="{FF2B5EF4-FFF2-40B4-BE49-F238E27FC236}">
                <a16:creationId xmlns:a16="http://schemas.microsoft.com/office/drawing/2014/main" id="{01E07397-0778-0A65-0A91-0C5C5383CEC1}"/>
              </a:ext>
            </a:extLst>
          </p:cNvPr>
          <p:cNvSpPr txBox="1"/>
          <p:nvPr/>
        </p:nvSpPr>
        <p:spPr>
          <a:xfrm>
            <a:off x="2937388" y="531988"/>
            <a:ext cx="820993" cy="738664"/>
          </a:xfrm>
          <a:prstGeom prst="rect">
            <a:avLst/>
          </a:prstGeom>
          <a:noFill/>
        </p:spPr>
        <p:txBody>
          <a:bodyPr wrap="square">
            <a:spAutoFit/>
          </a:bodyPr>
          <a:lstStyle/>
          <a:p>
            <a:pPr algn="just" rtl="1">
              <a:lnSpc>
                <a:spcPct val="200000"/>
              </a:lnSpc>
            </a:pPr>
            <a:r>
              <a:rPr lang="fa-IR" sz="2400" b="1" dirty="0">
                <a:solidFill>
                  <a:srgbClr val="800000"/>
                </a:solidFill>
                <a:effectLst/>
                <a:latin typeface="Shabnam" panose="020B0603030804020204" pitchFamily="34" charset="-78"/>
                <a:cs typeface="Shabnam" panose="020B0603030804020204" pitchFamily="34" charset="-78"/>
              </a:rPr>
              <a:t>پلنگ</a:t>
            </a:r>
            <a:endParaRPr lang="fa-IR" sz="2400"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0681864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D83DE45-C59C-279F-1CD5-FEAD7DC24B44}"/>
              </a:ext>
            </a:extLst>
          </p:cNvPr>
          <p:cNvPicPr>
            <a:picLocks noChangeAspect="1"/>
          </p:cNvPicPr>
          <p:nvPr/>
        </p:nvPicPr>
        <p:blipFill>
          <a:blip r:embed="rId2"/>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A889A20C-C8CD-FF70-3B62-6B583ACB049F}"/>
              </a:ext>
            </a:extLst>
          </p:cNvPr>
          <p:cNvSpPr txBox="1"/>
          <p:nvPr/>
        </p:nvSpPr>
        <p:spPr>
          <a:xfrm>
            <a:off x="6223819" y="265033"/>
            <a:ext cx="4896464"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solidFill>
                  <a:schemeClr val="bg1"/>
                </a:solidFill>
              </a:rPr>
              <a:t>پلنگ و جگوار چه تفاوت‌هایی دارند؟</a:t>
            </a:r>
          </a:p>
        </p:txBody>
      </p:sp>
      <p:sp>
        <p:nvSpPr>
          <p:cNvPr id="5" name="TextBox 4">
            <a:extLst>
              <a:ext uri="{FF2B5EF4-FFF2-40B4-BE49-F238E27FC236}">
                <a16:creationId xmlns:a16="http://schemas.microsoft.com/office/drawing/2014/main" id="{7654165D-3642-5C34-0C37-02C969BCE3BC}"/>
              </a:ext>
            </a:extLst>
          </p:cNvPr>
          <p:cNvSpPr txBox="1"/>
          <p:nvPr/>
        </p:nvSpPr>
        <p:spPr>
          <a:xfrm>
            <a:off x="639097" y="5461888"/>
            <a:ext cx="11169445" cy="1131079"/>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solidFill>
                  <a:schemeClr val="bg1"/>
                </a:solidFill>
              </a:rPr>
              <a:t>این دو گربه‌سان از نظر قد و بلندی، مشابه هم ‌دیگر هستند. فقط جگوار در قسمت شانه‌ها، چند سانتی‌متر بلندتر است. جگوار وزن بیشتری دارد. وزن یک جگوار نر می‌تواند به ۱۲۰ کیلوگرم هم برسد؛ درحالی‌که نوع نر ۸۰ کیلوگرم وزن دارد. </a:t>
            </a:r>
          </a:p>
        </p:txBody>
      </p:sp>
      <p:sp>
        <p:nvSpPr>
          <p:cNvPr id="9" name="Arrow: Pentagon 8">
            <a:extLst>
              <a:ext uri="{FF2B5EF4-FFF2-40B4-BE49-F238E27FC236}">
                <a16:creationId xmlns:a16="http://schemas.microsoft.com/office/drawing/2014/main" id="{D805B549-DA04-B64D-91E7-AA27B2994244}"/>
              </a:ext>
            </a:extLst>
          </p:cNvPr>
          <p:cNvSpPr/>
          <p:nvPr/>
        </p:nvSpPr>
        <p:spPr>
          <a:xfrm flipH="1">
            <a:off x="11139947" y="427818"/>
            <a:ext cx="983225" cy="614770"/>
          </a:xfrm>
          <a:prstGeom prst="homePlate">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10" name="Flowchart: Manual Operation 9">
            <a:extLst>
              <a:ext uri="{FF2B5EF4-FFF2-40B4-BE49-F238E27FC236}">
                <a16:creationId xmlns:a16="http://schemas.microsoft.com/office/drawing/2014/main" id="{50B73E91-6184-D730-D0EE-DD4AA21F8607}"/>
              </a:ext>
            </a:extLst>
          </p:cNvPr>
          <p:cNvSpPr/>
          <p:nvPr/>
        </p:nvSpPr>
        <p:spPr>
          <a:xfrm>
            <a:off x="235974" y="0"/>
            <a:ext cx="1386349" cy="1927123"/>
          </a:xfrm>
          <a:prstGeom prst="flowChartManualOperation">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168603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0F6609E-47C0-974B-BD20-25B819EFEA77}"/>
              </a:ext>
            </a:extLst>
          </p:cNvPr>
          <p:cNvPicPr>
            <a:picLocks noChangeAspect="1"/>
          </p:cNvPicPr>
          <p:nvPr/>
        </p:nvPicPr>
        <p:blipFill>
          <a:blip r:embed="rId2"/>
          <a:srcRect l="2500" b="3561"/>
          <a:stretch/>
        </p:blipFill>
        <p:spPr>
          <a:xfrm>
            <a:off x="0" y="611604"/>
            <a:ext cx="12192000" cy="6246396"/>
          </a:xfrm>
          <a:prstGeom prst="rect">
            <a:avLst/>
          </a:prstGeom>
        </p:spPr>
      </p:pic>
      <p:sp>
        <p:nvSpPr>
          <p:cNvPr id="2" name="TextBox 1">
            <a:extLst>
              <a:ext uri="{FF2B5EF4-FFF2-40B4-BE49-F238E27FC236}">
                <a16:creationId xmlns:a16="http://schemas.microsoft.com/office/drawing/2014/main" id="{A73F80A7-AA8C-6FCF-A374-0CC6ABD59BEC}"/>
              </a:ext>
            </a:extLst>
          </p:cNvPr>
          <p:cNvSpPr txBox="1"/>
          <p:nvPr/>
        </p:nvSpPr>
        <p:spPr>
          <a:xfrm>
            <a:off x="0" y="446459"/>
            <a:ext cx="4513006"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t>پلنگ و جگوار چه تفاوت‌هایی دارند؟</a:t>
            </a:r>
          </a:p>
        </p:txBody>
      </p:sp>
      <p:sp>
        <p:nvSpPr>
          <p:cNvPr id="4" name="TextBox 3">
            <a:extLst>
              <a:ext uri="{FF2B5EF4-FFF2-40B4-BE49-F238E27FC236}">
                <a16:creationId xmlns:a16="http://schemas.microsoft.com/office/drawing/2014/main" id="{1C0BC847-ADE3-A65F-2B0C-80240BA9D8CD}"/>
              </a:ext>
            </a:extLst>
          </p:cNvPr>
          <p:cNvSpPr txBox="1"/>
          <p:nvPr/>
        </p:nvSpPr>
        <p:spPr>
          <a:xfrm>
            <a:off x="7678996" y="271768"/>
            <a:ext cx="4365523" cy="5009064"/>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اگرچه جگوارها رژیم غذایی متنوعی دارند، ولی به‌اندازه پلنگ، همه‌چیزخوار نیستند. رژیم غذایی جگوارها به‌طورمعمول به سمت خزندگان مانند لاک‌پشت‌ها، کایمن‌ها و مارها متمایل است. به دلیل زیستگاه‌های متفاوت این دو گربه‌سان در جهان، احتمال روبرو شدن این گربه‌سان و جگوار صفر است، اما به دلیل قدرت فک فوق‌العاده جگوار و بررسی همه جوانب، برنده این نبرد جگوار خواهد بود.</a:t>
            </a:r>
          </a:p>
        </p:txBody>
      </p:sp>
      <p:sp>
        <p:nvSpPr>
          <p:cNvPr id="6" name="Rectangle 5">
            <a:extLst>
              <a:ext uri="{FF2B5EF4-FFF2-40B4-BE49-F238E27FC236}">
                <a16:creationId xmlns:a16="http://schemas.microsoft.com/office/drawing/2014/main" id="{74B37D51-86D3-536D-E8C1-8CBB092138FD}"/>
              </a:ext>
            </a:extLst>
          </p:cNvPr>
          <p:cNvSpPr/>
          <p:nvPr/>
        </p:nvSpPr>
        <p:spPr>
          <a:xfrm>
            <a:off x="0" y="1327355"/>
            <a:ext cx="4601497" cy="58993"/>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5155CA33-9734-071C-9478-39136FA0DC3E}"/>
              </a:ext>
            </a:extLst>
          </p:cNvPr>
          <p:cNvSpPr/>
          <p:nvPr/>
        </p:nvSpPr>
        <p:spPr>
          <a:xfrm>
            <a:off x="7590503" y="212775"/>
            <a:ext cx="4601497" cy="58993"/>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8" name="Rectangle 7">
            <a:extLst>
              <a:ext uri="{FF2B5EF4-FFF2-40B4-BE49-F238E27FC236}">
                <a16:creationId xmlns:a16="http://schemas.microsoft.com/office/drawing/2014/main" id="{9B13CAA0-53E5-D5B7-85D2-C5A359F5E900}"/>
              </a:ext>
            </a:extLst>
          </p:cNvPr>
          <p:cNvSpPr/>
          <p:nvPr/>
        </p:nvSpPr>
        <p:spPr>
          <a:xfrm flipV="1">
            <a:off x="12049681" y="0"/>
            <a:ext cx="45719" cy="5170387"/>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Tree>
    <p:extLst>
      <p:ext uri="{BB962C8B-B14F-4D97-AF65-F5344CB8AC3E}">
        <p14:creationId xmlns:p14="http://schemas.microsoft.com/office/powerpoint/2010/main" val="33670060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66B0921-A84E-4904-661C-70319AD99263}"/>
              </a:ext>
            </a:extLst>
          </p:cNvPr>
          <p:cNvSpPr/>
          <p:nvPr/>
        </p:nvSpPr>
        <p:spPr>
          <a:xfrm>
            <a:off x="9694606" y="3944642"/>
            <a:ext cx="2497394" cy="45719"/>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9" name="Rectangle 8">
            <a:extLst>
              <a:ext uri="{FF2B5EF4-FFF2-40B4-BE49-F238E27FC236}">
                <a16:creationId xmlns:a16="http://schemas.microsoft.com/office/drawing/2014/main" id="{E5EBDF35-EF3E-6E83-6319-06194446ECB6}"/>
              </a:ext>
            </a:extLst>
          </p:cNvPr>
          <p:cNvSpPr/>
          <p:nvPr/>
        </p:nvSpPr>
        <p:spPr>
          <a:xfrm>
            <a:off x="0" y="5134172"/>
            <a:ext cx="2497394" cy="45719"/>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E0F8E605-6C3C-A2F0-D6BB-A62527CD6088}"/>
              </a:ext>
            </a:extLst>
          </p:cNvPr>
          <p:cNvSpPr txBox="1"/>
          <p:nvPr/>
        </p:nvSpPr>
        <p:spPr>
          <a:xfrm>
            <a:off x="3706761" y="99529"/>
            <a:ext cx="4404851"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t>فرق بین پلنگ و ببر در چیست؟</a:t>
            </a:r>
          </a:p>
        </p:txBody>
      </p:sp>
      <p:sp>
        <p:nvSpPr>
          <p:cNvPr id="5" name="TextBox 4">
            <a:extLst>
              <a:ext uri="{FF2B5EF4-FFF2-40B4-BE49-F238E27FC236}">
                <a16:creationId xmlns:a16="http://schemas.microsoft.com/office/drawing/2014/main" id="{1F98B72B-B3AC-77A3-7855-63AC35026F58}"/>
              </a:ext>
            </a:extLst>
          </p:cNvPr>
          <p:cNvSpPr txBox="1"/>
          <p:nvPr/>
        </p:nvSpPr>
        <p:spPr>
          <a:xfrm>
            <a:off x="206477" y="937722"/>
            <a:ext cx="11779046" cy="1685077"/>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در مقایسه ببر و این گربه‌سان باید بگوییم که پلنگ از گربه‌سانان کوچک است، اما ببر بزرگ‌ترین گربه‌سان محسوب می‌شود. این گربه‌سان رنگ قهوه‌ای مایل به زرد دارند و روی بدنشان نقطه‌های سیاه وجود دارد درحالی‌که ببرها دارای نقاط یا خطوط نارنجی با خط‌های سیاه هستند. </a:t>
            </a:r>
          </a:p>
        </p:txBody>
      </p:sp>
      <p:sp>
        <p:nvSpPr>
          <p:cNvPr id="7" name="Star: 24 Points 6">
            <a:extLst>
              <a:ext uri="{FF2B5EF4-FFF2-40B4-BE49-F238E27FC236}">
                <a16:creationId xmlns:a16="http://schemas.microsoft.com/office/drawing/2014/main" id="{6ACD7608-6016-EA32-B607-CC7A56FE9EB5}"/>
              </a:ext>
            </a:extLst>
          </p:cNvPr>
          <p:cNvSpPr/>
          <p:nvPr/>
        </p:nvSpPr>
        <p:spPr>
          <a:xfrm>
            <a:off x="7622519" y="2225866"/>
            <a:ext cx="3478102" cy="3478102"/>
          </a:xfrm>
          <a:prstGeom prst="star24">
            <a:avLst>
              <a:gd name="adj" fmla="val 13047"/>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fa-IR"/>
          </a:p>
        </p:txBody>
      </p:sp>
      <p:sp>
        <p:nvSpPr>
          <p:cNvPr id="8" name="Star: 24 Points 7">
            <a:extLst>
              <a:ext uri="{FF2B5EF4-FFF2-40B4-BE49-F238E27FC236}">
                <a16:creationId xmlns:a16="http://schemas.microsoft.com/office/drawing/2014/main" id="{3A99C14F-9A71-BC8E-7CEE-260F279CB9F5}"/>
              </a:ext>
            </a:extLst>
          </p:cNvPr>
          <p:cNvSpPr/>
          <p:nvPr/>
        </p:nvSpPr>
        <p:spPr>
          <a:xfrm>
            <a:off x="983224" y="3417981"/>
            <a:ext cx="3478102" cy="3478102"/>
          </a:xfrm>
          <a:prstGeom prst="star24">
            <a:avLst>
              <a:gd name="adj" fmla="val 13047"/>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26" name="Picture 2" descr="تفاوت ببر و پلنگ چیه؟ » فرق بین همه چیز در دیفرتو">
            <a:extLst>
              <a:ext uri="{FF2B5EF4-FFF2-40B4-BE49-F238E27FC236}">
                <a16:creationId xmlns:a16="http://schemas.microsoft.com/office/drawing/2014/main" id="{09985D6C-9E0E-37E2-A2A8-27F771DE6D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2821857"/>
            <a:ext cx="76200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1003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48B2DCB-96AD-2464-C8DE-65879E08AA46}"/>
              </a:ext>
            </a:extLst>
          </p:cNvPr>
          <p:cNvSpPr/>
          <p:nvPr/>
        </p:nvSpPr>
        <p:spPr>
          <a:xfrm>
            <a:off x="9163665" y="0"/>
            <a:ext cx="3028335" cy="6858000"/>
          </a:xfrm>
          <a:prstGeom prst="rect">
            <a:avLst/>
          </a:prstGeom>
          <a:solidFill>
            <a:srgbClr val="7E0000"/>
          </a:solidFill>
          <a:ln>
            <a:solidFill>
              <a:srgbClr val="7E0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a:extLst>
              <a:ext uri="{FF2B5EF4-FFF2-40B4-BE49-F238E27FC236}">
                <a16:creationId xmlns:a16="http://schemas.microsoft.com/office/drawing/2014/main" id="{B48D3A9F-0F1C-ED8C-81D6-59DA58161CF7}"/>
              </a:ext>
            </a:extLst>
          </p:cNvPr>
          <p:cNvSpPr txBox="1"/>
          <p:nvPr/>
        </p:nvSpPr>
        <p:spPr>
          <a:xfrm>
            <a:off x="6431833" y="926741"/>
            <a:ext cx="5250425"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solidFill>
                  <a:schemeClr val="bg1"/>
                </a:solidFill>
              </a:rPr>
              <a:t>فرق بین پلنگ و ببر </a:t>
            </a:r>
            <a:r>
              <a:rPr lang="fa-IR" dirty="0"/>
              <a:t>در چیست؟</a:t>
            </a:r>
          </a:p>
        </p:txBody>
      </p:sp>
      <p:sp>
        <p:nvSpPr>
          <p:cNvPr id="4" name="TextBox 3">
            <a:extLst>
              <a:ext uri="{FF2B5EF4-FFF2-40B4-BE49-F238E27FC236}">
                <a16:creationId xmlns:a16="http://schemas.microsoft.com/office/drawing/2014/main" id="{32F8F1B3-02A7-6027-6F75-62FBAC2281D7}"/>
              </a:ext>
            </a:extLst>
          </p:cNvPr>
          <p:cNvSpPr txBox="1"/>
          <p:nvPr/>
        </p:nvSpPr>
        <p:spPr>
          <a:xfrm>
            <a:off x="248264" y="1849318"/>
            <a:ext cx="5250425" cy="3347070"/>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این گربه‌سان در صحرای کبیر آفریقا و آسیای جنوبی زندگی می‌کنند، درحالی‌که ببرها بومی شرق و جنوب آسیا هستند. ببرها فقط در جنگل زندگی می‌کنند، اما این گربه‌سان‌ها علاوه بر جنگل در چمنزار، کوه‌ها و صحرا نیز می‌توانند زندگی کنند. آنها معمولاً نسبت به ببرها بیشتر به انسان حمله می‌کنند و خطر انقراض کمتری دارند.</a:t>
            </a:r>
          </a:p>
        </p:txBody>
      </p:sp>
      <p:pic>
        <p:nvPicPr>
          <p:cNvPr id="5" name="Picture 4">
            <a:extLst>
              <a:ext uri="{FF2B5EF4-FFF2-40B4-BE49-F238E27FC236}">
                <a16:creationId xmlns:a16="http://schemas.microsoft.com/office/drawing/2014/main" id="{6DF3EF3A-283A-1EAD-C8C5-97FBEF523EB4}"/>
              </a:ext>
            </a:extLst>
          </p:cNvPr>
          <p:cNvPicPr>
            <a:picLocks noChangeAspect="1"/>
          </p:cNvPicPr>
          <p:nvPr/>
        </p:nvPicPr>
        <p:blipFill>
          <a:blip r:embed="rId2"/>
          <a:stretch>
            <a:fillRect/>
          </a:stretch>
        </p:blipFill>
        <p:spPr>
          <a:xfrm>
            <a:off x="5851730" y="2062196"/>
            <a:ext cx="6191250" cy="3248025"/>
          </a:xfrm>
          <a:prstGeom prst="rect">
            <a:avLst/>
          </a:prstGeom>
          <a:ln w="57150">
            <a:solidFill>
              <a:srgbClr val="7E0000"/>
            </a:solidFill>
          </a:ln>
        </p:spPr>
      </p:pic>
      <p:sp>
        <p:nvSpPr>
          <p:cNvPr id="8" name="Flowchart: Delay 7">
            <a:extLst>
              <a:ext uri="{FF2B5EF4-FFF2-40B4-BE49-F238E27FC236}">
                <a16:creationId xmlns:a16="http://schemas.microsoft.com/office/drawing/2014/main" id="{FA20F1E0-A224-4E2C-CFAD-FADE10E15F19}"/>
              </a:ext>
            </a:extLst>
          </p:cNvPr>
          <p:cNvSpPr/>
          <p:nvPr/>
        </p:nvSpPr>
        <p:spPr>
          <a:xfrm rot="16200000">
            <a:off x="2504147" y="3132748"/>
            <a:ext cx="738660" cy="5442152"/>
          </a:xfrm>
          <a:prstGeom prst="flowChartDelay">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Delay 8">
            <a:extLst>
              <a:ext uri="{FF2B5EF4-FFF2-40B4-BE49-F238E27FC236}">
                <a16:creationId xmlns:a16="http://schemas.microsoft.com/office/drawing/2014/main" id="{5848ACAE-AA84-CC26-0B30-EADB8A096C20}"/>
              </a:ext>
            </a:extLst>
          </p:cNvPr>
          <p:cNvSpPr/>
          <p:nvPr/>
        </p:nvSpPr>
        <p:spPr>
          <a:xfrm rot="5400000" flipV="1">
            <a:off x="2454370" y="-1478569"/>
            <a:ext cx="838211" cy="5442152"/>
          </a:xfrm>
          <a:prstGeom prst="flowChartDelay">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919863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44DD433-4027-5E3C-83A0-3CAF58D495C7}"/>
              </a:ext>
            </a:extLst>
          </p:cNvPr>
          <p:cNvPicPr>
            <a:picLocks noChangeAspect="1"/>
          </p:cNvPicPr>
          <p:nvPr/>
        </p:nvPicPr>
        <p:blipFill>
          <a:blip r:embed="rId2"/>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F5684CD1-4E96-FB52-ACE8-0F4D90D1F964}"/>
              </a:ext>
            </a:extLst>
          </p:cNvPr>
          <p:cNvSpPr txBox="1"/>
          <p:nvPr/>
        </p:nvSpPr>
        <p:spPr>
          <a:xfrm>
            <a:off x="3618271" y="876767"/>
            <a:ext cx="8121445" cy="1685077"/>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در این مطلب در مورد یکی از حیوانات زیبا و قدرتمند حیات‌وحش با شما سخن گفتیم. این گربه‌سان‌ها علاوه بر قدرت بی‌نظیری که باعث می‌شود خطر حمله آن‌ها شمار بسیاری از حیوانات را تهدید کند، توانایی عجیبی در بالا رفتن از درخت، پریدن و شنا کردن دارند. </a:t>
            </a:r>
          </a:p>
        </p:txBody>
      </p:sp>
      <p:sp>
        <p:nvSpPr>
          <p:cNvPr id="5" name="TextBox 4">
            <a:extLst>
              <a:ext uri="{FF2B5EF4-FFF2-40B4-BE49-F238E27FC236}">
                <a16:creationId xmlns:a16="http://schemas.microsoft.com/office/drawing/2014/main" id="{A06768DD-40E1-41C9-E049-BCFEC70478FD}"/>
              </a:ext>
            </a:extLst>
          </p:cNvPr>
          <p:cNvSpPr txBox="1"/>
          <p:nvPr/>
        </p:nvSpPr>
        <p:spPr>
          <a:xfrm>
            <a:off x="10368116" y="138103"/>
            <a:ext cx="1366684"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t>سخن آخر</a:t>
            </a:r>
          </a:p>
        </p:txBody>
      </p:sp>
      <p:sp>
        <p:nvSpPr>
          <p:cNvPr id="8" name="Rectangle 7">
            <a:extLst>
              <a:ext uri="{FF2B5EF4-FFF2-40B4-BE49-F238E27FC236}">
                <a16:creationId xmlns:a16="http://schemas.microsoft.com/office/drawing/2014/main" id="{C9A39C26-BCFA-5CF9-1EF7-DBB11847F93F}"/>
              </a:ext>
            </a:extLst>
          </p:cNvPr>
          <p:cNvSpPr/>
          <p:nvPr/>
        </p:nvSpPr>
        <p:spPr>
          <a:xfrm flipH="1">
            <a:off x="11734800" y="0"/>
            <a:ext cx="105697" cy="2802194"/>
          </a:xfrm>
          <a:prstGeom prst="rect">
            <a:avLst/>
          </a:prstGeom>
          <a:solidFill>
            <a:srgbClr val="7E0000"/>
          </a:solidFill>
          <a:ln>
            <a:solidFill>
              <a:srgbClr val="7E0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178382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E72AEAE-9B2B-038F-8905-1C018FE85E86}"/>
              </a:ext>
            </a:extLst>
          </p:cNvPr>
          <p:cNvSpPr txBox="1"/>
          <p:nvPr/>
        </p:nvSpPr>
        <p:spPr>
          <a:xfrm>
            <a:off x="383458" y="2586461"/>
            <a:ext cx="3077496" cy="1685077"/>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pPr algn="l"/>
            <a:r>
              <a:rPr lang="en-US" dirty="0">
                <a:solidFill>
                  <a:schemeClr val="tx1"/>
                </a:solidFill>
                <a:hlinkClick r:id="rId2">
                  <a:extLst>
                    <a:ext uri="{A12FA001-AC4F-418D-AE19-62706E023703}">
                      <ahyp:hlinkClr xmlns:ahyp="http://schemas.microsoft.com/office/drawing/2018/hyperlinkcolor" val="tx"/>
                    </a:ext>
                  </a:extLst>
                </a:hlinkClick>
              </a:rPr>
              <a:t>https://setare.com</a:t>
            </a:r>
            <a:endParaRPr lang="en-US" dirty="0">
              <a:solidFill>
                <a:schemeClr val="tx1"/>
              </a:solidFill>
            </a:endParaRPr>
          </a:p>
          <a:p>
            <a:pPr algn="l"/>
            <a:r>
              <a:rPr lang="fa-IR" dirty="0">
                <a:solidFill>
                  <a:schemeClr val="tx1"/>
                </a:solidFill>
                <a:hlinkClick r:id="rId3">
                  <a:extLst>
                    <a:ext uri="{A12FA001-AC4F-418D-AE19-62706E023703}">
                      <ahyp:hlinkClr xmlns:ahyp="http://schemas.microsoft.com/office/drawing/2018/hyperlinkcolor" val="tx"/>
                    </a:ext>
                  </a:extLst>
                </a:hlinkClick>
              </a:rPr>
              <a:t>https://www.daneshchi.ir</a:t>
            </a:r>
            <a:endParaRPr lang="fa-IR" dirty="0">
              <a:solidFill>
                <a:schemeClr val="tx1"/>
              </a:solidFill>
            </a:endParaRPr>
          </a:p>
          <a:p>
            <a:pPr algn="l"/>
            <a:endParaRPr lang="fa-IR" dirty="0"/>
          </a:p>
        </p:txBody>
      </p:sp>
      <p:sp>
        <p:nvSpPr>
          <p:cNvPr id="2" name="Rectangle 1">
            <a:extLst>
              <a:ext uri="{FF2B5EF4-FFF2-40B4-BE49-F238E27FC236}">
                <a16:creationId xmlns:a16="http://schemas.microsoft.com/office/drawing/2014/main" id="{8614BA09-6CAB-15DF-1C0D-D38E2500F584}"/>
              </a:ext>
            </a:extLst>
          </p:cNvPr>
          <p:cNvSpPr/>
          <p:nvPr/>
        </p:nvSpPr>
        <p:spPr>
          <a:xfrm>
            <a:off x="11690554" y="757084"/>
            <a:ext cx="501445" cy="462116"/>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64AD6DBB-7ECD-3FDC-13CC-45C91AED1D39}"/>
              </a:ext>
            </a:extLst>
          </p:cNvPr>
          <p:cNvSpPr txBox="1"/>
          <p:nvPr/>
        </p:nvSpPr>
        <p:spPr>
          <a:xfrm>
            <a:off x="9792929" y="480536"/>
            <a:ext cx="1897625"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t>منابع</a:t>
            </a:r>
          </a:p>
        </p:txBody>
      </p:sp>
    </p:spTree>
    <p:extLst>
      <p:ext uri="{BB962C8B-B14F-4D97-AF65-F5344CB8AC3E}">
        <p14:creationId xmlns:p14="http://schemas.microsoft.com/office/powerpoint/2010/main" val="1335891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xagon 1">
            <a:extLst>
              <a:ext uri="{FF2B5EF4-FFF2-40B4-BE49-F238E27FC236}">
                <a16:creationId xmlns:a16="http://schemas.microsoft.com/office/drawing/2014/main" id="{BB2FDDAD-37CC-1BD1-D779-2D8475863F6A}"/>
              </a:ext>
            </a:extLst>
          </p:cNvPr>
          <p:cNvSpPr/>
          <p:nvPr/>
        </p:nvSpPr>
        <p:spPr>
          <a:xfrm>
            <a:off x="1897625" y="2772697"/>
            <a:ext cx="8868697" cy="1868129"/>
          </a:xfrm>
          <a:prstGeom prst="hexagon">
            <a:avLst/>
          </a:prstGeom>
          <a:solidFill>
            <a:srgbClr val="7E0000"/>
          </a:solidFill>
          <a:ln>
            <a:solidFill>
              <a:srgbClr val="7E0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2C5D6D81-6366-CB01-8CC4-AA85DA3134B8}"/>
              </a:ext>
            </a:extLst>
          </p:cNvPr>
          <p:cNvSpPr txBox="1"/>
          <p:nvPr/>
        </p:nvSpPr>
        <p:spPr>
          <a:xfrm>
            <a:off x="2212258" y="3198929"/>
            <a:ext cx="7295536" cy="1015663"/>
          </a:xfrm>
          <a:prstGeom prst="rect">
            <a:avLst/>
          </a:prstGeom>
          <a:noFill/>
        </p:spPr>
        <p:txBody>
          <a:bodyPr wrap="square">
            <a:spAutoFit/>
          </a:bodyPr>
          <a:lstStyle>
            <a:defPPr>
              <a:defRPr lang="fa-IR"/>
            </a:defPPr>
            <a:lvl1pPr algn="just" rtl="1">
              <a:spcAft>
                <a:spcPts val="1950"/>
              </a:spcAft>
              <a:defRPr sz="2400" b="1" i="0">
                <a:solidFill>
                  <a:srgbClr val="101010"/>
                </a:solidFill>
                <a:effectLst/>
                <a:latin typeface="Shabnam" panose="020B0603030804020204" pitchFamily="34" charset="-78"/>
                <a:cs typeface="Shabnam" panose="020B0603030804020204" pitchFamily="34" charset="-78"/>
              </a:defRPr>
            </a:lvl1pPr>
          </a:lstStyle>
          <a:p>
            <a:r>
              <a:rPr lang="fa-IR" sz="6000" dirty="0">
                <a:solidFill>
                  <a:schemeClr val="bg1"/>
                </a:solidFill>
              </a:rPr>
              <a:t>با تشکر از توجه شما</a:t>
            </a:r>
          </a:p>
        </p:txBody>
      </p:sp>
    </p:spTree>
    <p:extLst>
      <p:ext uri="{BB962C8B-B14F-4D97-AF65-F5344CB8AC3E}">
        <p14:creationId xmlns:p14="http://schemas.microsoft.com/office/powerpoint/2010/main" val="4712476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91F44E3-ACD7-E0EA-F9EA-3DBB22CDD103}"/>
              </a:ext>
            </a:extLst>
          </p:cNvPr>
          <p:cNvSpPr txBox="1"/>
          <p:nvPr/>
        </p:nvSpPr>
        <p:spPr>
          <a:xfrm>
            <a:off x="7152967" y="1779567"/>
            <a:ext cx="4881717" cy="3901068"/>
          </a:xfrm>
          <a:prstGeom prst="rect">
            <a:avLst/>
          </a:prstGeom>
          <a:noFill/>
        </p:spPr>
        <p:txBody>
          <a:bodyPr wrap="square">
            <a:spAutoFit/>
          </a:bodyPr>
          <a:lstStyle/>
          <a:p>
            <a:pPr algn="just" rtl="1">
              <a:lnSpc>
                <a:spcPct val="200000"/>
              </a:lnSpc>
            </a:pPr>
            <a:r>
              <a:rPr lang="fa-IR" b="0" dirty="0">
                <a:solidFill>
                  <a:srgbClr val="333333"/>
                </a:solidFill>
                <a:effectLst/>
                <a:latin typeface="Vazir" panose="020B0603030804020204" pitchFamily="34" charset="-78"/>
                <a:cs typeface="Vazir" panose="020B0603030804020204" pitchFamily="34" charset="-78"/>
              </a:rPr>
              <a:t>بدن دراز و باریک و دستها و پاها قوی و به اندازه متوسط و پنجه‌ها ناخن بزرگ که بطور واضح از دو طرف فشرده شده است. گوشها کوتاه و مدور و بدون موهای بلند انتهایی است. دم دراز و طول آن معمولا از نصف طول بدن بیشتر و ظریف و باریک است. رنگ بدن پلنگ خالدار و در رنگ سفید زمینه آثاری از زردی یا زرد قرمز یا زرد خاکستری وجود دارد.</a:t>
            </a:r>
            <a:endParaRPr lang="fa-IR" dirty="0">
              <a:latin typeface="Vazir" panose="020B0603030804020204" pitchFamily="34" charset="-78"/>
              <a:cs typeface="Vazir" panose="020B0603030804020204" pitchFamily="34" charset="-78"/>
            </a:endParaRPr>
          </a:p>
        </p:txBody>
      </p:sp>
      <p:sp>
        <p:nvSpPr>
          <p:cNvPr id="4" name="TextBox 3">
            <a:extLst>
              <a:ext uri="{FF2B5EF4-FFF2-40B4-BE49-F238E27FC236}">
                <a16:creationId xmlns:a16="http://schemas.microsoft.com/office/drawing/2014/main" id="{EA1DE8EF-1577-3CF4-9495-63C16700E113}"/>
              </a:ext>
            </a:extLst>
          </p:cNvPr>
          <p:cNvSpPr txBox="1"/>
          <p:nvPr/>
        </p:nvSpPr>
        <p:spPr>
          <a:xfrm>
            <a:off x="7022752" y="808033"/>
            <a:ext cx="835742" cy="738664"/>
          </a:xfrm>
          <a:prstGeom prst="rect">
            <a:avLst/>
          </a:prstGeom>
          <a:noFill/>
        </p:spPr>
        <p:txBody>
          <a:bodyPr wrap="square">
            <a:spAutoFit/>
          </a:bodyPr>
          <a:lstStyle>
            <a:defPPr>
              <a:defRPr lang="fa-IR"/>
            </a:defPPr>
            <a:lvl1pPr algn="just" rtl="1">
              <a:lnSpc>
                <a:spcPct val="200000"/>
              </a:lnSpc>
              <a:defRPr sz="2400" b="1">
                <a:solidFill>
                  <a:srgbClr val="800000"/>
                </a:solidFill>
                <a:effectLst/>
                <a:latin typeface="Shabnam" panose="020B0603030804020204" pitchFamily="34" charset="-78"/>
                <a:cs typeface="Shabnam" panose="020B0603030804020204" pitchFamily="34" charset="-78"/>
              </a:defRPr>
            </a:lvl1pPr>
          </a:lstStyle>
          <a:p>
            <a:r>
              <a:rPr lang="fa-IR" dirty="0">
                <a:solidFill>
                  <a:schemeClr val="tx1"/>
                </a:solidFill>
              </a:rPr>
              <a:t>پلنگ</a:t>
            </a:r>
          </a:p>
        </p:txBody>
      </p:sp>
      <p:pic>
        <p:nvPicPr>
          <p:cNvPr id="6" name="Picture 5">
            <a:extLst>
              <a:ext uri="{FF2B5EF4-FFF2-40B4-BE49-F238E27FC236}">
                <a16:creationId xmlns:a16="http://schemas.microsoft.com/office/drawing/2014/main" id="{AEE1C11F-59C0-8FAB-5442-426C63A8BC22}"/>
              </a:ext>
            </a:extLst>
          </p:cNvPr>
          <p:cNvPicPr>
            <a:picLocks noChangeAspect="1"/>
          </p:cNvPicPr>
          <p:nvPr/>
        </p:nvPicPr>
        <p:blipFill>
          <a:blip r:embed="rId2"/>
          <a:srcRect l="4122" r="8512"/>
          <a:stretch/>
        </p:blipFill>
        <p:spPr>
          <a:xfrm>
            <a:off x="0" y="0"/>
            <a:ext cx="6972792" cy="4988228"/>
          </a:xfrm>
          <a:prstGeom prst="rect">
            <a:avLst/>
          </a:prstGeom>
        </p:spPr>
      </p:pic>
      <p:sp>
        <p:nvSpPr>
          <p:cNvPr id="10" name="Rectangle 9">
            <a:extLst>
              <a:ext uri="{FF2B5EF4-FFF2-40B4-BE49-F238E27FC236}">
                <a16:creationId xmlns:a16="http://schemas.microsoft.com/office/drawing/2014/main" id="{9E7AD7DA-2EEA-8409-3854-DD4E5E637DCB}"/>
              </a:ext>
            </a:extLst>
          </p:cNvPr>
          <p:cNvSpPr/>
          <p:nvPr/>
        </p:nvSpPr>
        <p:spPr>
          <a:xfrm>
            <a:off x="811163" y="4988228"/>
            <a:ext cx="820992" cy="1869771"/>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9F94746C-FFBE-CFB7-750D-93AC63BAD83B}"/>
              </a:ext>
            </a:extLst>
          </p:cNvPr>
          <p:cNvSpPr/>
          <p:nvPr/>
        </p:nvSpPr>
        <p:spPr>
          <a:xfrm>
            <a:off x="2243415" y="4972657"/>
            <a:ext cx="820992" cy="1624788"/>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4C032CFB-0672-5CE8-CDD2-CC9B9E29066B}"/>
              </a:ext>
            </a:extLst>
          </p:cNvPr>
          <p:cNvSpPr/>
          <p:nvPr/>
        </p:nvSpPr>
        <p:spPr>
          <a:xfrm>
            <a:off x="3675667" y="4988228"/>
            <a:ext cx="820992" cy="1265088"/>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20D7A45A-3A00-FCBB-2E30-4B57F2847F88}"/>
              </a:ext>
            </a:extLst>
          </p:cNvPr>
          <p:cNvSpPr/>
          <p:nvPr/>
        </p:nvSpPr>
        <p:spPr>
          <a:xfrm>
            <a:off x="10486102" y="1177365"/>
            <a:ext cx="1705898" cy="227036"/>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6F93A950-50A4-B242-8FFC-65D82DA5CA87}"/>
              </a:ext>
            </a:extLst>
          </p:cNvPr>
          <p:cNvSpPr/>
          <p:nvPr/>
        </p:nvSpPr>
        <p:spPr>
          <a:xfrm flipV="1">
            <a:off x="7908454" y="1261384"/>
            <a:ext cx="2784127" cy="56137"/>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0636F831-3D94-1D53-23A8-12DD5A96279A}"/>
              </a:ext>
            </a:extLst>
          </p:cNvPr>
          <p:cNvSpPr/>
          <p:nvPr/>
        </p:nvSpPr>
        <p:spPr>
          <a:xfrm flipV="1">
            <a:off x="0" y="5913504"/>
            <a:ext cx="12192000" cy="159321"/>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0124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B95379B-3922-4724-EC28-1665FA182ADE}"/>
              </a:ext>
            </a:extLst>
          </p:cNvPr>
          <p:cNvSpPr txBox="1"/>
          <p:nvPr/>
        </p:nvSpPr>
        <p:spPr>
          <a:xfrm>
            <a:off x="3918155" y="50406"/>
            <a:ext cx="4355690"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t>نحوه زندگی و زیستگاه پلنگ ها</a:t>
            </a:r>
          </a:p>
        </p:txBody>
      </p:sp>
      <p:sp>
        <p:nvSpPr>
          <p:cNvPr id="5" name="TextBox 4">
            <a:extLst>
              <a:ext uri="{FF2B5EF4-FFF2-40B4-BE49-F238E27FC236}">
                <a16:creationId xmlns:a16="http://schemas.microsoft.com/office/drawing/2014/main" id="{2AB2C88C-D6C2-CE70-E7F1-63AA4E8CE6F3}"/>
              </a:ext>
            </a:extLst>
          </p:cNvPr>
          <p:cNvSpPr txBox="1"/>
          <p:nvPr/>
        </p:nvSpPr>
        <p:spPr>
          <a:xfrm>
            <a:off x="211393" y="857896"/>
            <a:ext cx="11769213" cy="1131079"/>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زیستگاه پلنگ در گذشته از آفریقای جنوبی تا کره را دربر می‌گرفت و این جانور در سراسر آفریقا و جنوب آسیا پراکنده بود. اما تخریب زیستگاه و شکار، قلمرو این حیوان را به شدت کاهش داده و امروزه بیشترین تراکم پلنگ‌ها در آفریقای جنوب صحرا است. </a:t>
            </a:r>
          </a:p>
        </p:txBody>
      </p:sp>
      <p:sp>
        <p:nvSpPr>
          <p:cNvPr id="12" name="Rectangle 11">
            <a:extLst>
              <a:ext uri="{FF2B5EF4-FFF2-40B4-BE49-F238E27FC236}">
                <a16:creationId xmlns:a16="http://schemas.microsoft.com/office/drawing/2014/main" id="{9544654D-92A4-A6D7-9D0E-10A26A711A9C}"/>
              </a:ext>
            </a:extLst>
          </p:cNvPr>
          <p:cNvSpPr/>
          <p:nvPr/>
        </p:nvSpPr>
        <p:spPr>
          <a:xfrm>
            <a:off x="0" y="5737123"/>
            <a:ext cx="12192000" cy="1120877"/>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a:extLst>
              <a:ext uri="{FF2B5EF4-FFF2-40B4-BE49-F238E27FC236}">
                <a16:creationId xmlns:a16="http://schemas.microsoft.com/office/drawing/2014/main" id="{D60AD0BB-B5B1-236D-8D91-0774CCB50BA5}"/>
              </a:ext>
            </a:extLst>
          </p:cNvPr>
          <p:cNvPicPr>
            <a:picLocks noChangeAspect="1"/>
          </p:cNvPicPr>
          <p:nvPr/>
        </p:nvPicPr>
        <p:blipFill>
          <a:blip r:embed="rId3"/>
          <a:srcRect t="7298" b="11832"/>
          <a:stretch/>
        </p:blipFill>
        <p:spPr>
          <a:xfrm>
            <a:off x="2084440" y="2337254"/>
            <a:ext cx="8023122" cy="4333934"/>
          </a:xfrm>
          <a:prstGeom prst="rect">
            <a:avLst/>
          </a:prstGeom>
          <a:ln w="38100">
            <a:solidFill>
              <a:schemeClr val="bg1"/>
            </a:solidFill>
          </a:ln>
        </p:spPr>
      </p:pic>
      <p:sp>
        <p:nvSpPr>
          <p:cNvPr id="14" name="Flowchart: Decision 13">
            <a:extLst>
              <a:ext uri="{FF2B5EF4-FFF2-40B4-BE49-F238E27FC236}">
                <a16:creationId xmlns:a16="http://schemas.microsoft.com/office/drawing/2014/main" id="{2CFB9301-81E7-6633-0191-063C10213B0A}"/>
              </a:ext>
            </a:extLst>
          </p:cNvPr>
          <p:cNvSpPr/>
          <p:nvPr/>
        </p:nvSpPr>
        <p:spPr>
          <a:xfrm>
            <a:off x="8273845" y="519533"/>
            <a:ext cx="439271" cy="388438"/>
          </a:xfrm>
          <a:prstGeom prst="flowChartDecision">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Flowchart: Decision 14">
            <a:extLst>
              <a:ext uri="{FF2B5EF4-FFF2-40B4-BE49-F238E27FC236}">
                <a16:creationId xmlns:a16="http://schemas.microsoft.com/office/drawing/2014/main" id="{84E6E0CD-F8F9-2F03-F977-B0D37EB4E20A}"/>
              </a:ext>
            </a:extLst>
          </p:cNvPr>
          <p:cNvSpPr/>
          <p:nvPr/>
        </p:nvSpPr>
        <p:spPr>
          <a:xfrm>
            <a:off x="3876224" y="185319"/>
            <a:ext cx="439271" cy="388438"/>
          </a:xfrm>
          <a:prstGeom prst="flowChartDecision">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ectangle 15">
            <a:extLst>
              <a:ext uri="{FF2B5EF4-FFF2-40B4-BE49-F238E27FC236}">
                <a16:creationId xmlns:a16="http://schemas.microsoft.com/office/drawing/2014/main" id="{0344BDF2-03E9-640A-9FD1-264043EC9469}"/>
              </a:ext>
            </a:extLst>
          </p:cNvPr>
          <p:cNvSpPr/>
          <p:nvPr/>
        </p:nvSpPr>
        <p:spPr>
          <a:xfrm>
            <a:off x="0" y="354543"/>
            <a:ext cx="4076050" cy="45719"/>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a:extLst>
              <a:ext uri="{FF2B5EF4-FFF2-40B4-BE49-F238E27FC236}">
                <a16:creationId xmlns:a16="http://schemas.microsoft.com/office/drawing/2014/main" id="{8ED5F02F-F0AB-0DA8-19D9-1963C9E74E66}"/>
              </a:ext>
            </a:extLst>
          </p:cNvPr>
          <p:cNvSpPr/>
          <p:nvPr/>
        </p:nvSpPr>
        <p:spPr>
          <a:xfrm>
            <a:off x="8331103" y="687865"/>
            <a:ext cx="3860898" cy="45719"/>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976325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Manual Operation 7">
            <a:extLst>
              <a:ext uri="{FF2B5EF4-FFF2-40B4-BE49-F238E27FC236}">
                <a16:creationId xmlns:a16="http://schemas.microsoft.com/office/drawing/2014/main" id="{867D5505-55DD-54BA-778D-1F853425F945}"/>
              </a:ext>
            </a:extLst>
          </p:cNvPr>
          <p:cNvSpPr/>
          <p:nvPr/>
        </p:nvSpPr>
        <p:spPr>
          <a:xfrm>
            <a:off x="0" y="0"/>
            <a:ext cx="12192000" cy="965285"/>
          </a:xfrm>
          <a:prstGeom prst="flowChartManualOperation">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9CAFDDF-3E99-F283-5E3A-1C3DD2C94208}"/>
              </a:ext>
            </a:extLst>
          </p:cNvPr>
          <p:cNvSpPr txBox="1"/>
          <p:nvPr/>
        </p:nvSpPr>
        <p:spPr>
          <a:xfrm>
            <a:off x="4861042" y="0"/>
            <a:ext cx="1986116"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solidFill>
                  <a:schemeClr val="bg1"/>
                </a:solidFill>
              </a:rPr>
              <a:t>تغذیه پلنگ ها</a:t>
            </a:r>
          </a:p>
        </p:txBody>
      </p:sp>
      <p:sp>
        <p:nvSpPr>
          <p:cNvPr id="5" name="TextBox 4">
            <a:extLst>
              <a:ext uri="{FF2B5EF4-FFF2-40B4-BE49-F238E27FC236}">
                <a16:creationId xmlns:a16="http://schemas.microsoft.com/office/drawing/2014/main" id="{1C961FD6-71BC-00B5-E7CD-B13F93851905}"/>
              </a:ext>
            </a:extLst>
          </p:cNvPr>
          <p:cNvSpPr txBox="1"/>
          <p:nvPr/>
        </p:nvSpPr>
        <p:spPr>
          <a:xfrm>
            <a:off x="6995652" y="1232588"/>
            <a:ext cx="4950541" cy="5009064"/>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پلنگ تقریباً از هر حیوانی که بتواند شکار کند تغذیه می‌کند. از حشراتی چون سوسک و ملخ تا بزرگترین پستانداران در فهرست طعمه‌های او قرار دارند و در صورت پیدا نکردن شکار لاشه‌خواری هم می‌کنند.اما شکار اصلی آن‌ها پستانداران متوسط جثه (وزن بین ۲۰ تا ۸۰ کیلو) است. بزرگترین شکاری که از یک پلنگ ثبت شده شکار یک گاو کوهی معمولی ۹۰۰ کیلویی به دست یک پلنگ نر آفریقایی بوده است. اما آن‌ها هم معمولاً به سراغ حیوانات بسیار بزرگ نمی‌روند.</a:t>
            </a:r>
          </a:p>
        </p:txBody>
      </p:sp>
      <p:pic>
        <p:nvPicPr>
          <p:cNvPr id="6" name="Picture 5">
            <a:extLst>
              <a:ext uri="{FF2B5EF4-FFF2-40B4-BE49-F238E27FC236}">
                <a16:creationId xmlns:a16="http://schemas.microsoft.com/office/drawing/2014/main" id="{2EF84940-4759-867D-C85D-7070651019D1}"/>
              </a:ext>
            </a:extLst>
          </p:cNvPr>
          <p:cNvPicPr>
            <a:picLocks noChangeAspect="1"/>
          </p:cNvPicPr>
          <p:nvPr/>
        </p:nvPicPr>
        <p:blipFill>
          <a:blip r:embed="rId2"/>
          <a:srcRect r="6193"/>
          <a:stretch/>
        </p:blipFill>
        <p:spPr>
          <a:xfrm>
            <a:off x="78658" y="1319246"/>
            <a:ext cx="6847158" cy="4835748"/>
          </a:xfrm>
          <a:prstGeom prst="rect">
            <a:avLst/>
          </a:prstGeom>
        </p:spPr>
      </p:pic>
      <p:sp>
        <p:nvSpPr>
          <p:cNvPr id="7" name="Rectangle 6">
            <a:extLst>
              <a:ext uri="{FF2B5EF4-FFF2-40B4-BE49-F238E27FC236}">
                <a16:creationId xmlns:a16="http://schemas.microsoft.com/office/drawing/2014/main" id="{F92E3742-9D96-EE15-6AAE-E9A01D6CB8F6}"/>
              </a:ext>
            </a:extLst>
          </p:cNvPr>
          <p:cNvSpPr/>
          <p:nvPr/>
        </p:nvSpPr>
        <p:spPr>
          <a:xfrm>
            <a:off x="0" y="6508955"/>
            <a:ext cx="12192000" cy="194741"/>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Isosceles Triangle 9">
            <a:extLst>
              <a:ext uri="{FF2B5EF4-FFF2-40B4-BE49-F238E27FC236}">
                <a16:creationId xmlns:a16="http://schemas.microsoft.com/office/drawing/2014/main" id="{D722EE01-4B10-6FEE-F219-59E0B0D31DB2}"/>
              </a:ext>
            </a:extLst>
          </p:cNvPr>
          <p:cNvSpPr/>
          <p:nvPr/>
        </p:nvSpPr>
        <p:spPr>
          <a:xfrm>
            <a:off x="0" y="68826"/>
            <a:ext cx="2320414" cy="896459"/>
          </a:xfrm>
          <a:prstGeom prst="triangle">
            <a:avLst>
              <a:gd name="adj" fmla="val 0"/>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Isosceles Triangle 10">
            <a:extLst>
              <a:ext uri="{FF2B5EF4-FFF2-40B4-BE49-F238E27FC236}">
                <a16:creationId xmlns:a16="http://schemas.microsoft.com/office/drawing/2014/main" id="{B1424F01-CAE9-506E-00F5-90DBA20F02DF}"/>
              </a:ext>
            </a:extLst>
          </p:cNvPr>
          <p:cNvSpPr/>
          <p:nvPr/>
        </p:nvSpPr>
        <p:spPr>
          <a:xfrm flipH="1">
            <a:off x="9871585" y="68826"/>
            <a:ext cx="2320414" cy="896459"/>
          </a:xfrm>
          <a:prstGeom prst="triangle">
            <a:avLst>
              <a:gd name="adj" fmla="val 0"/>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31055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754639-2C7B-5E19-E788-88597A816B47}"/>
              </a:ext>
            </a:extLst>
          </p:cNvPr>
          <p:cNvSpPr txBox="1"/>
          <p:nvPr/>
        </p:nvSpPr>
        <p:spPr>
          <a:xfrm>
            <a:off x="598046" y="1595351"/>
            <a:ext cx="4526280"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t>شکار و تغذیه پلنگ چگونه است؟</a:t>
            </a:r>
          </a:p>
        </p:txBody>
      </p:sp>
      <p:sp>
        <p:nvSpPr>
          <p:cNvPr id="5" name="TextBox 4">
            <a:extLst>
              <a:ext uri="{FF2B5EF4-FFF2-40B4-BE49-F238E27FC236}">
                <a16:creationId xmlns:a16="http://schemas.microsoft.com/office/drawing/2014/main" id="{219E559F-8BF0-A114-2B51-AEECB8612409}"/>
              </a:ext>
            </a:extLst>
          </p:cNvPr>
          <p:cNvSpPr txBox="1"/>
          <p:nvPr/>
        </p:nvSpPr>
        <p:spPr>
          <a:xfrm>
            <a:off x="363793" y="2396276"/>
            <a:ext cx="4994787" cy="279307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این گربه‌سان معمولاً از هر جانوری که بتواند شکارش کند، تغذیه می‌کند. از حشراتی چون ملخ و سوسک گرفته تا بزرگ‌ترین پستانداران در طعمه‌های این حیوان قرار دارند و وقتی شکار پیدا نکنند، لاشه خواری می‌کنند. این گربه‌سان‌ها عمدتاً گوشت‌خوار هستند. </a:t>
            </a:r>
          </a:p>
        </p:txBody>
      </p:sp>
      <p:pic>
        <p:nvPicPr>
          <p:cNvPr id="6" name="Picture 5">
            <a:extLst>
              <a:ext uri="{FF2B5EF4-FFF2-40B4-BE49-F238E27FC236}">
                <a16:creationId xmlns:a16="http://schemas.microsoft.com/office/drawing/2014/main" id="{D94B16BE-8F1C-FB98-F468-88FF2CB6E408}"/>
              </a:ext>
            </a:extLst>
          </p:cNvPr>
          <p:cNvPicPr>
            <a:picLocks noChangeAspect="1"/>
          </p:cNvPicPr>
          <p:nvPr/>
        </p:nvPicPr>
        <p:blipFill>
          <a:blip r:embed="rId2"/>
          <a:srcRect l="715" b="2994"/>
          <a:stretch/>
        </p:blipFill>
        <p:spPr>
          <a:xfrm>
            <a:off x="5807914" y="404709"/>
            <a:ext cx="6384086" cy="5908712"/>
          </a:xfrm>
          <a:prstGeom prst="rect">
            <a:avLst/>
          </a:prstGeom>
        </p:spPr>
      </p:pic>
      <p:sp>
        <p:nvSpPr>
          <p:cNvPr id="7" name="Rectangle 6">
            <a:extLst>
              <a:ext uri="{FF2B5EF4-FFF2-40B4-BE49-F238E27FC236}">
                <a16:creationId xmlns:a16="http://schemas.microsoft.com/office/drawing/2014/main" id="{896DB81E-1C44-AF02-1134-10C0B388A8EF}"/>
              </a:ext>
            </a:extLst>
          </p:cNvPr>
          <p:cNvSpPr/>
          <p:nvPr/>
        </p:nvSpPr>
        <p:spPr>
          <a:xfrm>
            <a:off x="0" y="5663381"/>
            <a:ext cx="5722374" cy="422787"/>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296DED35-A18F-0C8A-A186-BA0DE049F3C1}"/>
              </a:ext>
            </a:extLst>
          </p:cNvPr>
          <p:cNvSpPr/>
          <p:nvPr/>
        </p:nvSpPr>
        <p:spPr>
          <a:xfrm>
            <a:off x="0" y="1110304"/>
            <a:ext cx="5745724" cy="422787"/>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85FBCAF3-2CE6-C1FC-59B1-DB707C38885B}"/>
              </a:ext>
            </a:extLst>
          </p:cNvPr>
          <p:cNvSpPr/>
          <p:nvPr/>
        </p:nvSpPr>
        <p:spPr>
          <a:xfrm>
            <a:off x="5226090" y="6086168"/>
            <a:ext cx="496285" cy="658761"/>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42BA5543-B9F1-DEC0-D67B-2C07E79C12F2}"/>
              </a:ext>
            </a:extLst>
          </p:cNvPr>
          <p:cNvSpPr/>
          <p:nvPr/>
        </p:nvSpPr>
        <p:spPr>
          <a:xfrm>
            <a:off x="5226091" y="6403021"/>
            <a:ext cx="6965910" cy="422787"/>
          </a:xfrm>
          <a:prstGeom prst="rect">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198134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982C0BC-1583-0E6C-69C1-B36EAA793610}"/>
              </a:ext>
            </a:extLst>
          </p:cNvPr>
          <p:cNvPicPr>
            <a:picLocks noChangeAspect="1"/>
          </p:cNvPicPr>
          <p:nvPr/>
        </p:nvPicPr>
        <p:blipFill>
          <a:blip r:embed="rId2"/>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3B170B64-A329-E872-E1D0-6BCF7B2927B2}"/>
              </a:ext>
            </a:extLst>
          </p:cNvPr>
          <p:cNvSpPr txBox="1"/>
          <p:nvPr/>
        </p:nvSpPr>
        <p:spPr>
          <a:xfrm>
            <a:off x="4660491" y="3930447"/>
            <a:ext cx="7354528" cy="279307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قسمت قابل توجهی از رژیم غذایی این پستاندار از راه شکار انواع گوسفندان وحشی، بز کوهی، گوزن، آهو و گراز تأمین می‌شود. گاهی نیز به شکارهای کوچک‌تری مانند خرگوش، موش و شغال و روباه و انواع پرندگان و خزندگان می‌پردازد. بیشتر تحرک این حیوانات در شب است؛ آن‌ها معمولاً از غروب آفتاب تا هنگام طلوع فعال هستند.</a:t>
            </a:r>
          </a:p>
        </p:txBody>
      </p:sp>
      <p:sp>
        <p:nvSpPr>
          <p:cNvPr id="5" name="TextBox 4">
            <a:extLst>
              <a:ext uri="{FF2B5EF4-FFF2-40B4-BE49-F238E27FC236}">
                <a16:creationId xmlns:a16="http://schemas.microsoft.com/office/drawing/2014/main" id="{FB107E92-FFEE-7181-AD44-28C29EE32213}"/>
              </a:ext>
            </a:extLst>
          </p:cNvPr>
          <p:cNvSpPr txBox="1"/>
          <p:nvPr/>
        </p:nvSpPr>
        <p:spPr>
          <a:xfrm>
            <a:off x="4304807" y="3191783"/>
            <a:ext cx="4526280"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solidFill>
                  <a:srgbClr val="7E0000"/>
                </a:solidFill>
              </a:rPr>
              <a:t>شکار و تغذیه پلنگ چگونه است؟</a:t>
            </a:r>
          </a:p>
        </p:txBody>
      </p:sp>
    </p:spTree>
    <p:extLst>
      <p:ext uri="{BB962C8B-B14F-4D97-AF65-F5344CB8AC3E}">
        <p14:creationId xmlns:p14="http://schemas.microsoft.com/office/powerpoint/2010/main" val="2865335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BA3F09-D941-5E83-2256-CC3C16652A89}"/>
              </a:ext>
            </a:extLst>
          </p:cNvPr>
          <p:cNvPicPr>
            <a:picLocks noChangeAspect="1"/>
          </p:cNvPicPr>
          <p:nvPr/>
        </p:nvPicPr>
        <p:blipFill>
          <a:blip r:embed="rId2"/>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84A56096-C7C5-F32D-721B-12F286AB2C87}"/>
              </a:ext>
            </a:extLst>
          </p:cNvPr>
          <p:cNvSpPr/>
          <p:nvPr/>
        </p:nvSpPr>
        <p:spPr>
          <a:xfrm>
            <a:off x="403120" y="0"/>
            <a:ext cx="4670323" cy="5034116"/>
          </a:xfrm>
          <a:prstGeom prst="rect">
            <a:avLst/>
          </a:prstGeom>
          <a:solidFill>
            <a:schemeClr val="tx2">
              <a:lumMod val="60000"/>
              <a:lumOff val="40000"/>
              <a:alpha val="67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88D9BE4-BB0F-C9C9-09BB-DEFDCB4F0C7E}"/>
              </a:ext>
            </a:extLst>
          </p:cNvPr>
          <p:cNvSpPr txBox="1"/>
          <p:nvPr/>
        </p:nvSpPr>
        <p:spPr>
          <a:xfrm>
            <a:off x="526022" y="913066"/>
            <a:ext cx="4424517" cy="3901068"/>
          </a:xfrm>
          <a:prstGeom prst="rect">
            <a:avLst/>
          </a:prstGeom>
          <a:noFill/>
        </p:spPr>
        <p:txBody>
          <a:bodyPr wrap="square">
            <a:spAutoFit/>
          </a:bodyPr>
          <a:lstStyle>
            <a:defPPr>
              <a:defRPr lang="fa-IR"/>
            </a:defPPr>
            <a:lvl1pPr algn="just" rtl="1">
              <a:lnSpc>
                <a:spcPct val="200000"/>
              </a:lnSpc>
              <a:defRPr b="0">
                <a:solidFill>
                  <a:srgbClr val="333333"/>
                </a:solidFill>
                <a:effectLst/>
                <a:latin typeface="Vazir" panose="020B0603030804020204" pitchFamily="34" charset="-78"/>
                <a:cs typeface="Vazir" panose="020B0603030804020204" pitchFamily="34" charset="-78"/>
              </a:defRPr>
            </a:lvl1pPr>
          </a:lstStyle>
          <a:p>
            <a:r>
              <a:rPr lang="fa-IR" dirty="0"/>
              <a:t>اتحادیه بین‌المللی حفاظت از محیط زیست این حیوان را با توجه به کاهش جمعیت و کاهش محدودهٔ زندگی آن در فهرست گونه‌های «در مرز تهدید به انقراض» قرار داده‌است. اما با همهٔ این احوال جمعیت پلنگ‌ها از دیگر گونه‌های خویشاوند خود یعنی شیر، ببر و جگوار بیشتر است و وضعیت حفاظتی بهتری دارد.</a:t>
            </a:r>
          </a:p>
        </p:txBody>
      </p:sp>
      <p:sp>
        <p:nvSpPr>
          <p:cNvPr id="5" name="TextBox 4">
            <a:extLst>
              <a:ext uri="{FF2B5EF4-FFF2-40B4-BE49-F238E27FC236}">
                <a16:creationId xmlns:a16="http://schemas.microsoft.com/office/drawing/2014/main" id="{FFBE3185-61CC-6B4D-5323-E75D3B006BB5}"/>
              </a:ext>
            </a:extLst>
          </p:cNvPr>
          <p:cNvSpPr txBox="1"/>
          <p:nvPr/>
        </p:nvSpPr>
        <p:spPr>
          <a:xfrm>
            <a:off x="403120" y="87201"/>
            <a:ext cx="4355690"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t>نحوه زندگی و زیستگاه پلنگ ها</a:t>
            </a:r>
          </a:p>
        </p:txBody>
      </p:sp>
      <p:sp>
        <p:nvSpPr>
          <p:cNvPr id="9" name="Flowchart: Manual Operation 8">
            <a:extLst>
              <a:ext uri="{FF2B5EF4-FFF2-40B4-BE49-F238E27FC236}">
                <a16:creationId xmlns:a16="http://schemas.microsoft.com/office/drawing/2014/main" id="{67CECF8F-619F-2B9A-BF65-1706E656A1F5}"/>
              </a:ext>
            </a:extLst>
          </p:cNvPr>
          <p:cNvSpPr/>
          <p:nvPr/>
        </p:nvSpPr>
        <p:spPr>
          <a:xfrm>
            <a:off x="9979741" y="1"/>
            <a:ext cx="1995949" cy="1356852"/>
          </a:xfrm>
          <a:prstGeom prst="flowChartManualOperation">
            <a:avLst/>
          </a:prstGeom>
          <a:solidFill>
            <a:srgbClr val="7E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088308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EFF690-3710-EDB1-A794-C345CB8ACC64}"/>
              </a:ext>
            </a:extLst>
          </p:cNvPr>
          <p:cNvSpPr/>
          <p:nvPr/>
        </p:nvSpPr>
        <p:spPr>
          <a:xfrm>
            <a:off x="0" y="1631676"/>
            <a:ext cx="12192000" cy="594852"/>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10437409-CB0D-147C-7615-7120EA4FDE9A}"/>
              </a:ext>
            </a:extLst>
          </p:cNvPr>
          <p:cNvSpPr/>
          <p:nvPr/>
        </p:nvSpPr>
        <p:spPr>
          <a:xfrm>
            <a:off x="0" y="5405113"/>
            <a:ext cx="12192000" cy="594852"/>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0830034-ADB3-442C-35BE-DB0A10CD6F4F}"/>
              </a:ext>
            </a:extLst>
          </p:cNvPr>
          <p:cNvSpPr txBox="1"/>
          <p:nvPr/>
        </p:nvSpPr>
        <p:spPr>
          <a:xfrm>
            <a:off x="418562" y="2419284"/>
            <a:ext cx="5574890" cy="279307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پلنگ در نقاط جنگلی ، کوهستانها در ارتفاعات نسبتا زیاد تا ۳۵۰۰ متر زندگی می‌کنند. نواحی پر درخت و صخره‌ای و نزدیک رودخانه را ترجیح می‌دهند. کمتر به کوهپایه‌ها پایین می‌آیند و به ندرت در دشتها دیده می‌شوند. اگر چه بیشتر شبها فعالیت می‌کنند ولی در روز هم دیده می‌شوند.</a:t>
            </a:r>
          </a:p>
        </p:txBody>
      </p:sp>
      <p:sp>
        <p:nvSpPr>
          <p:cNvPr id="4" name="TextBox 3">
            <a:extLst>
              <a:ext uri="{FF2B5EF4-FFF2-40B4-BE49-F238E27FC236}">
                <a16:creationId xmlns:a16="http://schemas.microsoft.com/office/drawing/2014/main" id="{B1D33B3A-5BED-B802-FA52-3E34C910616E}"/>
              </a:ext>
            </a:extLst>
          </p:cNvPr>
          <p:cNvSpPr txBox="1"/>
          <p:nvPr/>
        </p:nvSpPr>
        <p:spPr>
          <a:xfrm>
            <a:off x="1028162" y="1464126"/>
            <a:ext cx="4355690" cy="738664"/>
          </a:xfrm>
          <a:prstGeom prst="rect">
            <a:avLst/>
          </a:prstGeom>
          <a:noFill/>
        </p:spPr>
        <p:txBody>
          <a:bodyPr wrap="square">
            <a:spAutoFit/>
          </a:bodyPr>
          <a:lstStyle>
            <a:defPPr>
              <a:defRPr lang="fa-IR"/>
            </a:defPPr>
            <a:lvl1pPr algn="just" rtl="1">
              <a:lnSpc>
                <a:spcPct val="200000"/>
              </a:lnSpc>
              <a:defRPr sz="2400" b="1">
                <a:effectLst/>
                <a:latin typeface="Shabnam" panose="020B0603030804020204" pitchFamily="34" charset="-78"/>
                <a:cs typeface="Shabnam" panose="020B0603030804020204" pitchFamily="34" charset="-78"/>
              </a:defRPr>
            </a:lvl1pPr>
          </a:lstStyle>
          <a:p>
            <a:r>
              <a:rPr lang="fa-IR" dirty="0">
                <a:solidFill>
                  <a:srgbClr val="7E0000"/>
                </a:solidFill>
              </a:rPr>
              <a:t>نحوه زندگی و زیستگاه پلنگ ها</a:t>
            </a:r>
          </a:p>
        </p:txBody>
      </p:sp>
      <p:pic>
        <p:nvPicPr>
          <p:cNvPr id="6" name="Picture 5">
            <a:extLst>
              <a:ext uri="{FF2B5EF4-FFF2-40B4-BE49-F238E27FC236}">
                <a16:creationId xmlns:a16="http://schemas.microsoft.com/office/drawing/2014/main" id="{E9572A86-C74A-857A-BD79-30798C475D8B}"/>
              </a:ext>
            </a:extLst>
          </p:cNvPr>
          <p:cNvPicPr>
            <a:picLocks noChangeAspect="1"/>
          </p:cNvPicPr>
          <p:nvPr/>
        </p:nvPicPr>
        <p:blipFill>
          <a:blip r:embed="rId2"/>
          <a:srcRect r="21437"/>
          <a:stretch/>
        </p:blipFill>
        <p:spPr>
          <a:xfrm>
            <a:off x="6362853" y="2029882"/>
            <a:ext cx="5574890" cy="3571875"/>
          </a:xfrm>
          <a:prstGeom prst="rect">
            <a:avLst/>
          </a:prstGeom>
          <a:ln w="28575">
            <a:solidFill>
              <a:schemeClr val="bg1"/>
            </a:solidFill>
          </a:ln>
        </p:spPr>
      </p:pic>
      <p:sp>
        <p:nvSpPr>
          <p:cNvPr id="12" name="Isosceles Triangle 11">
            <a:extLst>
              <a:ext uri="{FF2B5EF4-FFF2-40B4-BE49-F238E27FC236}">
                <a16:creationId xmlns:a16="http://schemas.microsoft.com/office/drawing/2014/main" id="{CCDE560B-F748-2656-C920-25322B04D451}"/>
              </a:ext>
            </a:extLst>
          </p:cNvPr>
          <p:cNvSpPr/>
          <p:nvPr/>
        </p:nvSpPr>
        <p:spPr>
          <a:xfrm flipV="1">
            <a:off x="7443019" y="0"/>
            <a:ext cx="4748981" cy="963561"/>
          </a:xfrm>
          <a:prstGeom prst="triangle">
            <a:avLst>
              <a:gd name="adj" fmla="val 66356"/>
            </a:avLst>
          </a:prstGeom>
          <a:gradFill flip="none" rotWithShape="1">
            <a:gsLst>
              <a:gs pos="0">
                <a:srgbClr val="7E0000">
                  <a:tint val="66000"/>
                  <a:satMod val="160000"/>
                </a:srgbClr>
              </a:gs>
              <a:gs pos="50000">
                <a:srgbClr val="7E0000">
                  <a:tint val="44500"/>
                  <a:satMod val="160000"/>
                </a:srgbClr>
              </a:gs>
              <a:gs pos="100000">
                <a:srgbClr val="7E0000">
                  <a:tint val="23500"/>
                  <a:satMod val="160000"/>
                </a:srgb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Isosceles Triangle 12">
            <a:extLst>
              <a:ext uri="{FF2B5EF4-FFF2-40B4-BE49-F238E27FC236}">
                <a16:creationId xmlns:a16="http://schemas.microsoft.com/office/drawing/2014/main" id="{99052932-405A-20CD-6697-96376CA2EFE7}"/>
              </a:ext>
            </a:extLst>
          </p:cNvPr>
          <p:cNvSpPr/>
          <p:nvPr/>
        </p:nvSpPr>
        <p:spPr>
          <a:xfrm flipV="1">
            <a:off x="4401317" y="0"/>
            <a:ext cx="4748981" cy="963561"/>
          </a:xfrm>
          <a:prstGeom prst="triangle">
            <a:avLst>
              <a:gd name="adj" fmla="val 80020"/>
            </a:avLst>
          </a:prstGeom>
          <a:gradFill flip="none" rotWithShape="1">
            <a:gsLst>
              <a:gs pos="0">
                <a:srgbClr val="7E0000">
                  <a:tint val="66000"/>
                  <a:satMod val="160000"/>
                </a:srgbClr>
              </a:gs>
              <a:gs pos="50000">
                <a:srgbClr val="7E0000">
                  <a:tint val="44500"/>
                  <a:satMod val="160000"/>
                </a:srgbClr>
              </a:gs>
              <a:gs pos="100000">
                <a:srgbClr val="7E0000">
                  <a:tint val="23500"/>
                  <a:satMod val="160000"/>
                </a:srgbClr>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Isosceles Triangle 13">
            <a:extLst>
              <a:ext uri="{FF2B5EF4-FFF2-40B4-BE49-F238E27FC236}">
                <a16:creationId xmlns:a16="http://schemas.microsoft.com/office/drawing/2014/main" id="{A7B3DB13-6173-017C-EB65-F718BF5743B3}"/>
              </a:ext>
            </a:extLst>
          </p:cNvPr>
          <p:cNvSpPr/>
          <p:nvPr/>
        </p:nvSpPr>
        <p:spPr>
          <a:xfrm flipV="1">
            <a:off x="2374491" y="-12770"/>
            <a:ext cx="4748981" cy="1246237"/>
          </a:xfrm>
          <a:prstGeom prst="triangle">
            <a:avLst>
              <a:gd name="adj" fmla="val 82298"/>
            </a:avLst>
          </a:prstGeom>
          <a:gradFill flip="none" rotWithShape="1">
            <a:gsLst>
              <a:gs pos="0">
                <a:srgbClr val="7E0000">
                  <a:tint val="66000"/>
                  <a:satMod val="160000"/>
                </a:srgbClr>
              </a:gs>
              <a:gs pos="50000">
                <a:srgbClr val="7E0000">
                  <a:tint val="44500"/>
                  <a:satMod val="160000"/>
                </a:srgbClr>
              </a:gs>
              <a:gs pos="100000">
                <a:srgbClr val="7E0000">
                  <a:tint val="23500"/>
                  <a:satMod val="160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Isosceles Triangle 14">
            <a:extLst>
              <a:ext uri="{FF2B5EF4-FFF2-40B4-BE49-F238E27FC236}">
                <a16:creationId xmlns:a16="http://schemas.microsoft.com/office/drawing/2014/main" id="{C5F79FAF-8D11-B79A-D300-B008024B5677}"/>
              </a:ext>
            </a:extLst>
          </p:cNvPr>
          <p:cNvSpPr/>
          <p:nvPr/>
        </p:nvSpPr>
        <p:spPr>
          <a:xfrm flipV="1">
            <a:off x="0" y="-6385"/>
            <a:ext cx="4748981" cy="963561"/>
          </a:xfrm>
          <a:prstGeom prst="triangle">
            <a:avLst>
              <a:gd name="adj" fmla="val 76294"/>
            </a:avLst>
          </a:prstGeom>
          <a:gradFill flip="none" rotWithShape="1">
            <a:gsLst>
              <a:gs pos="0">
                <a:srgbClr val="7E0000">
                  <a:tint val="66000"/>
                  <a:satMod val="160000"/>
                </a:srgbClr>
              </a:gs>
              <a:gs pos="50000">
                <a:srgbClr val="7E0000">
                  <a:tint val="44500"/>
                  <a:satMod val="160000"/>
                </a:srgbClr>
              </a:gs>
              <a:gs pos="100000">
                <a:srgbClr val="7E0000">
                  <a:tint val="23500"/>
                  <a:satMod val="160000"/>
                </a:srgbClr>
              </a:gs>
            </a:gsLst>
            <a:lin ang="135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330475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TotalTime>
  <Words>1464</Words>
  <Application>Microsoft Office PowerPoint</Application>
  <PresentationFormat>Widescreen</PresentationFormat>
  <Paragraphs>66</Paragraphs>
  <Slides>26</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Calibri</vt:lpstr>
      <vt:lpstr>Shabnam</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hp</cp:lastModifiedBy>
  <cp:revision>2</cp:revision>
  <dcterms:created xsi:type="dcterms:W3CDTF">2025-02-15T07:42:27Z</dcterms:created>
  <dcterms:modified xsi:type="dcterms:W3CDTF">2025-02-16T05:44:56Z</dcterms:modified>
</cp:coreProperties>
</file>