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2" r:id="rId2"/>
    <p:sldId id="256" r:id="rId3"/>
    <p:sldId id="257" r:id="rId4"/>
    <p:sldId id="258" r:id="rId5"/>
    <p:sldId id="259" r:id="rId6"/>
    <p:sldId id="260" r:id="rId7"/>
    <p:sldId id="279" r:id="rId8"/>
    <p:sldId id="281"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80" r:id="rId23"/>
    <p:sldId id="274" r:id="rId24"/>
    <p:sldId id="275" r:id="rId25"/>
    <p:sldId id="276" r:id="rId26"/>
    <p:sldId id="277" r:id="rId27"/>
    <p:sldId id="278" r:id="rId2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778"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2953CAD-8BFF-4D51-828F-63EA08F95609}" type="datetimeFigureOut">
              <a:rPr lang="fa-IR" smtClean="0"/>
              <a:t>09/09/1446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A9FCE85B-1CD9-4741-A700-0278C6F8F76E}" type="slidenum">
              <a:rPr lang="fa-IR" smtClean="0"/>
              <a:t>‹#›</a:t>
            </a:fld>
            <a:endParaRPr lang="fa-IR"/>
          </a:p>
        </p:txBody>
      </p:sp>
    </p:spTree>
    <p:extLst>
      <p:ext uri="{BB962C8B-B14F-4D97-AF65-F5344CB8AC3E}">
        <p14:creationId xmlns:p14="http://schemas.microsoft.com/office/powerpoint/2010/main" val="36205804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FCE85B-1CD9-4741-A700-0278C6F8F76E}" type="slidenum">
              <a:rPr lang="fa-IR" smtClean="0"/>
              <a:t>10</a:t>
            </a:fld>
            <a:endParaRPr lang="fa-IR"/>
          </a:p>
        </p:txBody>
      </p:sp>
    </p:spTree>
    <p:extLst>
      <p:ext uri="{BB962C8B-B14F-4D97-AF65-F5344CB8AC3E}">
        <p14:creationId xmlns:p14="http://schemas.microsoft.com/office/powerpoint/2010/main" val="532643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A9FCE85B-1CD9-4741-A700-0278C6F8F76E}" type="slidenum">
              <a:rPr lang="fa-IR" smtClean="0"/>
              <a:t>22</a:t>
            </a:fld>
            <a:endParaRPr lang="fa-IR"/>
          </a:p>
        </p:txBody>
      </p:sp>
    </p:spTree>
    <p:extLst>
      <p:ext uri="{BB962C8B-B14F-4D97-AF65-F5344CB8AC3E}">
        <p14:creationId xmlns:p14="http://schemas.microsoft.com/office/powerpoint/2010/main" val="2189465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219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61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880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8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628900" y="290570"/>
            <a:ext cx="7416800" cy="6148330"/>
          </a:xfrm>
          <a:custGeom>
            <a:avLst/>
            <a:gdLst>
              <a:gd name="connsiteX0" fmla="*/ 12700 w 7416800"/>
              <a:gd name="connsiteY0" fmla="*/ 0 h 6148330"/>
              <a:gd name="connsiteX1" fmla="*/ 7391400 w 7416800"/>
              <a:gd name="connsiteY1" fmla="*/ 0 h 6148330"/>
              <a:gd name="connsiteX2" fmla="*/ 7391400 w 7416800"/>
              <a:gd name="connsiteY2" fmla="*/ 1530 h 6148330"/>
              <a:gd name="connsiteX3" fmla="*/ 7416800 w 7416800"/>
              <a:gd name="connsiteY3" fmla="*/ 1530 h 6148330"/>
              <a:gd name="connsiteX4" fmla="*/ 7416800 w 7416800"/>
              <a:gd name="connsiteY4" fmla="*/ 6148330 h 6148330"/>
              <a:gd name="connsiteX5" fmla="*/ 0 w 7416800"/>
              <a:gd name="connsiteY5" fmla="*/ 6148330 h 6148330"/>
              <a:gd name="connsiteX6" fmla="*/ 0 w 7416800"/>
              <a:gd name="connsiteY6" fmla="*/ 1530 h 6148330"/>
              <a:gd name="connsiteX7" fmla="*/ 12700 w 7416800"/>
              <a:gd name="connsiteY7" fmla="*/ 1530 h 614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6800" h="6148330">
                <a:moveTo>
                  <a:pt x="12700" y="0"/>
                </a:moveTo>
                <a:lnTo>
                  <a:pt x="7391400" y="0"/>
                </a:lnTo>
                <a:lnTo>
                  <a:pt x="7391400" y="1530"/>
                </a:lnTo>
                <a:lnTo>
                  <a:pt x="7416800" y="1530"/>
                </a:lnTo>
                <a:lnTo>
                  <a:pt x="7416800" y="6148330"/>
                </a:lnTo>
                <a:lnTo>
                  <a:pt x="0" y="6148330"/>
                </a:lnTo>
                <a:lnTo>
                  <a:pt x="0" y="1530"/>
                </a:lnTo>
                <a:lnTo>
                  <a:pt x="12700" y="1530"/>
                </a:lnTo>
                <a:close/>
              </a:path>
            </a:pathLst>
          </a:custGeom>
        </p:spPr>
        <p:txBody>
          <a:bodyPr wrap="square">
            <a:noAutofit/>
          </a:bodyPr>
          <a:lstStyle/>
          <a:p>
            <a:endParaRPr lang="fa-IR"/>
          </a:p>
        </p:txBody>
      </p:sp>
    </p:spTree>
    <p:extLst>
      <p:ext uri="{BB962C8B-B14F-4D97-AF65-F5344CB8AC3E}">
        <p14:creationId xmlns:p14="http://schemas.microsoft.com/office/powerpoint/2010/main" val="861020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674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32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947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697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742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195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964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fa.wikipedia.org/wiki/%D8%A2%D9%81%D8%B1%DB%8C%D9%82%D8%A7%DB%8C_%D8%AC%D9%86%D9%88%D8%A8%DB%8C" TargetMode="Externa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790" r="9790"/>
          <a:stretch>
            <a:fillRect/>
          </a:stretch>
        </p:blipFill>
        <p:spPr>
          <a:xfrm>
            <a:off x="191532" y="156963"/>
            <a:ext cx="8289330" cy="6871634"/>
          </a:xfrm>
          <a:prstGeom prst="flowChartDocument">
            <a:avLst/>
          </a:prstGeom>
        </p:spPr>
      </p:pic>
      <p:sp>
        <p:nvSpPr>
          <p:cNvPr id="5" name="Rectangle 4"/>
          <p:cNvSpPr/>
          <p:nvPr/>
        </p:nvSpPr>
        <p:spPr>
          <a:xfrm>
            <a:off x="6329238" y="5405141"/>
            <a:ext cx="4465925" cy="69077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329238" y="3347500"/>
            <a:ext cx="4465925" cy="69077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215832" y="2401209"/>
            <a:ext cx="4976167" cy="69077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215833" y="4429197"/>
            <a:ext cx="4976166" cy="69077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3"/>
          <a:stretch>
            <a:fillRect/>
          </a:stretch>
        </p:blipFill>
        <p:spPr>
          <a:xfrm>
            <a:off x="7444443" y="190335"/>
            <a:ext cx="2072837" cy="2072837"/>
          </a:xfrm>
          <a:prstGeom prst="rect">
            <a:avLst/>
          </a:prstGeom>
        </p:spPr>
      </p:pic>
      <p:sp>
        <p:nvSpPr>
          <p:cNvPr id="4" name="Rectangle 3">
            <a:extLst>
              <a:ext uri="{FF2B5EF4-FFF2-40B4-BE49-F238E27FC236}">
                <a16:creationId xmlns:a16="http://schemas.microsoft.com/office/drawing/2014/main" id="{E8BE36A4-E45A-A532-51CD-71C9DFA607A7}"/>
              </a:ext>
            </a:extLst>
          </p:cNvPr>
          <p:cNvSpPr/>
          <p:nvPr/>
        </p:nvSpPr>
        <p:spPr>
          <a:xfrm>
            <a:off x="7215832" y="2481493"/>
            <a:ext cx="4976168" cy="461665"/>
          </a:xfrm>
          <a:prstGeom prst="rect">
            <a:avLst/>
          </a:prstGeom>
        </p:spPr>
        <p:txBody>
          <a:bodyPr wrap="square">
            <a:spAutoFit/>
          </a:bodyPr>
          <a:lstStyle/>
          <a:p>
            <a:pPr algn="ctr"/>
            <a:r>
              <a:rPr lang="fa-IR" sz="2400" b="1" dirty="0">
                <a:solidFill>
                  <a:schemeClr val="bg1"/>
                </a:solidFill>
                <a:latin typeface="Shabnam" panose="020B0603030804020204" pitchFamily="34" charset="-78"/>
                <a:cs typeface="Shabnam" panose="020B0603030804020204" pitchFamily="34" charset="-78"/>
              </a:rPr>
              <a:t>موضوع:پاورپوینت کرکس یا لاشخور</a:t>
            </a:r>
          </a:p>
        </p:txBody>
      </p:sp>
      <p:sp>
        <p:nvSpPr>
          <p:cNvPr id="14" name="Rectangle 13">
            <a:extLst>
              <a:ext uri="{FF2B5EF4-FFF2-40B4-BE49-F238E27FC236}">
                <a16:creationId xmlns:a16="http://schemas.microsoft.com/office/drawing/2014/main" id="{D7F5B9AA-8CD3-9551-77C1-3AE818B4B37C}"/>
              </a:ext>
            </a:extLst>
          </p:cNvPr>
          <p:cNvSpPr/>
          <p:nvPr/>
        </p:nvSpPr>
        <p:spPr>
          <a:xfrm>
            <a:off x="6329238" y="3448100"/>
            <a:ext cx="4465925" cy="461665"/>
          </a:xfrm>
          <a:prstGeom prst="rect">
            <a:avLst/>
          </a:prstGeom>
        </p:spPr>
        <p:txBody>
          <a:bodyPr wrap="square">
            <a:spAutoFit/>
          </a:bodyPr>
          <a:lstStyle/>
          <a:p>
            <a:pPr algn="ctr"/>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5" name="Rectangle 14">
            <a:extLst>
              <a:ext uri="{FF2B5EF4-FFF2-40B4-BE49-F238E27FC236}">
                <a16:creationId xmlns:a16="http://schemas.microsoft.com/office/drawing/2014/main" id="{1F6C6D6D-F929-B3BA-CAD3-39D0011FB741}"/>
              </a:ext>
            </a:extLst>
          </p:cNvPr>
          <p:cNvSpPr/>
          <p:nvPr/>
        </p:nvSpPr>
        <p:spPr>
          <a:xfrm>
            <a:off x="7215832" y="4544831"/>
            <a:ext cx="4976166" cy="461665"/>
          </a:xfrm>
          <a:prstGeom prst="rect">
            <a:avLst/>
          </a:prstGeom>
        </p:spPr>
        <p:txBody>
          <a:bodyPr wrap="square">
            <a:spAutoFit/>
          </a:bodyPr>
          <a:lstStyle/>
          <a:p>
            <a:pPr algn="ctr"/>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6" name="Rectangle 15">
            <a:extLst>
              <a:ext uri="{FF2B5EF4-FFF2-40B4-BE49-F238E27FC236}">
                <a16:creationId xmlns:a16="http://schemas.microsoft.com/office/drawing/2014/main" id="{E593AD00-F50B-066B-5A74-A0C14C3139C1}"/>
              </a:ext>
            </a:extLst>
          </p:cNvPr>
          <p:cNvSpPr/>
          <p:nvPr/>
        </p:nvSpPr>
        <p:spPr>
          <a:xfrm>
            <a:off x="6329239" y="5497579"/>
            <a:ext cx="4465924" cy="461665"/>
          </a:xfrm>
          <a:prstGeom prst="rect">
            <a:avLst/>
          </a:prstGeom>
        </p:spPr>
        <p:txBody>
          <a:bodyPr wrap="square">
            <a:spAutoFit/>
          </a:bodyPr>
          <a:lstStyle/>
          <a:p>
            <a:pPr algn="ctr"/>
            <a:r>
              <a:rPr lang="fa-IR" sz="2400" b="1" dirty="0">
                <a:solidFill>
                  <a:schemeClr val="bg1"/>
                </a:solidFill>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3865583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 Single Corner Rectangle 20"/>
          <p:cNvSpPr/>
          <p:nvPr/>
        </p:nvSpPr>
        <p:spPr>
          <a:xfrm>
            <a:off x="5079303" y="986167"/>
            <a:ext cx="4078765" cy="45719"/>
          </a:xfrm>
          <a:prstGeom prst="round1Rect">
            <a:avLst/>
          </a:prstGeom>
          <a:solidFill>
            <a:srgbClr val="92D050"/>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ound Single Corner Rectangle 19"/>
          <p:cNvSpPr/>
          <p:nvPr/>
        </p:nvSpPr>
        <p:spPr>
          <a:xfrm>
            <a:off x="8901999" y="756872"/>
            <a:ext cx="2930610" cy="458591"/>
          </a:xfrm>
          <a:prstGeom prst="round1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901999" y="756872"/>
            <a:ext cx="293061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کرکس‌های جهان جدید</a:t>
            </a:r>
          </a:p>
        </p:txBody>
      </p:sp>
      <p:sp>
        <p:nvSpPr>
          <p:cNvPr id="3" name="Rectangle 2"/>
          <p:cNvSpPr/>
          <p:nvPr/>
        </p:nvSpPr>
        <p:spPr>
          <a:xfrm>
            <a:off x="4806655" y="1277485"/>
            <a:ext cx="6993323" cy="5078313"/>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کرکس‌های جهان جدید (</a:t>
            </a:r>
            <a:r>
              <a:rPr lang="en-US" dirty="0" err="1">
                <a:solidFill>
                  <a:srgbClr val="202122"/>
                </a:solidFill>
                <a:latin typeface="Vazir" panose="020B0603030804020204" pitchFamily="34" charset="-78"/>
                <a:cs typeface="Vazir" panose="020B0603030804020204" pitchFamily="34" charset="-78"/>
              </a:rPr>
              <a:t>Cathartidae</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یک تیره مستقل هستند که اعضای آن همگی در سرزمین‌های گرم و معتدل بر جدید (قاره آمریکا) زندگی می‌کنند. این کرکس‌ها نسب مشترک نزدیکی با کرکس‌های جهان قدیم ندارند و وجود شباهت‌هایی میان این دو گروه، نتیجه فرگشت همگرا می‌باشد. این پرندگان به‌طور سنتی در راسته شاهین‌سانان قرار می‌گیرند؛ اما در دهه ۱۹۹۰ برخی زیست‌شناسان آن‌ها را در راسته لک‌لک‌سانان طبقه‌بندی کردند. امروزه این تیره برپایه برخی شواهد ژنتیکی جدید همراه با تیره بازان در راسته بازسانان قرار می‌گیرند.برخی نیز آن‌ها را در راسته‌ای منحصر به خود با نام لاشخورسانان (</a:t>
            </a:r>
            <a:r>
              <a:rPr lang="en-US" dirty="0" err="1">
                <a:solidFill>
                  <a:srgbClr val="202122"/>
                </a:solidFill>
                <a:latin typeface="Vazir" panose="020B0603030804020204" pitchFamily="34" charset="-78"/>
                <a:cs typeface="Vazir" panose="020B0603030804020204" pitchFamily="34" charset="-78"/>
              </a:rPr>
              <a:t>Cathartiformes</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قرار می‌دهند. </a:t>
            </a:r>
          </a:p>
        </p:txBody>
      </p:sp>
      <p:pic>
        <p:nvPicPr>
          <p:cNvPr id="4" name="Picture 3"/>
          <p:cNvPicPr>
            <a:picLocks noChangeAspect="1"/>
          </p:cNvPicPr>
          <p:nvPr/>
        </p:nvPicPr>
        <p:blipFill>
          <a:blip r:embed="rId3"/>
          <a:stretch>
            <a:fillRect/>
          </a:stretch>
        </p:blipFill>
        <p:spPr>
          <a:xfrm rot="558002">
            <a:off x="510672" y="2066806"/>
            <a:ext cx="3819868" cy="31079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03658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411620" y="2700992"/>
            <a:ext cx="3897854"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Rectangle 49"/>
          <p:cNvSpPr/>
          <p:nvPr/>
        </p:nvSpPr>
        <p:spPr>
          <a:xfrm>
            <a:off x="411620" y="3838168"/>
            <a:ext cx="3897853"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Rectangle 47"/>
          <p:cNvSpPr/>
          <p:nvPr/>
        </p:nvSpPr>
        <p:spPr>
          <a:xfrm>
            <a:off x="3955554" y="6013810"/>
            <a:ext cx="4716981"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Rectangle 46"/>
          <p:cNvSpPr/>
          <p:nvPr/>
        </p:nvSpPr>
        <p:spPr>
          <a:xfrm>
            <a:off x="3955555" y="5327391"/>
            <a:ext cx="4716981"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6" name="Rectangle 45"/>
          <p:cNvSpPr/>
          <p:nvPr/>
        </p:nvSpPr>
        <p:spPr>
          <a:xfrm>
            <a:off x="6937297" y="3805317"/>
            <a:ext cx="4716981"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5" name="Rectangle 44"/>
          <p:cNvSpPr/>
          <p:nvPr/>
        </p:nvSpPr>
        <p:spPr>
          <a:xfrm>
            <a:off x="6937298" y="2708265"/>
            <a:ext cx="4716981"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4" name="Rectangle 43"/>
          <p:cNvSpPr/>
          <p:nvPr/>
        </p:nvSpPr>
        <p:spPr>
          <a:xfrm>
            <a:off x="3727765" y="1517260"/>
            <a:ext cx="4716981" cy="461665"/>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2"/>
          <a:stretch>
            <a:fillRect/>
          </a:stretch>
        </p:blipFill>
        <p:spPr>
          <a:xfrm>
            <a:off x="4089229" y="2174604"/>
            <a:ext cx="4215894" cy="2816982"/>
          </a:xfrm>
          <a:prstGeom prst="rect">
            <a:avLst/>
          </a:prstGeom>
          <a:ln>
            <a:solidFill>
              <a:srgbClr val="F4B183"/>
            </a:solidFill>
          </a:ln>
        </p:spPr>
      </p:pic>
      <p:sp>
        <p:nvSpPr>
          <p:cNvPr id="4" name="Rectangle 3"/>
          <p:cNvSpPr/>
          <p:nvPr/>
        </p:nvSpPr>
        <p:spPr>
          <a:xfrm>
            <a:off x="5067732" y="651040"/>
            <a:ext cx="6869189"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امروزه ۷ گونه از کرکس‌های جهان جدید زیست می‌کنند:</a:t>
            </a:r>
          </a:p>
        </p:txBody>
      </p:sp>
      <p:sp>
        <p:nvSpPr>
          <p:cNvPr id="51" name="Round Single Corner Rectangle 50"/>
          <p:cNvSpPr/>
          <p:nvPr/>
        </p:nvSpPr>
        <p:spPr>
          <a:xfrm>
            <a:off x="74451" y="818889"/>
            <a:ext cx="5064369" cy="45719"/>
          </a:xfrm>
          <a:prstGeom prst="round1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a:extLst>
              <a:ext uri="{FF2B5EF4-FFF2-40B4-BE49-F238E27FC236}">
                <a16:creationId xmlns:a16="http://schemas.microsoft.com/office/drawing/2014/main" id="{C9DA8734-E94B-57D0-6FBB-5B5CB16D6E86}"/>
              </a:ext>
            </a:extLst>
          </p:cNvPr>
          <p:cNvSpPr/>
          <p:nvPr/>
        </p:nvSpPr>
        <p:spPr>
          <a:xfrm>
            <a:off x="411620" y="2630372"/>
            <a:ext cx="3575018"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7.کرکس بوقلمونی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Cathartes</a:t>
            </a:r>
            <a:r>
              <a:rPr lang="en-US" dirty="0">
                <a:solidFill>
                  <a:srgbClr val="202122"/>
                </a:solidFill>
                <a:latin typeface="Vazir" panose="020B0603030804020204" pitchFamily="34" charset="-78"/>
                <a:cs typeface="Vazir" panose="020B0603030804020204" pitchFamily="34" charset="-78"/>
              </a:rPr>
              <a:t> aura</a:t>
            </a:r>
          </a:p>
        </p:txBody>
      </p:sp>
      <p:sp>
        <p:nvSpPr>
          <p:cNvPr id="19" name="Rectangle 18">
            <a:extLst>
              <a:ext uri="{FF2B5EF4-FFF2-40B4-BE49-F238E27FC236}">
                <a16:creationId xmlns:a16="http://schemas.microsoft.com/office/drawing/2014/main" id="{E21CD1A2-1A67-8E74-9036-05729B899C6D}"/>
              </a:ext>
            </a:extLst>
          </p:cNvPr>
          <p:cNvSpPr/>
          <p:nvPr/>
        </p:nvSpPr>
        <p:spPr>
          <a:xfrm>
            <a:off x="3986638" y="5245300"/>
            <a:ext cx="4685898"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4.کرکس سرزرد کوچک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Cathartes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burrovianus</a:t>
            </a:r>
            <a:r>
              <a:rPr lang="en-US" dirty="0">
                <a:solidFill>
                  <a:srgbClr val="202122"/>
                </a:solidFill>
                <a:latin typeface="Vazir" panose="020B0603030804020204" pitchFamily="34" charset="-78"/>
                <a:cs typeface="Vazir" panose="020B0603030804020204" pitchFamily="34" charset="-78"/>
              </a:rPr>
              <a:t>)</a:t>
            </a:r>
          </a:p>
        </p:txBody>
      </p:sp>
      <p:sp>
        <p:nvSpPr>
          <p:cNvPr id="20" name="Rectangle 19">
            <a:extLst>
              <a:ext uri="{FF2B5EF4-FFF2-40B4-BE49-F238E27FC236}">
                <a16:creationId xmlns:a16="http://schemas.microsoft.com/office/drawing/2014/main" id="{17CFE3BF-D19B-F448-ACD0-73EB09B1CB24}"/>
              </a:ext>
            </a:extLst>
          </p:cNvPr>
          <p:cNvSpPr/>
          <p:nvPr/>
        </p:nvSpPr>
        <p:spPr>
          <a:xfrm>
            <a:off x="3843807" y="5981713"/>
            <a:ext cx="4706738"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5.کرکس سرزرد بزرگ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Cathartes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melambrotus</a:t>
            </a:r>
            <a:endParaRPr lang="en-US" dirty="0">
              <a:solidFill>
                <a:srgbClr val="202122"/>
              </a:solidFill>
              <a:latin typeface="Vazir" panose="020B0603030804020204" pitchFamily="34" charset="-78"/>
              <a:cs typeface="Vazir" panose="020B0603030804020204" pitchFamily="34" charset="-78"/>
            </a:endParaRPr>
          </a:p>
        </p:txBody>
      </p:sp>
      <p:sp>
        <p:nvSpPr>
          <p:cNvPr id="21" name="Rectangle 20">
            <a:extLst>
              <a:ext uri="{FF2B5EF4-FFF2-40B4-BE49-F238E27FC236}">
                <a16:creationId xmlns:a16="http://schemas.microsoft.com/office/drawing/2014/main" id="{B0BC1B2E-BDCB-23A1-6524-8230FE47C9EC}"/>
              </a:ext>
            </a:extLst>
          </p:cNvPr>
          <p:cNvSpPr/>
          <p:nvPr/>
        </p:nvSpPr>
        <p:spPr>
          <a:xfrm>
            <a:off x="8196281" y="3746207"/>
            <a:ext cx="3457998"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3.کرکس سیاه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Coragyps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atratus</a:t>
            </a:r>
            <a:endParaRPr lang="en-US" dirty="0">
              <a:solidFill>
                <a:srgbClr val="202122"/>
              </a:solidFill>
              <a:latin typeface="Vazir" panose="020B0603030804020204" pitchFamily="34" charset="-78"/>
              <a:cs typeface="Vazir" panose="020B0603030804020204" pitchFamily="34" charset="-78"/>
            </a:endParaRPr>
          </a:p>
        </p:txBody>
      </p:sp>
      <p:sp>
        <p:nvSpPr>
          <p:cNvPr id="22" name="Rectangle 21">
            <a:extLst>
              <a:ext uri="{FF2B5EF4-FFF2-40B4-BE49-F238E27FC236}">
                <a16:creationId xmlns:a16="http://schemas.microsoft.com/office/drawing/2014/main" id="{1CF1007C-4A08-1A0E-5E13-39590A270EB8}"/>
              </a:ext>
            </a:extLst>
          </p:cNvPr>
          <p:cNvSpPr/>
          <p:nvPr/>
        </p:nvSpPr>
        <p:spPr>
          <a:xfrm>
            <a:off x="3131433" y="1432496"/>
            <a:ext cx="5329692"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1.رخ‌کرکس کالیفرنیا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Gymnogyps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californianus</a:t>
            </a:r>
            <a:endParaRPr lang="en-US" dirty="0">
              <a:solidFill>
                <a:srgbClr val="202122"/>
              </a:solidFill>
              <a:latin typeface="Vazir" panose="020B0603030804020204" pitchFamily="34" charset="-78"/>
              <a:cs typeface="Vazir" panose="020B0603030804020204" pitchFamily="34" charset="-78"/>
            </a:endParaRPr>
          </a:p>
        </p:txBody>
      </p:sp>
      <p:sp>
        <p:nvSpPr>
          <p:cNvPr id="23" name="Rectangle 22">
            <a:extLst>
              <a:ext uri="{FF2B5EF4-FFF2-40B4-BE49-F238E27FC236}">
                <a16:creationId xmlns:a16="http://schemas.microsoft.com/office/drawing/2014/main" id="{B0DCD956-0A18-0CA8-F69A-BAA3B43D6B55}"/>
              </a:ext>
            </a:extLst>
          </p:cNvPr>
          <p:cNvSpPr/>
          <p:nvPr/>
        </p:nvSpPr>
        <p:spPr>
          <a:xfrm>
            <a:off x="451695" y="3726725"/>
            <a:ext cx="3637534"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6.شاه کرکس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Sarcoramphus</a:t>
            </a:r>
            <a:r>
              <a:rPr lang="en-US" dirty="0">
                <a:solidFill>
                  <a:srgbClr val="202122"/>
                </a:solidFill>
                <a:latin typeface="Vazir" panose="020B0603030804020204" pitchFamily="34" charset="-78"/>
                <a:cs typeface="Vazir" panose="020B0603030804020204" pitchFamily="34" charset="-78"/>
              </a:rPr>
              <a:t> papa)</a:t>
            </a:r>
          </a:p>
        </p:txBody>
      </p:sp>
      <p:sp>
        <p:nvSpPr>
          <p:cNvPr id="24" name="Rectangle 23">
            <a:extLst>
              <a:ext uri="{FF2B5EF4-FFF2-40B4-BE49-F238E27FC236}">
                <a16:creationId xmlns:a16="http://schemas.microsoft.com/office/drawing/2014/main" id="{45D10C45-5EEB-91A8-38E0-34938800028E}"/>
              </a:ext>
            </a:extLst>
          </p:cNvPr>
          <p:cNvSpPr/>
          <p:nvPr/>
        </p:nvSpPr>
        <p:spPr>
          <a:xfrm>
            <a:off x="8444746" y="2658422"/>
            <a:ext cx="3209533"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2.رخ‌کرکس آند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Vultur</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gryphus</a:t>
            </a:r>
            <a:endParaRPr lang="en-US" dirty="0">
              <a:solidFill>
                <a:srgbClr val="202122"/>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62936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10000"/>
          <a:stretch/>
        </p:blipFill>
        <p:spPr>
          <a:xfrm>
            <a:off x="0" y="0"/>
            <a:ext cx="12191999" cy="6858000"/>
          </a:xfrm>
          <a:prstGeom prst="rect">
            <a:avLst/>
          </a:prstGeom>
        </p:spPr>
      </p:pic>
      <p:sp>
        <p:nvSpPr>
          <p:cNvPr id="7" name="Wave 6"/>
          <p:cNvSpPr/>
          <p:nvPr/>
        </p:nvSpPr>
        <p:spPr>
          <a:xfrm>
            <a:off x="4581940" y="608274"/>
            <a:ext cx="2212756" cy="588245"/>
          </a:xfrm>
          <a:prstGeom prst="wave">
            <a:avLst>
              <a:gd name="adj1" fmla="val 0"/>
              <a:gd name="adj2" fmla="val -75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ular Callout 5"/>
          <p:cNvSpPr/>
          <p:nvPr/>
        </p:nvSpPr>
        <p:spPr>
          <a:xfrm>
            <a:off x="1181686" y="1406769"/>
            <a:ext cx="5613009" cy="4009293"/>
          </a:xfrm>
          <a:prstGeom prst="wedgeRectCallou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67543" y="667740"/>
            <a:ext cx="115608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ویژگی‌ها</a:t>
            </a:r>
          </a:p>
        </p:txBody>
      </p:sp>
      <p:sp>
        <p:nvSpPr>
          <p:cNvPr id="3" name="Rectangle 2"/>
          <p:cNvSpPr/>
          <p:nvPr/>
        </p:nvSpPr>
        <p:spPr>
          <a:xfrm>
            <a:off x="1378424" y="1430699"/>
            <a:ext cx="5145206"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بیشتر کرکس‌ها سری تاس و بدون پرهای معمولی دارند. به‌طور تاریخی تصور می‌شد که تاس بودن سر کرکس‌ها برای جلوگیری از آلودگی هنگام تغذیه از مردار است، اما تحقیقات جدیدتر نشان می‌دهد پوست لخت نقش مهمی در تنظیم حرارت بدن دارد. به همین دلیل است که در سرما سر خود را در بدن فرو می‌برند و در گرما گردن خود را باز می‌کنند.</a:t>
            </a:r>
          </a:p>
        </p:txBody>
      </p:sp>
      <p:sp>
        <p:nvSpPr>
          <p:cNvPr id="8" name="Double Wave 7"/>
          <p:cNvSpPr/>
          <p:nvPr/>
        </p:nvSpPr>
        <p:spPr>
          <a:xfrm>
            <a:off x="0" y="875714"/>
            <a:ext cx="5472332" cy="45719"/>
          </a:xfrm>
          <a:prstGeom prst="doubleWav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97139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237492" cy="6858000"/>
          </a:xfrm>
          <a:prstGeom prst="rect">
            <a:avLst/>
          </a:prstGeom>
        </p:spPr>
      </p:pic>
      <p:sp>
        <p:nvSpPr>
          <p:cNvPr id="2" name="Rectangle 1"/>
          <p:cNvSpPr/>
          <p:nvPr/>
        </p:nvSpPr>
        <p:spPr>
          <a:xfrm>
            <a:off x="327546" y="5367319"/>
            <a:ext cx="11559655" cy="1200329"/>
          </a:xfrm>
          <a:prstGeom prst="rect">
            <a:avLst/>
          </a:prstGeom>
          <a:solidFill>
            <a:schemeClr val="accent2">
              <a:lumMod val="60000"/>
              <a:lumOff val="40000"/>
            </a:schemeClr>
          </a:solidFill>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مقایسه با گونه‌های جهان قدیم کرکس، کرکس‌های بر جدید دارای پاهایی صاف و ضعیف هستند که برای چنگ زدن مناسب نیستند.</a:t>
            </a:r>
          </a:p>
        </p:txBody>
      </p:sp>
      <p:sp>
        <p:nvSpPr>
          <p:cNvPr id="3" name="Rectangle 2"/>
          <p:cNvSpPr/>
          <p:nvPr/>
        </p:nvSpPr>
        <p:spPr>
          <a:xfrm>
            <a:off x="10731114" y="4736841"/>
            <a:ext cx="1156087" cy="461665"/>
          </a:xfrm>
          <a:prstGeom prst="rect">
            <a:avLst/>
          </a:prstGeom>
          <a:solidFill>
            <a:srgbClr val="F4B183"/>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ویژگی‌ها</a:t>
            </a:r>
          </a:p>
        </p:txBody>
      </p:sp>
    </p:spTree>
    <p:extLst>
      <p:ext uri="{BB962C8B-B14F-4D97-AF65-F5344CB8AC3E}">
        <p14:creationId xmlns:p14="http://schemas.microsoft.com/office/powerpoint/2010/main" val="2218193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18865" y="977625"/>
            <a:ext cx="7978556" cy="5315712"/>
          </a:xfrm>
          <a:prstGeom prst="rect">
            <a:avLst/>
          </a:prstGeom>
        </p:spPr>
      </p:pic>
      <p:sp>
        <p:nvSpPr>
          <p:cNvPr id="3" name="Rectangle 2"/>
          <p:cNvSpPr/>
          <p:nvPr/>
        </p:nvSpPr>
        <p:spPr>
          <a:xfrm>
            <a:off x="6462825" y="1633035"/>
            <a:ext cx="5118541" cy="4143442"/>
          </a:xfrm>
          <a:prstGeom prst="rect">
            <a:avLst/>
          </a:prstGeom>
          <a:solidFill>
            <a:srgbClr val="F4B183"/>
          </a:solidFill>
          <a:ln>
            <a:noFill/>
          </a:ln>
        </p:spPr>
        <p:txBody>
          <a:bodyPr wrap="square">
            <a:spAutoFit/>
          </a:bodyPr>
          <a:lstStyle/>
          <a:p>
            <a:pPr algn="just">
              <a:lnSpc>
                <a:spcPct val="250000"/>
              </a:lnSpc>
            </a:pPr>
            <a:r>
              <a:rPr lang="fa-IR" dirty="0">
                <a:solidFill>
                  <a:srgbClr val="202122"/>
                </a:solidFill>
                <a:latin typeface="Vazir" panose="020B0603030804020204" pitchFamily="34" charset="-78"/>
                <a:cs typeface="Vazir" panose="020B0603030804020204" pitchFamily="34" charset="-78"/>
              </a:rPr>
              <a:t>کرکس‌های جهان جدید سرده پاکیزه‌گرها (</a:t>
            </a:r>
            <a:r>
              <a:rPr lang="en-US" dirty="0" err="1">
                <a:solidFill>
                  <a:srgbClr val="202122"/>
                </a:solidFill>
                <a:latin typeface="Vazir" panose="020B0603030804020204" pitchFamily="34" charset="-78"/>
                <a:cs typeface="Vazir" panose="020B0603030804020204" pitchFamily="34" charset="-78"/>
              </a:rPr>
              <a:t>Cathartes</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مانند کرکس بوقلمونی، دارای پیاز بویایی بزرگ و توسعه‌یافته‌ای هستند که به آن‌ها امکان ردیابی مردار از طریق بو را می‌دهد؛ ویژگی‌ای که در میان پرندگان غیرمعمول است و در دیگر گونه‌های کرکس‌ها (جهان قدیم و جدید) نیز یافت نمی‌شود.</a:t>
            </a:r>
          </a:p>
        </p:txBody>
      </p:sp>
      <p:sp>
        <p:nvSpPr>
          <p:cNvPr id="4" name="Rectangle 3">
            <a:extLst>
              <a:ext uri="{FF2B5EF4-FFF2-40B4-BE49-F238E27FC236}">
                <a16:creationId xmlns:a16="http://schemas.microsoft.com/office/drawing/2014/main" id="{8E95805B-8802-C797-CBB7-3D723EF13EAC}"/>
              </a:ext>
            </a:extLst>
          </p:cNvPr>
          <p:cNvSpPr/>
          <p:nvPr/>
        </p:nvSpPr>
        <p:spPr>
          <a:xfrm>
            <a:off x="10487892" y="328062"/>
            <a:ext cx="1343038" cy="461665"/>
          </a:xfrm>
          <a:prstGeom prst="rect">
            <a:avLst/>
          </a:prstGeom>
          <a:solidFill>
            <a:schemeClr val="accent2">
              <a:lumMod val="60000"/>
              <a:lumOff val="40000"/>
            </a:schemeClr>
          </a:solidFill>
          <a:ln>
            <a:noFill/>
          </a:ln>
        </p:spPr>
        <p:txBody>
          <a:bodyPr wrap="square" rtlCol="1">
            <a:spAutoFit/>
          </a:bodyPr>
          <a:lstStyle/>
          <a:p>
            <a:pPr algn="ctr"/>
            <a:r>
              <a:rPr lang="fa-IR" sz="2400" b="1" dirty="0">
                <a:latin typeface="Shabnam" panose="020B0603030804020204" pitchFamily="34" charset="-78"/>
                <a:cs typeface="Shabnam" panose="020B0603030804020204" pitchFamily="34" charset="-78"/>
              </a:rPr>
              <a:t>حواس</a:t>
            </a:r>
          </a:p>
        </p:txBody>
      </p:sp>
      <p:sp>
        <p:nvSpPr>
          <p:cNvPr id="6" name="Flowchart: Process 5">
            <a:extLst>
              <a:ext uri="{FF2B5EF4-FFF2-40B4-BE49-F238E27FC236}">
                <a16:creationId xmlns:a16="http://schemas.microsoft.com/office/drawing/2014/main" id="{4DCE05D2-6DC9-4C03-BD84-912D1406368D}"/>
              </a:ext>
            </a:extLst>
          </p:cNvPr>
          <p:cNvSpPr/>
          <p:nvPr/>
        </p:nvSpPr>
        <p:spPr>
          <a:xfrm>
            <a:off x="1" y="502623"/>
            <a:ext cx="10912088" cy="56271"/>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83596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8060"/>
          <a:stretch/>
        </p:blipFill>
        <p:spPr>
          <a:xfrm>
            <a:off x="3629891" y="538276"/>
            <a:ext cx="9531927" cy="6319724"/>
          </a:xfrm>
          <a:prstGeom prst="rect">
            <a:avLst/>
          </a:prstGeom>
        </p:spPr>
      </p:pic>
      <p:sp>
        <p:nvSpPr>
          <p:cNvPr id="2" name="Rectangle 1"/>
          <p:cNvSpPr/>
          <p:nvPr/>
        </p:nvSpPr>
        <p:spPr>
          <a:xfrm>
            <a:off x="1783850" y="417083"/>
            <a:ext cx="103906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زادآوری</a:t>
            </a:r>
          </a:p>
        </p:txBody>
      </p:sp>
      <p:sp>
        <p:nvSpPr>
          <p:cNvPr id="3" name="Rectangle 2"/>
          <p:cNvSpPr/>
          <p:nvPr/>
        </p:nvSpPr>
        <p:spPr>
          <a:xfrm>
            <a:off x="304800" y="878748"/>
            <a:ext cx="5486400" cy="5632311"/>
          </a:xfrm>
          <a:prstGeom prst="rect">
            <a:avLst/>
          </a:prstGeom>
          <a:solidFill>
            <a:schemeClr val="accent2">
              <a:lumMod val="60000"/>
              <a:lumOff val="40000"/>
            </a:schemeClr>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کرکس‌های جهان قدیم بیشتر بر بالای درختان یا روی صخره‌ها آشیانه می‌سازند. بیشتر کرکس‌های جهان قدیم تنها یک تخم می‌گذارند. کرکس‌های جهان جدید آشیانه نمی‌سازند و در عوض تخم‌های خود را درون حفره‌های طبیعی صخره‌ها و درختان قرار می‌دهند. گونه‌های کوچک‌تر این کرکس‌ها دو تخم می‌گذارند و زمان تولد جوجه آن‌ها بیش از یک ماه طول می‌کشد. بزرگ‌ترین گونه‌ها اما تنها یک تخم می‌گذارند و زمان تولد جوجه ممکن است حدود دو ماه طول بکشد. نوزادان کرکس‌های بر جدید در مقایسه با نوزادان سایر پرندگان شکاری دیرتر رشد می‌کنند.</a:t>
            </a:r>
          </a:p>
        </p:txBody>
      </p:sp>
    </p:spTree>
    <p:extLst>
      <p:ext uri="{BB962C8B-B14F-4D97-AF65-F5344CB8AC3E}">
        <p14:creationId xmlns:p14="http://schemas.microsoft.com/office/powerpoint/2010/main" val="1401893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Rectangle 2"/>
          <p:cNvSpPr/>
          <p:nvPr/>
        </p:nvSpPr>
        <p:spPr>
          <a:xfrm>
            <a:off x="469353" y="502623"/>
            <a:ext cx="9973383" cy="3416320"/>
          </a:xfrm>
          <a:prstGeom prst="rect">
            <a:avLst/>
          </a:prstGeom>
          <a:solidFill>
            <a:schemeClr val="accent2">
              <a:lumMod val="60000"/>
              <a:lumOff val="40000"/>
            </a:schemeClr>
          </a:solidFill>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به غیر از هما که بیشتر رژیم غذاییش از مغز استخوان موجود در استخوان لاشه‌ها تأمین می‌شود، باقی کرکس‌ها غذای خود را از گوشت مردار تهیه می‌کنند. این پرندگان معمولاً پوست مردار را با منقار خود می‌درند؛ اما اگر پوست جانور مرده به قدری ضخیم باشد که قادر به دریدنش نباشند، منتظر ورود مردارخوار قوی‌تری می‌مانند تا این کار را انجام دهد. کرکس‌ها به‌ندرت به جانوران تندرست حمله می‌کنند، ولی ممکن است جانوران زخمی یا بیمار را بکشند. کرکس‌ها جانورانی سودمند برای جلوگیری از گندیدگی و عفونت‌زایی مردارها هستند؛ به‌ویژه در مناطق گرمسیر.</a:t>
            </a:r>
          </a:p>
        </p:txBody>
      </p:sp>
      <p:sp>
        <p:nvSpPr>
          <p:cNvPr id="5" name="Rectangle 4">
            <a:extLst>
              <a:ext uri="{FF2B5EF4-FFF2-40B4-BE49-F238E27FC236}">
                <a16:creationId xmlns:a16="http://schemas.microsoft.com/office/drawing/2014/main" id="{24DCE133-B8BA-B908-4079-72DD0A5E95DA}"/>
              </a:ext>
            </a:extLst>
          </p:cNvPr>
          <p:cNvSpPr/>
          <p:nvPr/>
        </p:nvSpPr>
        <p:spPr>
          <a:xfrm>
            <a:off x="10912088" y="328062"/>
            <a:ext cx="918841"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تغذیه</a:t>
            </a:r>
          </a:p>
        </p:txBody>
      </p:sp>
      <p:sp>
        <p:nvSpPr>
          <p:cNvPr id="7" name="Flowchart: Process 6">
            <a:extLst>
              <a:ext uri="{FF2B5EF4-FFF2-40B4-BE49-F238E27FC236}">
                <a16:creationId xmlns:a16="http://schemas.microsoft.com/office/drawing/2014/main" id="{8B3FD28A-CCBA-B667-139C-1706A7F07D87}"/>
              </a:ext>
            </a:extLst>
          </p:cNvPr>
          <p:cNvSpPr/>
          <p:nvPr/>
        </p:nvSpPr>
        <p:spPr>
          <a:xfrm>
            <a:off x="1" y="502623"/>
            <a:ext cx="10912088" cy="56271"/>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75180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B312A1A-B552-063C-C7A0-D7224AF78A6D}"/>
              </a:ext>
            </a:extLst>
          </p:cNvPr>
          <p:cNvSpPr/>
          <p:nvPr/>
        </p:nvSpPr>
        <p:spPr>
          <a:xfrm>
            <a:off x="193937" y="942109"/>
            <a:ext cx="7370618" cy="3267967"/>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924800" y="1310232"/>
            <a:ext cx="3672093" cy="4939814"/>
          </a:xfrm>
          <a:prstGeom prst="rect">
            <a:avLst/>
          </a:prstGeom>
        </p:spPr>
        <p:txBody>
          <a:bodyPr wrap="square">
            <a:spAutoFit/>
          </a:bodyPr>
          <a:lstStyle/>
          <a:p>
            <a:pPr algn="just">
              <a:lnSpc>
                <a:spcPct val="300000"/>
              </a:lnSpc>
            </a:pPr>
            <a:r>
              <a:rPr lang="fa-IR" dirty="0">
                <a:solidFill>
                  <a:srgbClr val="202122"/>
                </a:solidFill>
                <a:latin typeface="Vazir" panose="020B0603030804020204" pitchFamily="34" charset="-78"/>
                <a:cs typeface="Vazir" panose="020B0603030804020204" pitchFamily="34" charset="-78"/>
              </a:rPr>
              <a:t>اسید معده کرکس‌ها بسیار نیرومند و دارای پی‌اچ برابر با ۱ است.به کمک این اسید، باکتری‌های سیاه‌زخم، وبا و سم بوتولینوم که برای مردارخواران دیگر می‌تواند مرگبار باشند در معده کرکس از بین می‌روند.</a:t>
            </a:r>
          </a:p>
        </p:txBody>
      </p:sp>
      <p:pic>
        <p:nvPicPr>
          <p:cNvPr id="3" name="Picture 2"/>
          <p:cNvPicPr>
            <a:picLocks noChangeAspect="1"/>
          </p:cNvPicPr>
          <p:nvPr/>
        </p:nvPicPr>
        <p:blipFill rotWithShape="1">
          <a:blip r:embed="rId2"/>
          <a:srcRect r="10979" b="5801"/>
          <a:stretch/>
        </p:blipFill>
        <p:spPr>
          <a:xfrm>
            <a:off x="858930" y="1310232"/>
            <a:ext cx="6040633" cy="4263456"/>
          </a:xfrm>
          <a:prstGeom prst="rect">
            <a:avLst/>
          </a:prstGeom>
          <a:ln w="57150">
            <a:solidFill>
              <a:schemeClr val="bg1"/>
            </a:solidFill>
          </a:ln>
        </p:spPr>
      </p:pic>
      <p:sp>
        <p:nvSpPr>
          <p:cNvPr id="7" name="Rectangle 6">
            <a:extLst>
              <a:ext uri="{FF2B5EF4-FFF2-40B4-BE49-F238E27FC236}">
                <a16:creationId xmlns:a16="http://schemas.microsoft.com/office/drawing/2014/main" id="{7FA3992F-99BD-C3A9-B68E-500C7E310188}"/>
              </a:ext>
            </a:extLst>
          </p:cNvPr>
          <p:cNvSpPr/>
          <p:nvPr/>
        </p:nvSpPr>
        <p:spPr>
          <a:xfrm>
            <a:off x="10912088" y="328062"/>
            <a:ext cx="918841"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تغذیه</a:t>
            </a:r>
          </a:p>
        </p:txBody>
      </p:sp>
      <p:sp>
        <p:nvSpPr>
          <p:cNvPr id="11" name="Flowchart: Process 10">
            <a:extLst>
              <a:ext uri="{FF2B5EF4-FFF2-40B4-BE49-F238E27FC236}">
                <a16:creationId xmlns:a16="http://schemas.microsoft.com/office/drawing/2014/main" id="{8F4815D3-B6B1-5E19-C611-8571876B3E68}"/>
              </a:ext>
            </a:extLst>
          </p:cNvPr>
          <p:cNvSpPr/>
          <p:nvPr/>
        </p:nvSpPr>
        <p:spPr>
          <a:xfrm>
            <a:off x="1" y="502623"/>
            <a:ext cx="10912088" cy="56271"/>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95099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6070"/>
          <a:stretch/>
        </p:blipFill>
        <p:spPr>
          <a:xfrm>
            <a:off x="0" y="0"/>
            <a:ext cx="12192000" cy="6858000"/>
          </a:xfrm>
          <a:prstGeom prst="rect">
            <a:avLst/>
          </a:prstGeom>
        </p:spPr>
      </p:pic>
      <p:sp>
        <p:nvSpPr>
          <p:cNvPr id="2" name="Rectangle 1"/>
          <p:cNvSpPr/>
          <p:nvPr/>
        </p:nvSpPr>
        <p:spPr>
          <a:xfrm>
            <a:off x="0" y="502623"/>
            <a:ext cx="5063320" cy="5770811"/>
          </a:xfrm>
          <a:prstGeom prst="rect">
            <a:avLst/>
          </a:prstGeom>
          <a:solidFill>
            <a:srgbClr val="F4B183"/>
          </a:solidFill>
        </p:spPr>
        <p:txBody>
          <a:bodyPr wrap="square">
            <a:spAutoFit/>
          </a:bodyPr>
          <a:lstStyle/>
          <a:p>
            <a:pPr algn="just">
              <a:lnSpc>
                <a:spcPct val="300000"/>
              </a:lnSpc>
            </a:pPr>
            <a:r>
              <a:rPr lang="fa-IR" dirty="0">
                <a:solidFill>
                  <a:srgbClr val="202122"/>
                </a:solidFill>
                <a:latin typeface="Vazir" panose="020B0603030804020204" pitchFamily="34" charset="-78"/>
                <a:cs typeface="Vazir" panose="020B0603030804020204" pitchFamily="34" charset="-78"/>
              </a:rPr>
              <a:t>کرکس‌های جهان جدید اغلب در هنگام احساس تهدید استفراغ می‌کنند. برخلاف برخی تصورات، پرتاب استفراغ وسیله دفاع این پرندگان نیست؛ بلکه باعث سبک شدن معده و در نتیجه سهولت در پروازکردن به منظور گریختن می‌شود. همچنین غذای استفراغ شده ممکن است توجه شکارچی را جلب و به گریختن کرکس کمک کند.</a:t>
            </a:r>
          </a:p>
        </p:txBody>
      </p:sp>
      <p:sp>
        <p:nvSpPr>
          <p:cNvPr id="8" name="Rectangle 7">
            <a:extLst>
              <a:ext uri="{FF2B5EF4-FFF2-40B4-BE49-F238E27FC236}">
                <a16:creationId xmlns:a16="http://schemas.microsoft.com/office/drawing/2014/main" id="{E7EBDC52-6012-22A3-638C-AFA113E35629}"/>
              </a:ext>
            </a:extLst>
          </p:cNvPr>
          <p:cNvSpPr/>
          <p:nvPr/>
        </p:nvSpPr>
        <p:spPr>
          <a:xfrm>
            <a:off x="10912088" y="328062"/>
            <a:ext cx="918841"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تغذیه</a:t>
            </a:r>
          </a:p>
        </p:txBody>
      </p:sp>
      <p:sp>
        <p:nvSpPr>
          <p:cNvPr id="9" name="Flowchart: Process 8">
            <a:extLst>
              <a:ext uri="{FF2B5EF4-FFF2-40B4-BE49-F238E27FC236}">
                <a16:creationId xmlns:a16="http://schemas.microsoft.com/office/drawing/2014/main" id="{05CE1809-24BD-3C82-F005-9D460856DB0F}"/>
              </a:ext>
            </a:extLst>
          </p:cNvPr>
          <p:cNvSpPr/>
          <p:nvPr/>
        </p:nvSpPr>
        <p:spPr>
          <a:xfrm>
            <a:off x="1" y="502623"/>
            <a:ext cx="10912088" cy="56271"/>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08299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Process 16"/>
          <p:cNvSpPr/>
          <p:nvPr/>
        </p:nvSpPr>
        <p:spPr>
          <a:xfrm flipV="1">
            <a:off x="1" y="4019854"/>
            <a:ext cx="12192000" cy="135965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91069" y="964526"/>
            <a:ext cx="11639860"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کرکس‌های جهان جدید روی پاهای خود دفع مدفوع می‌کنند. اسید اوریک موجود در مدفوع باکتری‌هایی را که از روی لاشه بر روی سطح پاهای این پرندگان تجمع کرده‌اند را از بین می‌برد و از سویی دیگر با تبخیر آب موجود در مدفوع باعث خنک شدن پاها و رگ‌های خونی آن‌ها می‌شود.</a:t>
            </a:r>
          </a:p>
        </p:txBody>
      </p:sp>
      <p:pic>
        <p:nvPicPr>
          <p:cNvPr id="3" name="Picture 2"/>
          <p:cNvPicPr>
            <a:picLocks noChangeAspect="1"/>
          </p:cNvPicPr>
          <p:nvPr/>
        </p:nvPicPr>
        <p:blipFill rotWithShape="1">
          <a:blip r:embed="rId2"/>
          <a:srcRect t="12227"/>
          <a:stretch/>
        </p:blipFill>
        <p:spPr>
          <a:xfrm>
            <a:off x="799877" y="2550583"/>
            <a:ext cx="6445749" cy="3762344"/>
          </a:xfrm>
          <a:prstGeom prst="rect">
            <a:avLst/>
          </a:prstGeom>
          <a:ln w="57150">
            <a:solidFill>
              <a:schemeClr val="bg1"/>
            </a:solidFill>
          </a:ln>
        </p:spPr>
      </p:pic>
      <p:sp>
        <p:nvSpPr>
          <p:cNvPr id="4" name="Rectangle 3"/>
          <p:cNvSpPr/>
          <p:nvPr/>
        </p:nvSpPr>
        <p:spPr>
          <a:xfrm>
            <a:off x="10912088" y="328062"/>
            <a:ext cx="918841"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تغذیه</a:t>
            </a:r>
          </a:p>
        </p:txBody>
      </p:sp>
      <p:sp>
        <p:nvSpPr>
          <p:cNvPr id="18" name="Flowchart: Process 17"/>
          <p:cNvSpPr/>
          <p:nvPr/>
        </p:nvSpPr>
        <p:spPr>
          <a:xfrm>
            <a:off x="1" y="502623"/>
            <a:ext cx="10912088" cy="56271"/>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02800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49681" y="2632805"/>
            <a:ext cx="3957850" cy="32345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10959153" y="770045"/>
            <a:ext cx="106452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کرکس</a:t>
            </a:r>
          </a:p>
        </p:txBody>
      </p:sp>
      <p:sp>
        <p:nvSpPr>
          <p:cNvPr id="5" name="Rectangle 4"/>
          <p:cNvSpPr/>
          <p:nvPr/>
        </p:nvSpPr>
        <p:spPr>
          <a:xfrm>
            <a:off x="6701049" y="1350834"/>
            <a:ext cx="5322628"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یا لاشخور اشاره به دو گروه متفاوت از پرندگان شکاری لاشه‌خوار، شامل کرکس‌های جهان جدید بومی قاره آمریکا و کرکس‌های جهان قدیم بومی آفریقا و اوراسیا دارد. در استرالیا و جنوبگان نیز هیچ کرکسی بومی نیست؛ با این حال کرکس‌های سرسفید توانسته‌اند از خط والاس عبور کنند.</a:t>
            </a:r>
          </a:p>
        </p:txBody>
      </p:sp>
      <p:pic>
        <p:nvPicPr>
          <p:cNvPr id="6" name="Picture 5"/>
          <p:cNvPicPr>
            <a:picLocks noChangeAspect="1"/>
          </p:cNvPicPr>
          <p:nvPr/>
        </p:nvPicPr>
        <p:blipFill rotWithShape="1">
          <a:blip r:embed="rId2"/>
          <a:srcRect l="9759" r="14707"/>
          <a:stretch/>
        </p:blipFill>
        <p:spPr>
          <a:xfrm>
            <a:off x="386079" y="712041"/>
            <a:ext cx="5327933" cy="4693905"/>
          </a:xfrm>
          <a:prstGeom prst="rect">
            <a:avLst/>
          </a:prstGeom>
        </p:spPr>
      </p:pic>
    </p:spTree>
    <p:extLst>
      <p:ext uri="{BB962C8B-B14F-4D97-AF65-F5344CB8AC3E}">
        <p14:creationId xmlns:p14="http://schemas.microsoft.com/office/powerpoint/2010/main" val="2221291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p:cNvSpPr/>
          <p:nvPr/>
        </p:nvSpPr>
        <p:spPr>
          <a:xfrm>
            <a:off x="9756153" y="2842930"/>
            <a:ext cx="1041010" cy="3629463"/>
          </a:xfrm>
          <a:prstGeom prst="flowChartProcess">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737837" y="3446583"/>
            <a:ext cx="3693485" cy="2982351"/>
          </a:xfrm>
          <a:prstGeom prst="flowChartProcess">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5509701" y="2799469"/>
            <a:ext cx="900332" cy="3594733"/>
          </a:xfrm>
          <a:prstGeom prst="flowChartProcess">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4923692"/>
            <a:ext cx="12192000" cy="450166"/>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32013" y="594141"/>
            <a:ext cx="11832608"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کرکس‌ها نقش اکوسیستمی بسیار مهمی دارند و نابودی آن‌ها مجموعه‌ای از خطرات بهداشتی جدی را برای جوامع انسانی ایجاد می‌کند. برآوردشده که هر کرکس در طول زندگی خود ۱۳ هزار دلار به جوامع انسانی کمک می‌کند و نابودی کرکس‌های هند پس از دهه ۱۹۹۰ باعث افزایش شیوع بیماری‌هایی چون هاری، سیاه‌زخم و طاعون در این کشور شد؛ به‌طوری‌که ۳۴ میلیارد دلار خسارت تا سال ۲۰۱۵ به اقتصاد هند از این بابت وارد شده‌است.</a:t>
            </a:r>
          </a:p>
        </p:txBody>
      </p:sp>
      <p:pic>
        <p:nvPicPr>
          <p:cNvPr id="4" name="Picture 3"/>
          <p:cNvPicPr>
            <a:picLocks noChangeAspect="1"/>
          </p:cNvPicPr>
          <p:nvPr/>
        </p:nvPicPr>
        <p:blipFill>
          <a:blip r:embed="rId2"/>
          <a:stretch>
            <a:fillRect/>
          </a:stretch>
        </p:blipFill>
        <p:spPr>
          <a:xfrm>
            <a:off x="1011072" y="3735791"/>
            <a:ext cx="3810000" cy="2552700"/>
          </a:xfrm>
          <a:prstGeom prst="rect">
            <a:avLst/>
          </a:prstGeom>
          <a:ln w="57150">
            <a:solidFill>
              <a:schemeClr val="bg1"/>
            </a:solidFill>
          </a:ln>
        </p:spPr>
      </p:pic>
      <p:pic>
        <p:nvPicPr>
          <p:cNvPr id="5" name="Picture 4"/>
          <p:cNvPicPr>
            <a:picLocks noChangeAspect="1"/>
          </p:cNvPicPr>
          <p:nvPr/>
        </p:nvPicPr>
        <p:blipFill>
          <a:blip r:embed="rId3"/>
          <a:stretch>
            <a:fillRect/>
          </a:stretch>
        </p:blipFill>
        <p:spPr>
          <a:xfrm>
            <a:off x="5867494" y="3045422"/>
            <a:ext cx="4804045" cy="3506954"/>
          </a:xfrm>
          <a:prstGeom prst="rect">
            <a:avLst/>
          </a:prstGeom>
          <a:ln w="57150">
            <a:solidFill>
              <a:schemeClr val="bg1"/>
            </a:solidFill>
          </a:ln>
        </p:spPr>
      </p:pic>
      <p:sp>
        <p:nvSpPr>
          <p:cNvPr id="11" name="Flowchart: Process 10"/>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8C558512-5170-1B15-2A85-D41A2026334B}"/>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E78B3119-6B3F-57F9-24E1-FDC6DACCDCF9}"/>
              </a:ext>
            </a:extLst>
          </p:cNvPr>
          <p:cNvSpPr/>
          <p:nvPr/>
        </p:nvSpPr>
        <p:spPr>
          <a:xfrm>
            <a:off x="9829362" y="109616"/>
            <a:ext cx="167065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خطر انقراض</a:t>
            </a:r>
          </a:p>
        </p:txBody>
      </p:sp>
    </p:spTree>
    <p:extLst>
      <p:ext uri="{BB962C8B-B14F-4D97-AF65-F5344CB8AC3E}">
        <p14:creationId xmlns:p14="http://schemas.microsoft.com/office/powerpoint/2010/main" val="291211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9BB7981-07CB-6D51-64A9-D0EC894D7DB9}"/>
              </a:ext>
            </a:extLst>
          </p:cNvPr>
          <p:cNvSpPr/>
          <p:nvPr/>
        </p:nvSpPr>
        <p:spPr>
          <a:xfrm>
            <a:off x="0" y="1105608"/>
            <a:ext cx="1704109" cy="575239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a:extLst>
              <a:ext uri="{FF2B5EF4-FFF2-40B4-BE49-F238E27FC236}">
                <a16:creationId xmlns:a16="http://schemas.microsoft.com/office/drawing/2014/main" id="{1ACDE0FD-1ED2-64DA-4B44-8FF63E0D0BB5}"/>
              </a:ext>
            </a:extLst>
          </p:cNvPr>
          <p:cNvSpPr txBox="1"/>
          <p:nvPr/>
        </p:nvSpPr>
        <p:spPr>
          <a:xfrm>
            <a:off x="5692637" y="1105608"/>
            <a:ext cx="6097656" cy="5563061"/>
          </a:xfrm>
          <a:prstGeom prst="rect">
            <a:avLst/>
          </a:prstGeom>
          <a:noFill/>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مهم‌ترین خطر برای کرکس‌ها سموم آفت‌کش و داروهایی است که کرکس‌ها به آن‌ها به شدت حساس هستند و خوردن کم‌ترین مقدار آن باعث مرگ آن‌ها می‌شود. مصرف دیکلوفناک در هند عامل اصلی نابودی کرکس‌های هند بود. این دارو به الاغها و جانوران اهلی دیگر داده می‌شد تا بیشتر کار کنند و کمتر احساس درد و خستگی داشته باشند و کرکس‌ها با خوردن لاشه این جانوران به سرعت کشته می‌شدند. دال کفل‌سفید پرشمارترین کرکس هند که جمعیت آن در دهه ۱۹۸۰ حدود ۸۰ میلیون برآورد می‌شد، در طول ۱۵ سال ۹۹٫۹ درصد کاهش جمعیت داشت و در آستانه انقراض قرار گرفته‌است. </a:t>
            </a:r>
          </a:p>
        </p:txBody>
      </p:sp>
      <p:sp>
        <p:nvSpPr>
          <p:cNvPr id="13" name="Flowchart: Process 12">
            <a:extLst>
              <a:ext uri="{FF2B5EF4-FFF2-40B4-BE49-F238E27FC236}">
                <a16:creationId xmlns:a16="http://schemas.microsoft.com/office/drawing/2014/main" id="{B6710B6F-5B6A-E477-018B-1585B8DBF0C2}"/>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77477486-F62C-8833-AB76-29AD861F5FBE}"/>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834B58C8-2C66-95D5-CC3F-0EC4B87B3C57}"/>
              </a:ext>
            </a:extLst>
          </p:cNvPr>
          <p:cNvSpPr/>
          <p:nvPr/>
        </p:nvSpPr>
        <p:spPr>
          <a:xfrm>
            <a:off x="9829362" y="109616"/>
            <a:ext cx="167065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خطر انقراض</a:t>
            </a:r>
          </a:p>
        </p:txBody>
      </p:sp>
      <p:pic>
        <p:nvPicPr>
          <p:cNvPr id="16" name="Picture 15">
            <a:extLst>
              <a:ext uri="{FF2B5EF4-FFF2-40B4-BE49-F238E27FC236}">
                <a16:creationId xmlns:a16="http://schemas.microsoft.com/office/drawing/2014/main" id="{04E31B4F-E44F-4D4C-4006-C31D0090B36E}"/>
              </a:ext>
            </a:extLst>
          </p:cNvPr>
          <p:cNvPicPr>
            <a:picLocks noChangeAspect="1"/>
          </p:cNvPicPr>
          <p:nvPr/>
        </p:nvPicPr>
        <p:blipFill rotWithShape="1">
          <a:blip r:embed="rId2"/>
          <a:srcRect l="13826" r="17447"/>
          <a:stretch/>
        </p:blipFill>
        <p:spPr>
          <a:xfrm>
            <a:off x="138546" y="1738037"/>
            <a:ext cx="4117847" cy="4014355"/>
          </a:xfrm>
          <a:prstGeom prst="rect">
            <a:avLst/>
          </a:prstGeom>
          <a:ln w="57150">
            <a:solidFill>
              <a:schemeClr val="bg1"/>
            </a:solidFill>
          </a:ln>
        </p:spPr>
      </p:pic>
    </p:spTree>
    <p:extLst>
      <p:ext uri="{BB962C8B-B14F-4D97-AF65-F5344CB8AC3E}">
        <p14:creationId xmlns:p14="http://schemas.microsoft.com/office/powerpoint/2010/main" val="2618388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578221" y="2941320"/>
            <a:ext cx="5613779" cy="348109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3"/>
          <a:stretch>
            <a:fillRect/>
          </a:stretch>
        </p:blipFill>
        <p:spPr>
          <a:xfrm>
            <a:off x="6850917" y="1398186"/>
            <a:ext cx="5068385" cy="4400307"/>
          </a:xfrm>
          <a:prstGeom prst="rect">
            <a:avLst/>
          </a:prstGeom>
          <a:ln w="57150">
            <a:solidFill>
              <a:schemeClr val="bg1"/>
            </a:solidFill>
          </a:ln>
        </p:spPr>
      </p:pic>
      <p:sp>
        <p:nvSpPr>
          <p:cNvPr id="4" name="Flowchart: Process 3">
            <a:extLst>
              <a:ext uri="{FF2B5EF4-FFF2-40B4-BE49-F238E27FC236}">
                <a16:creationId xmlns:a16="http://schemas.microsoft.com/office/drawing/2014/main" id="{1F21C7A9-55F6-8514-81B3-45D6708E827D}"/>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2A4E24BC-D894-3B75-AC82-1E67A5C20E2B}"/>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975FE03F-BE41-76F0-C6C3-53E80CFC308B}"/>
              </a:ext>
            </a:extLst>
          </p:cNvPr>
          <p:cNvSpPr/>
          <p:nvPr/>
        </p:nvSpPr>
        <p:spPr>
          <a:xfrm>
            <a:off x="9829362" y="109616"/>
            <a:ext cx="167065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خطر انقراض</a:t>
            </a:r>
          </a:p>
        </p:txBody>
      </p:sp>
      <p:sp>
        <p:nvSpPr>
          <p:cNvPr id="12" name="TextBox 11">
            <a:extLst>
              <a:ext uri="{FF2B5EF4-FFF2-40B4-BE49-F238E27FC236}">
                <a16:creationId xmlns:a16="http://schemas.microsoft.com/office/drawing/2014/main" id="{45ACD4E9-6406-8C95-BD2B-D026C697D4DB}"/>
              </a:ext>
            </a:extLst>
          </p:cNvPr>
          <p:cNvSpPr txBox="1"/>
          <p:nvPr/>
        </p:nvSpPr>
        <p:spPr>
          <a:xfrm>
            <a:off x="209523" y="647469"/>
            <a:ext cx="6096000" cy="5563061"/>
          </a:xfrm>
          <a:prstGeom prst="rect">
            <a:avLst/>
          </a:prstGeom>
          <a:noFill/>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با از بین رفتن کرکس‌ها و باقی ماندن لاشه‌ها، آلودگی‌های مربوط به وجود لاشه افزایش یافت و بعد از چند سال سگ‌ها و در مرتبه بعدی موش‌ها جای کرکس‌ها را گرفته و جمعیت آن‌ها به شدت افزایش یافت. افزایش جمعیت سگ‌های ولگرد باعث افزایش شیوع هاری و رفتارهای تهاجمی در آن‌ها می‌شد؛ به‌طوری‌که سالانه ۲۰ هزار نفر در هند بر اثر بیماری هاری کشته می‌شوند. تلاش برای محدود کردن جمعیت سگ‌های ولگرد به این دلیل ناموفق مانده که کاهش جمعیت سگ‌ها بلافاصله با افزایش جمعیت موش‌ها همراه می‌شود که رقیب غذایی و شکارچی مستقیم خود را از دست داده‌اند.</a:t>
            </a:r>
          </a:p>
        </p:txBody>
      </p:sp>
    </p:spTree>
    <p:extLst>
      <p:ext uri="{BB962C8B-B14F-4D97-AF65-F5344CB8AC3E}">
        <p14:creationId xmlns:p14="http://schemas.microsoft.com/office/powerpoint/2010/main" val="22474587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52255" y="5347856"/>
            <a:ext cx="9739745" cy="99835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3081" y="958295"/>
            <a:ext cx="11518710"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نابودی کرکس‌ها حتی باعث افزایش حملات پلنگ به دام‌های اهلی و ورود آن‌ها به روستاها و کشته شدن انسان‌ها بر اثر حمله پلنگ نیز شده‌است. چرا که با افزایش شدید جمعیت سگ‌های ولگرد، سگ‌ها یک طعمه اصلی برای پلنگ شده‌اند و پلنگ‌ها برای شکار آن‌ها وارد روستاها می‌شوند و در آنجا احتمال دارد به دام‌های اهلی هم حمله کنند. این موضوع حتی جمعیت پلنگ‌ها را نیز در خطر قرار داده، چون آن‌ها نیز در مقابل هاری آسیب‌پذیر هستند. هرچند در سال‌های اخیر مصرف دیکلوفناک دامی ممنوع شده، اما کرکس‌ها فقط سالی یک جوجه بزرگ می‌کنند و در بهترین شرایط ممکن هم ده‌ها سال طول می‌کشد تا جمعیت آن‌ها به میزان مورد نیاز برگردد.</a:t>
            </a:r>
          </a:p>
        </p:txBody>
      </p:sp>
      <p:pic>
        <p:nvPicPr>
          <p:cNvPr id="3" name="Picture 2"/>
          <p:cNvPicPr>
            <a:picLocks noChangeAspect="1"/>
          </p:cNvPicPr>
          <p:nvPr/>
        </p:nvPicPr>
        <p:blipFill>
          <a:blip r:embed="rId2"/>
          <a:stretch>
            <a:fillRect/>
          </a:stretch>
        </p:blipFill>
        <p:spPr>
          <a:xfrm>
            <a:off x="0" y="3657600"/>
            <a:ext cx="4657725" cy="3200400"/>
          </a:xfrm>
          <a:prstGeom prst="flowChartMultidocument">
            <a:avLst/>
          </a:prstGeom>
        </p:spPr>
      </p:pic>
      <p:sp>
        <p:nvSpPr>
          <p:cNvPr id="11" name="Flowchart: Process 10">
            <a:extLst>
              <a:ext uri="{FF2B5EF4-FFF2-40B4-BE49-F238E27FC236}">
                <a16:creationId xmlns:a16="http://schemas.microsoft.com/office/drawing/2014/main" id="{ECA90E6C-8FAF-1521-BF19-B58CD160EF50}"/>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A94EE267-6A95-9440-323D-1153E18541D1}"/>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3BC5CEC1-26B4-677C-9FA3-FAB388B688AF}"/>
              </a:ext>
            </a:extLst>
          </p:cNvPr>
          <p:cNvSpPr/>
          <p:nvPr/>
        </p:nvSpPr>
        <p:spPr>
          <a:xfrm>
            <a:off x="9829362" y="109616"/>
            <a:ext cx="167065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خطر انقراض</a:t>
            </a:r>
          </a:p>
        </p:txBody>
      </p:sp>
    </p:spTree>
    <p:extLst>
      <p:ext uri="{BB962C8B-B14F-4D97-AF65-F5344CB8AC3E}">
        <p14:creationId xmlns:p14="http://schemas.microsoft.com/office/powerpoint/2010/main" val="3798704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65075" y="1487606"/>
            <a:ext cx="4776716" cy="4667534"/>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09516" y="1215326"/>
            <a:ext cx="4944419" cy="4939814"/>
          </a:xfrm>
          <a:prstGeom prst="rect">
            <a:avLst/>
          </a:prstGeom>
        </p:spPr>
        <p:txBody>
          <a:bodyPr wrap="square">
            <a:spAutoFit/>
          </a:bodyPr>
          <a:lstStyle/>
          <a:p>
            <a:pPr algn="just">
              <a:lnSpc>
                <a:spcPct val="300000"/>
              </a:lnSpc>
            </a:pPr>
            <a:r>
              <a:rPr lang="fa-IR" dirty="0">
                <a:solidFill>
                  <a:srgbClr val="202122"/>
                </a:solidFill>
                <a:latin typeface="Vazir" panose="020B0603030804020204" pitchFamily="34" charset="-78"/>
                <a:cs typeface="Vazir" panose="020B0603030804020204" pitchFamily="34" charset="-78"/>
              </a:rPr>
              <a:t>بحران کرکس‌ها در هند با شدت کمتری در آفریقا نیز آغاز شده‌است. برخی گونه‌های کرکس آفریقایی تا ۹۸ درصد کاهش جمعیت داشته‌اند. کشورهای آفریقایی نیز با توجه به جمعیت روستایی زیاد و تعداد بالای جانوران بزرگ به کرکس‌ها که مهم‌ترین و موثرترین لاشه‌خوارها هستند نیاز دارند.</a:t>
            </a:r>
          </a:p>
        </p:txBody>
      </p:sp>
      <p:pic>
        <p:nvPicPr>
          <p:cNvPr id="4" name="Picture 3"/>
          <p:cNvPicPr>
            <a:picLocks noChangeAspect="1"/>
          </p:cNvPicPr>
          <p:nvPr/>
        </p:nvPicPr>
        <p:blipFill rotWithShape="1">
          <a:blip r:embed="rId2"/>
          <a:srcRect t="-1" r="9776" b="4212"/>
          <a:stretch/>
        </p:blipFill>
        <p:spPr>
          <a:xfrm>
            <a:off x="6054435" y="1924373"/>
            <a:ext cx="5500047" cy="4379446"/>
          </a:xfrm>
          <a:prstGeom prst="rect">
            <a:avLst/>
          </a:prstGeom>
          <a:ln w="57150">
            <a:solidFill>
              <a:schemeClr val="bg1"/>
            </a:solidFill>
          </a:ln>
        </p:spPr>
      </p:pic>
      <p:sp>
        <p:nvSpPr>
          <p:cNvPr id="15" name="Flowchart: Process 14">
            <a:extLst>
              <a:ext uri="{FF2B5EF4-FFF2-40B4-BE49-F238E27FC236}">
                <a16:creationId xmlns:a16="http://schemas.microsoft.com/office/drawing/2014/main" id="{CBE5E557-C94A-100D-B1DA-F6B290D2DF3F}"/>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219788AF-5B80-A197-9EC8-E6115AA06218}"/>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EAB6ED6A-1AC9-3288-CC79-2B917E1A43F6}"/>
              </a:ext>
            </a:extLst>
          </p:cNvPr>
          <p:cNvSpPr/>
          <p:nvPr/>
        </p:nvSpPr>
        <p:spPr>
          <a:xfrm>
            <a:off x="9829362" y="109616"/>
            <a:ext cx="167065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خطر انقراض</a:t>
            </a:r>
          </a:p>
        </p:txBody>
      </p:sp>
    </p:spTree>
    <p:extLst>
      <p:ext uri="{BB962C8B-B14F-4D97-AF65-F5344CB8AC3E}">
        <p14:creationId xmlns:p14="http://schemas.microsoft.com/office/powerpoint/2010/main" val="3853714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8E82F1E-C908-D516-7C9F-3A55E6C4977A}"/>
              </a:ext>
            </a:extLst>
          </p:cNvPr>
          <p:cNvSpPr/>
          <p:nvPr/>
        </p:nvSpPr>
        <p:spPr>
          <a:xfrm>
            <a:off x="1325570" y="1738711"/>
            <a:ext cx="3810000" cy="387238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854642" y="858665"/>
            <a:ext cx="4843715" cy="2758447"/>
          </a:xfrm>
          <a:prstGeom prst="rect">
            <a:avLst/>
          </a:prstGeom>
        </p:spPr>
        <p:txBody>
          <a:bodyPr wrap="square">
            <a:spAutoFit/>
          </a:bodyPr>
          <a:lstStyle/>
          <a:p>
            <a:pPr algn="just">
              <a:lnSpc>
                <a:spcPct val="250000"/>
              </a:lnSpc>
            </a:pPr>
            <a:r>
              <a:rPr lang="fa-IR" dirty="0">
                <a:solidFill>
                  <a:srgbClr val="202122"/>
                </a:solidFill>
                <a:latin typeface="Vazir" panose="020B0603030804020204" pitchFamily="34" charset="-78"/>
                <a:cs typeface="Vazir" panose="020B0603030804020204" pitchFamily="34" charset="-78"/>
              </a:rPr>
              <a:t>یکم سپتامبر از سوی انجمن حفاظت از پرندگان شکاری آفریقای</a:t>
            </a:r>
            <a:r>
              <a:rPr lang="fa-IR" dirty="0">
                <a:solidFill>
                  <a:srgbClr val="202122"/>
                </a:solidFill>
                <a:latin typeface="Vazir" panose="020B0603030804020204" pitchFamily="34" charset="-78"/>
                <a:cs typeface="Vazir" panose="020B0603030804020204" pitchFamily="34" charset="-78"/>
                <a:hlinkClick r:id="rId2" tooltip="آفریقای جنوبی"/>
              </a:rPr>
              <a:t> </a:t>
            </a:r>
            <a:r>
              <a:rPr lang="fa-IR" dirty="0">
                <a:solidFill>
                  <a:srgbClr val="202122"/>
                </a:solidFill>
                <a:latin typeface="Vazir" panose="020B0603030804020204" pitchFamily="34" charset="-78"/>
                <a:cs typeface="Vazir" panose="020B0603030804020204" pitchFamily="34" charset="-78"/>
              </a:rPr>
              <a:t>جنوبی و انجمن حفاظت از شاهین بریتانیا به عنوان «روز جهانی آگاه‌سازی در مورد کرکس‌ها» نامگذاری شده‌است.</a:t>
            </a:r>
          </a:p>
        </p:txBody>
      </p:sp>
      <p:sp>
        <p:nvSpPr>
          <p:cNvPr id="7" name="Flowchart: Process 6">
            <a:extLst>
              <a:ext uri="{FF2B5EF4-FFF2-40B4-BE49-F238E27FC236}">
                <a16:creationId xmlns:a16="http://schemas.microsoft.com/office/drawing/2014/main" id="{AF5E59D5-26DD-0724-5A24-2A2D0529D22C}"/>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CFAB9B8-AA68-8747-0CD5-442126CBA4FB}"/>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D12C703-D3A7-FA39-8480-2463F4306452}"/>
              </a:ext>
            </a:extLst>
          </p:cNvPr>
          <p:cNvSpPr/>
          <p:nvPr/>
        </p:nvSpPr>
        <p:spPr>
          <a:xfrm>
            <a:off x="9631017" y="109616"/>
            <a:ext cx="2067340" cy="461665"/>
          </a:xfrm>
          <a:prstGeom prst="rect">
            <a:avLst/>
          </a:prstGeom>
          <a:noFill/>
        </p:spPr>
        <p:txBody>
          <a:bodyPr wrap="square" rtlCol="1">
            <a:spAutoFit/>
          </a:bodyPr>
          <a:lstStyle/>
          <a:p>
            <a:pPr algn="ctr"/>
            <a:r>
              <a:rPr lang="fa-IR" sz="2400" b="1" dirty="0">
                <a:latin typeface="Shabnam" panose="020B0603030804020204" pitchFamily="34" charset="-78"/>
                <a:cs typeface="Shabnam" panose="020B0603030804020204" pitchFamily="34" charset="-78"/>
              </a:rPr>
              <a:t>کرکس</a:t>
            </a:r>
          </a:p>
        </p:txBody>
      </p:sp>
      <p:pic>
        <p:nvPicPr>
          <p:cNvPr id="10" name="Picture 9">
            <a:extLst>
              <a:ext uri="{FF2B5EF4-FFF2-40B4-BE49-F238E27FC236}">
                <a16:creationId xmlns:a16="http://schemas.microsoft.com/office/drawing/2014/main" id="{49240255-942B-83A8-4DEF-3BA56E174882}"/>
              </a:ext>
            </a:extLst>
          </p:cNvPr>
          <p:cNvPicPr>
            <a:picLocks noChangeAspect="1"/>
          </p:cNvPicPr>
          <p:nvPr/>
        </p:nvPicPr>
        <p:blipFill>
          <a:blip r:embed="rId3"/>
          <a:stretch>
            <a:fillRect/>
          </a:stretch>
        </p:blipFill>
        <p:spPr>
          <a:xfrm>
            <a:off x="221363" y="581700"/>
            <a:ext cx="3810000" cy="2552700"/>
          </a:xfrm>
          <a:prstGeom prst="rect">
            <a:avLst/>
          </a:prstGeom>
          <a:ln w="57150">
            <a:solidFill>
              <a:schemeClr val="bg1"/>
            </a:solidFill>
          </a:ln>
        </p:spPr>
      </p:pic>
      <p:pic>
        <p:nvPicPr>
          <p:cNvPr id="11" name="Picture 10">
            <a:extLst>
              <a:ext uri="{FF2B5EF4-FFF2-40B4-BE49-F238E27FC236}">
                <a16:creationId xmlns:a16="http://schemas.microsoft.com/office/drawing/2014/main" id="{EEFF27D2-D43C-DDD0-BF5E-8F8ADF0C23B0}"/>
              </a:ext>
            </a:extLst>
          </p:cNvPr>
          <p:cNvPicPr>
            <a:picLocks noChangeAspect="1"/>
          </p:cNvPicPr>
          <p:nvPr/>
        </p:nvPicPr>
        <p:blipFill>
          <a:blip r:embed="rId4"/>
          <a:stretch>
            <a:fillRect/>
          </a:stretch>
        </p:blipFill>
        <p:spPr>
          <a:xfrm>
            <a:off x="2126363" y="3352695"/>
            <a:ext cx="4176669" cy="3048969"/>
          </a:xfrm>
          <a:prstGeom prst="rect">
            <a:avLst/>
          </a:prstGeom>
          <a:ln w="57150">
            <a:solidFill>
              <a:schemeClr val="bg1"/>
            </a:solidFill>
          </a:ln>
        </p:spPr>
      </p:pic>
    </p:spTree>
    <p:extLst>
      <p:ext uri="{BB962C8B-B14F-4D97-AF65-F5344CB8AC3E}">
        <p14:creationId xmlns:p14="http://schemas.microsoft.com/office/powerpoint/2010/main" val="3515898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1673" y="886070"/>
            <a:ext cx="2593980" cy="64633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https://fa.wikipedia.org</a:t>
            </a:r>
          </a:p>
        </p:txBody>
      </p:sp>
      <p:sp>
        <p:nvSpPr>
          <p:cNvPr id="5" name="Flowchart: Process 4">
            <a:extLst>
              <a:ext uri="{FF2B5EF4-FFF2-40B4-BE49-F238E27FC236}">
                <a16:creationId xmlns:a16="http://schemas.microsoft.com/office/drawing/2014/main" id="{FBBE6D4B-11FA-A540-161F-DC17DA683954}"/>
              </a:ext>
            </a:extLst>
          </p:cNvPr>
          <p:cNvSpPr/>
          <p:nvPr/>
        </p:nvSpPr>
        <p:spPr>
          <a:xfrm>
            <a:off x="0" y="317686"/>
            <a:ext cx="10271141" cy="45719"/>
          </a:xfrm>
          <a:prstGeom prst="flowChartProcess">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BCEA2DB-BAAB-EC3C-7E84-1648F53D5942}"/>
              </a:ext>
            </a:extLst>
          </p:cNvPr>
          <p:cNvSpPr/>
          <p:nvPr/>
        </p:nvSpPr>
        <p:spPr>
          <a:xfrm>
            <a:off x="9631017" y="99391"/>
            <a:ext cx="2067340" cy="44903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45AB019-164A-2697-B548-9E3B7454C1A6}"/>
              </a:ext>
            </a:extLst>
          </p:cNvPr>
          <p:cNvSpPr/>
          <p:nvPr/>
        </p:nvSpPr>
        <p:spPr>
          <a:xfrm>
            <a:off x="9631017" y="109616"/>
            <a:ext cx="2067340" cy="461665"/>
          </a:xfrm>
          <a:prstGeom prst="rect">
            <a:avLst/>
          </a:prstGeom>
          <a:noFill/>
        </p:spPr>
        <p:txBody>
          <a:bodyPr wrap="square" rtlCol="1">
            <a:spAutoFit/>
          </a:bodyPr>
          <a:lstStyle/>
          <a:p>
            <a:pPr algn="ctr"/>
            <a:r>
              <a:rPr lang="fa-IR" sz="2400" b="1" dirty="0">
                <a:latin typeface="Shabnam" panose="020B0603030804020204" pitchFamily="34" charset="-78"/>
                <a:cs typeface="Shabnam" panose="020B0603030804020204" pitchFamily="34" charset="-78"/>
              </a:rPr>
              <a:t>منابع</a:t>
            </a:r>
          </a:p>
        </p:txBody>
      </p:sp>
    </p:spTree>
    <p:extLst>
      <p:ext uri="{BB962C8B-B14F-4D97-AF65-F5344CB8AC3E}">
        <p14:creationId xmlns:p14="http://schemas.microsoft.com/office/powerpoint/2010/main" val="789282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07478"/>
            <a:ext cx="12192000" cy="2997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841008" y="2422730"/>
            <a:ext cx="6509983" cy="126924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841007" y="2595686"/>
            <a:ext cx="6509983" cy="923330"/>
          </a:xfrm>
          <a:prstGeom prst="rect">
            <a:avLst/>
          </a:prstGeom>
        </p:spPr>
        <p:txBody>
          <a:bodyPr wrap="square">
            <a:spAutoFit/>
          </a:bodyPr>
          <a:lstStyle>
            <a:defPPr>
              <a:defRPr lang="fa-IR"/>
            </a:defPPr>
            <a:lvl1pPr algn="just">
              <a:lnSpc>
                <a:spcPct val="200000"/>
              </a:lnSpc>
              <a:defRPr>
                <a:solidFill>
                  <a:srgbClr val="202122"/>
                </a:solidFill>
                <a:latin typeface="Vazir" panose="020B0603030804020204" pitchFamily="34" charset="-78"/>
                <a:cs typeface="Vazir" panose="020B0603030804020204" pitchFamily="34" charset="-78"/>
              </a:defRPr>
            </a:lvl1pPr>
          </a:lstStyle>
          <a:p>
            <a:pPr algn="ctr">
              <a:lnSpc>
                <a:spcPct val="100000"/>
              </a:lnSpc>
            </a:pPr>
            <a:r>
              <a:rPr lang="fa-IR" sz="5400" b="1" dirty="0">
                <a:solidFill>
                  <a:schemeClr val="bg1"/>
                </a:solidFill>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1147689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0" y="2530607"/>
            <a:ext cx="5554638" cy="577081"/>
          </a:xfrm>
          <a:prstGeom prst="rect">
            <a:avLst/>
          </a:prstGeom>
          <a:solidFill>
            <a:srgbClr val="92D050"/>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لاشخورها پاهای آلوده خود را با ادرار کردن ضدعفونی می‌کنند.</a:t>
            </a:r>
          </a:p>
        </p:txBody>
      </p:sp>
      <p:sp>
        <p:nvSpPr>
          <p:cNvPr id="3" name="Rectangle 2"/>
          <p:cNvSpPr/>
          <p:nvPr/>
        </p:nvSpPr>
        <p:spPr>
          <a:xfrm>
            <a:off x="4490113" y="1914198"/>
            <a:ext cx="1064525"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کرکس</a:t>
            </a:r>
          </a:p>
        </p:txBody>
      </p:sp>
      <p:sp>
        <p:nvSpPr>
          <p:cNvPr id="6" name="Rectangle 5"/>
          <p:cNvSpPr/>
          <p:nvPr/>
        </p:nvSpPr>
        <p:spPr>
          <a:xfrm>
            <a:off x="0" y="2145030"/>
            <a:ext cx="4490113"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56111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5B221A-F172-6F07-A980-1855C3F896C4}"/>
              </a:ext>
            </a:extLst>
          </p:cNvPr>
          <p:cNvSpPr/>
          <p:nvPr/>
        </p:nvSpPr>
        <p:spPr>
          <a:xfrm>
            <a:off x="0" y="3775586"/>
            <a:ext cx="12192000" cy="2731689"/>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flipV="1">
            <a:off x="0" y="745851"/>
            <a:ext cx="12192000"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ound Single Corner Rectangle 11"/>
          <p:cNvSpPr/>
          <p:nvPr/>
        </p:nvSpPr>
        <p:spPr>
          <a:xfrm>
            <a:off x="10412018" y="514781"/>
            <a:ext cx="1457451" cy="461665"/>
          </a:xfrm>
          <a:prstGeom prst="round1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412018" y="514781"/>
            <a:ext cx="145745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نام‌شناسی</a:t>
            </a:r>
          </a:p>
        </p:txBody>
      </p:sp>
      <p:sp>
        <p:nvSpPr>
          <p:cNvPr id="3" name="Rectangle 2"/>
          <p:cNvSpPr/>
          <p:nvPr/>
        </p:nvSpPr>
        <p:spPr>
          <a:xfrm>
            <a:off x="136478" y="976446"/>
            <a:ext cx="11732991"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پرندگان شکاری لاشه‌خوار را در زبان فارسی بیشتر کرکس و لاشخور می‌نامند. گاهی واژه‌های کرگس، لشخور، دژکاک، دال، مرغ مردارخوار و نسر (واژه عربی) نیز برای نامیدن آن‌ها استفاده می‌شوند. کرکس را در زبان پهلوی، کرکاس می‌گفتند.</a:t>
            </a:r>
          </a:p>
        </p:txBody>
      </p:sp>
      <p:pic>
        <p:nvPicPr>
          <p:cNvPr id="4" name="Picture 3"/>
          <p:cNvPicPr>
            <a:picLocks noChangeAspect="1"/>
          </p:cNvPicPr>
          <p:nvPr/>
        </p:nvPicPr>
        <p:blipFill>
          <a:blip r:embed="rId2"/>
          <a:stretch>
            <a:fillRect/>
          </a:stretch>
        </p:blipFill>
        <p:spPr>
          <a:xfrm>
            <a:off x="285702" y="2702257"/>
            <a:ext cx="2752882" cy="4029218"/>
          </a:xfrm>
          <a:prstGeom prst="rect">
            <a:avLst/>
          </a:prstGeom>
        </p:spPr>
      </p:pic>
      <p:pic>
        <p:nvPicPr>
          <p:cNvPr id="6" name="Picture 5"/>
          <p:cNvPicPr>
            <a:picLocks noChangeAspect="1"/>
          </p:cNvPicPr>
          <p:nvPr/>
        </p:nvPicPr>
        <p:blipFill rotWithShape="1">
          <a:blip r:embed="rId3"/>
          <a:srcRect r="11642"/>
          <a:stretch/>
        </p:blipFill>
        <p:spPr>
          <a:xfrm>
            <a:off x="7522405" y="3010350"/>
            <a:ext cx="4383893" cy="3721125"/>
          </a:xfrm>
          <a:prstGeom prst="rect">
            <a:avLst/>
          </a:prstGeom>
        </p:spPr>
      </p:pic>
      <p:pic>
        <p:nvPicPr>
          <p:cNvPr id="7" name="Picture 6"/>
          <p:cNvPicPr>
            <a:picLocks noChangeAspect="1"/>
          </p:cNvPicPr>
          <p:nvPr/>
        </p:nvPicPr>
        <p:blipFill>
          <a:blip r:embed="rId4"/>
          <a:stretch>
            <a:fillRect/>
          </a:stretch>
        </p:blipFill>
        <p:spPr>
          <a:xfrm>
            <a:off x="3196006" y="3521628"/>
            <a:ext cx="4100939" cy="2731689"/>
          </a:xfrm>
          <a:prstGeom prst="rect">
            <a:avLst/>
          </a:prstGeom>
        </p:spPr>
      </p:pic>
    </p:spTree>
    <p:extLst>
      <p:ext uri="{BB962C8B-B14F-4D97-AF65-F5344CB8AC3E}">
        <p14:creationId xmlns:p14="http://schemas.microsoft.com/office/powerpoint/2010/main" val="1807131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97880FA-5E7E-BF37-7E59-78C144B70912}"/>
              </a:ext>
            </a:extLst>
          </p:cNvPr>
          <p:cNvSpPr/>
          <p:nvPr/>
        </p:nvSpPr>
        <p:spPr>
          <a:xfrm>
            <a:off x="0" y="0"/>
            <a:ext cx="2176670" cy="685800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08663" y="1285373"/>
            <a:ext cx="289694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کرکس‌های جهان قدیم</a:t>
            </a:r>
          </a:p>
        </p:txBody>
      </p:sp>
      <p:sp>
        <p:nvSpPr>
          <p:cNvPr id="3" name="Rectangle 2"/>
          <p:cNvSpPr/>
          <p:nvPr/>
        </p:nvSpPr>
        <p:spPr>
          <a:xfrm>
            <a:off x="10181823" y="483778"/>
            <a:ext cx="142378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طبقه‌بندی</a:t>
            </a:r>
          </a:p>
        </p:txBody>
      </p:sp>
      <p:sp>
        <p:nvSpPr>
          <p:cNvPr id="4" name="Rectangle 3"/>
          <p:cNvSpPr/>
          <p:nvPr/>
        </p:nvSpPr>
        <p:spPr>
          <a:xfrm>
            <a:off x="5797825" y="1747038"/>
            <a:ext cx="5807785" cy="445506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کرکس‌های جهان قدیم در تیره بازان قرار می‌گیرند؛ یعنی خویشاوند عقاب‌ها، بازها، سنقرها و سارگپه‌ها هستند. این جانوران به دلیل زندگی در جهان قدیم (آسیا، اروپا و آفریقا) به این نام معروف شده‌اند. کرکس‌های جهان قدیم یک زیرخانواده واحد نیستند؛ هما، کرکس کوچک و کرکس نخل زیرخانواده‌ای به نام </a:t>
            </a:r>
            <a:r>
              <a:rPr lang="en-US" dirty="0" err="1">
                <a:solidFill>
                  <a:srgbClr val="202122"/>
                </a:solidFill>
                <a:latin typeface="Vazir" panose="020B0603030804020204" pitchFamily="34" charset="-78"/>
                <a:cs typeface="Vazir" panose="020B0603030804020204" pitchFamily="34" charset="-78"/>
              </a:rPr>
              <a:t>Gypaetinae</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را تشکیل می‌دهند و سایر گونه‌های کرکس جهان قدیم در زیرخانواده‌ای دیگر با نام </a:t>
            </a:r>
            <a:r>
              <a:rPr lang="en-US" dirty="0" err="1">
                <a:solidFill>
                  <a:srgbClr val="202122"/>
                </a:solidFill>
                <a:latin typeface="Vazir" panose="020B0603030804020204" pitchFamily="34" charset="-78"/>
                <a:cs typeface="Vazir" panose="020B0603030804020204" pitchFamily="34" charset="-78"/>
              </a:rPr>
              <a:t>Aegypiinae</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قرار می‌گیرند.</a:t>
            </a:r>
          </a:p>
        </p:txBody>
      </p:sp>
      <p:pic>
        <p:nvPicPr>
          <p:cNvPr id="6" name="Picture 5"/>
          <p:cNvPicPr>
            <a:picLocks noChangeAspect="1"/>
          </p:cNvPicPr>
          <p:nvPr/>
        </p:nvPicPr>
        <p:blipFill>
          <a:blip r:embed="rId2"/>
          <a:stretch>
            <a:fillRect/>
          </a:stretch>
        </p:blipFill>
        <p:spPr>
          <a:xfrm>
            <a:off x="388144" y="334785"/>
            <a:ext cx="4492507" cy="6188429"/>
          </a:xfrm>
          <a:prstGeom prst="rect">
            <a:avLst/>
          </a:prstGeom>
        </p:spPr>
      </p:pic>
    </p:spTree>
    <p:extLst>
      <p:ext uri="{BB962C8B-B14F-4D97-AF65-F5344CB8AC3E}">
        <p14:creationId xmlns:p14="http://schemas.microsoft.com/office/powerpoint/2010/main" val="356445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139820" y="4935768"/>
            <a:ext cx="2613216"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هندی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indicus</a:t>
            </a:r>
            <a:endParaRPr lang="en-US" dirty="0">
              <a:solidFill>
                <a:srgbClr val="202122"/>
              </a:solidFill>
              <a:latin typeface="Vazir" panose="020B0603030804020204" pitchFamily="34" charset="-78"/>
              <a:cs typeface="Vazir" panose="020B0603030804020204" pitchFamily="34" charset="-78"/>
            </a:endParaRPr>
          </a:p>
        </p:txBody>
      </p:sp>
      <p:cxnSp>
        <p:nvCxnSpPr>
          <p:cNvPr id="43" name="Google Shape;705;p36"/>
          <p:cNvCxnSpPr/>
          <p:nvPr/>
        </p:nvCxnSpPr>
        <p:spPr>
          <a:xfrm rot="10800000">
            <a:off x="8765698" y="1665749"/>
            <a:ext cx="0" cy="381300"/>
          </a:xfrm>
          <a:prstGeom prst="straightConnector1">
            <a:avLst/>
          </a:prstGeom>
          <a:noFill/>
          <a:ln w="38100" cap="flat" cmpd="sng">
            <a:solidFill>
              <a:srgbClr val="F4B183"/>
            </a:solidFill>
            <a:prstDash val="solid"/>
            <a:round/>
            <a:headEnd type="none" w="med" len="med"/>
            <a:tailEnd type="none" w="med" len="med"/>
          </a:ln>
        </p:spPr>
      </p:cxnSp>
      <p:sp>
        <p:nvSpPr>
          <p:cNvPr id="56" name="Google Shape;718;p36"/>
          <p:cNvSpPr/>
          <p:nvPr/>
        </p:nvSpPr>
        <p:spPr>
          <a:xfrm>
            <a:off x="2470591" y="4365989"/>
            <a:ext cx="64407" cy="23496"/>
          </a:xfrm>
          <a:custGeom>
            <a:avLst/>
            <a:gdLst/>
            <a:ahLst/>
            <a:cxnLst/>
            <a:rect l="l" t="t" r="r" b="b"/>
            <a:pathLst>
              <a:path w="10537" h="3844" extrusionOk="0">
                <a:moveTo>
                  <a:pt x="5269" y="0"/>
                </a:moveTo>
                <a:cubicBezTo>
                  <a:pt x="5073" y="0"/>
                  <a:pt x="4877" y="62"/>
                  <a:pt x="4712" y="186"/>
                </a:cubicBezTo>
                <a:lnTo>
                  <a:pt x="0" y="3843"/>
                </a:lnTo>
                <a:lnTo>
                  <a:pt x="10536" y="3843"/>
                </a:lnTo>
                <a:lnTo>
                  <a:pt x="5827" y="186"/>
                </a:lnTo>
                <a:cubicBezTo>
                  <a:pt x="5661" y="62"/>
                  <a:pt x="5465" y="0"/>
                  <a:pt x="5269" y="0"/>
                </a:cubicBez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0" name="Google Shape;707;p36"/>
          <p:cNvSpPr/>
          <p:nvPr/>
        </p:nvSpPr>
        <p:spPr>
          <a:xfrm>
            <a:off x="6978549" y="6096348"/>
            <a:ext cx="3984277"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1" name="Google Shape;701;p36"/>
          <p:cNvSpPr/>
          <p:nvPr/>
        </p:nvSpPr>
        <p:spPr>
          <a:xfrm>
            <a:off x="4028843" y="5089738"/>
            <a:ext cx="3350878"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2" name="Google Shape;708;p36"/>
          <p:cNvSpPr/>
          <p:nvPr/>
        </p:nvSpPr>
        <p:spPr>
          <a:xfrm rot="10800000">
            <a:off x="2008495" y="3162115"/>
            <a:ext cx="3853821"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3" name="Google Shape;716;p36"/>
          <p:cNvSpPr/>
          <p:nvPr/>
        </p:nvSpPr>
        <p:spPr>
          <a:xfrm>
            <a:off x="308553" y="4125142"/>
            <a:ext cx="4198011"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4" name="Google Shape;707;p36"/>
          <p:cNvSpPr/>
          <p:nvPr/>
        </p:nvSpPr>
        <p:spPr>
          <a:xfrm rot="10800000">
            <a:off x="5237946" y="2092398"/>
            <a:ext cx="3594556"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5" name="Rectangle 64"/>
          <p:cNvSpPr/>
          <p:nvPr/>
        </p:nvSpPr>
        <p:spPr>
          <a:xfrm>
            <a:off x="5313749" y="2069999"/>
            <a:ext cx="3595856"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هیمالیایی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himalayensis</a:t>
            </a:r>
            <a:r>
              <a:rPr lang="en-US" dirty="0">
                <a:solidFill>
                  <a:srgbClr val="202122"/>
                </a:solidFill>
                <a:latin typeface="Vazir" panose="020B0603030804020204" pitchFamily="34" charset="-78"/>
                <a:cs typeface="Vazir" panose="020B0603030804020204" pitchFamily="34" charset="-78"/>
              </a:rPr>
              <a:t>)</a:t>
            </a:r>
          </a:p>
        </p:txBody>
      </p:sp>
      <p:sp>
        <p:nvSpPr>
          <p:cNvPr id="66" name="Google Shape;701;p36"/>
          <p:cNvSpPr/>
          <p:nvPr/>
        </p:nvSpPr>
        <p:spPr>
          <a:xfrm rot="10800000">
            <a:off x="8365026" y="1021134"/>
            <a:ext cx="3594557"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7" name="Rectangle 66"/>
          <p:cNvSpPr/>
          <p:nvPr/>
        </p:nvSpPr>
        <p:spPr>
          <a:xfrm>
            <a:off x="5084246" y="385748"/>
            <a:ext cx="6992620"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 ۱۶ گونه از کرکس‌های جهان قدیم امروزه زیست می‌کنند</a:t>
            </a:r>
          </a:p>
        </p:txBody>
      </p:sp>
      <p:sp>
        <p:nvSpPr>
          <p:cNvPr id="68" name="Rectangle 67"/>
          <p:cNvSpPr/>
          <p:nvPr/>
        </p:nvSpPr>
        <p:spPr>
          <a:xfrm>
            <a:off x="2102303" y="3130466"/>
            <a:ext cx="3770173" cy="57708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دمگاه‌سفید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bengalensis</a:t>
            </a:r>
            <a:endParaRPr lang="en-US" dirty="0">
              <a:solidFill>
                <a:srgbClr val="202122"/>
              </a:solidFill>
              <a:latin typeface="Vazir" panose="020B0603030804020204" pitchFamily="34" charset="-78"/>
              <a:cs typeface="Vazir" panose="020B0603030804020204" pitchFamily="34" charset="-78"/>
            </a:endParaRPr>
          </a:p>
        </p:txBody>
      </p:sp>
      <p:sp>
        <p:nvSpPr>
          <p:cNvPr id="69" name="Rectangle 68"/>
          <p:cNvSpPr/>
          <p:nvPr/>
        </p:nvSpPr>
        <p:spPr>
          <a:xfrm>
            <a:off x="4292220" y="5088168"/>
            <a:ext cx="2613216"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هندی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indicus</a:t>
            </a:r>
            <a:endParaRPr lang="en-US" dirty="0">
              <a:solidFill>
                <a:srgbClr val="202122"/>
              </a:solidFill>
              <a:latin typeface="Vazir" panose="020B0603030804020204" pitchFamily="34" charset="-78"/>
              <a:cs typeface="Vazir" panose="020B0603030804020204" pitchFamily="34" charset="-78"/>
            </a:endParaRPr>
          </a:p>
        </p:txBody>
      </p:sp>
      <p:sp>
        <p:nvSpPr>
          <p:cNvPr id="70" name="Rectangle 69"/>
          <p:cNvSpPr/>
          <p:nvPr/>
        </p:nvSpPr>
        <p:spPr>
          <a:xfrm>
            <a:off x="6920760" y="6054334"/>
            <a:ext cx="3823484"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غبغب‌دار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Torgos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tracheliotus</a:t>
            </a:r>
            <a:endParaRPr lang="en-US" dirty="0">
              <a:solidFill>
                <a:srgbClr val="202122"/>
              </a:solidFill>
              <a:latin typeface="Vazir" panose="020B0603030804020204" pitchFamily="34" charset="-78"/>
              <a:cs typeface="Vazir" panose="020B0603030804020204" pitchFamily="34" charset="-78"/>
            </a:endParaRPr>
          </a:p>
        </p:txBody>
      </p:sp>
      <p:sp>
        <p:nvSpPr>
          <p:cNvPr id="71" name="Rectangle 70"/>
          <p:cNvSpPr/>
          <p:nvPr/>
        </p:nvSpPr>
        <p:spPr>
          <a:xfrm>
            <a:off x="241110" y="4106320"/>
            <a:ext cx="4051110"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کوچک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Neophron</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percnopterus</a:t>
            </a:r>
            <a:endParaRPr lang="en-US" dirty="0">
              <a:solidFill>
                <a:srgbClr val="202122"/>
              </a:solidFill>
              <a:latin typeface="Vazir" panose="020B0603030804020204" pitchFamily="34" charset="-78"/>
              <a:cs typeface="Vazir" panose="020B0603030804020204" pitchFamily="34" charset="-78"/>
            </a:endParaRPr>
          </a:p>
        </p:txBody>
      </p:sp>
      <p:sp>
        <p:nvSpPr>
          <p:cNvPr id="72" name="Rectangle 71"/>
          <p:cNvSpPr/>
          <p:nvPr/>
        </p:nvSpPr>
        <p:spPr>
          <a:xfrm>
            <a:off x="8559689" y="994005"/>
            <a:ext cx="3453189"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نخل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Gypohierax</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angolen</a:t>
            </a:r>
            <a:endParaRPr lang="en-US" dirty="0">
              <a:solidFill>
                <a:srgbClr val="202122"/>
              </a:solidFill>
              <a:latin typeface="Vazir" panose="020B0603030804020204" pitchFamily="34" charset="-78"/>
              <a:cs typeface="Vazir" panose="020B0603030804020204" pitchFamily="34" charset="-78"/>
            </a:endParaRPr>
          </a:p>
        </p:txBody>
      </p:sp>
      <p:cxnSp>
        <p:nvCxnSpPr>
          <p:cNvPr id="73" name="Google Shape;704;p36"/>
          <p:cNvCxnSpPr/>
          <p:nvPr/>
        </p:nvCxnSpPr>
        <p:spPr>
          <a:xfrm rot="10800000">
            <a:off x="2407560" y="3725019"/>
            <a:ext cx="0" cy="381300"/>
          </a:xfrm>
          <a:prstGeom prst="straightConnector1">
            <a:avLst/>
          </a:prstGeom>
          <a:noFill/>
          <a:ln w="38100" cap="flat" cmpd="sng">
            <a:solidFill>
              <a:srgbClr val="F4B183"/>
            </a:solidFill>
            <a:prstDash val="solid"/>
            <a:round/>
            <a:headEnd type="none" w="med" len="med"/>
            <a:tailEnd type="none" w="med" len="med"/>
          </a:ln>
        </p:spPr>
      </p:cxnSp>
      <p:cxnSp>
        <p:nvCxnSpPr>
          <p:cNvPr id="75" name="Google Shape;710;p36"/>
          <p:cNvCxnSpPr/>
          <p:nvPr/>
        </p:nvCxnSpPr>
        <p:spPr>
          <a:xfrm rot="10800000">
            <a:off x="4073631" y="4682144"/>
            <a:ext cx="0" cy="367200"/>
          </a:xfrm>
          <a:prstGeom prst="straightConnector1">
            <a:avLst/>
          </a:prstGeom>
          <a:noFill/>
          <a:ln w="38100" cap="flat" cmpd="sng">
            <a:solidFill>
              <a:srgbClr val="F4B183"/>
            </a:solidFill>
            <a:prstDash val="solid"/>
            <a:round/>
            <a:headEnd type="none" w="med" len="med"/>
            <a:tailEnd type="none" w="med" len="med"/>
          </a:ln>
        </p:spPr>
      </p:cxnSp>
      <p:cxnSp>
        <p:nvCxnSpPr>
          <p:cNvPr id="76" name="Google Shape;712;p36"/>
          <p:cNvCxnSpPr/>
          <p:nvPr/>
        </p:nvCxnSpPr>
        <p:spPr>
          <a:xfrm rot="10800000">
            <a:off x="5653638" y="2750190"/>
            <a:ext cx="0" cy="367200"/>
          </a:xfrm>
          <a:prstGeom prst="straightConnector1">
            <a:avLst/>
          </a:prstGeom>
          <a:noFill/>
          <a:ln w="38100" cap="flat" cmpd="sng">
            <a:solidFill>
              <a:srgbClr val="F4B183"/>
            </a:solidFill>
            <a:prstDash val="solid"/>
            <a:round/>
            <a:headEnd type="none" w="med" len="med"/>
            <a:tailEnd type="none" w="med" len="med"/>
          </a:ln>
        </p:spPr>
      </p:cxnSp>
      <p:sp>
        <p:nvSpPr>
          <p:cNvPr id="77" name="Google Shape;718;p36"/>
          <p:cNvSpPr/>
          <p:nvPr/>
        </p:nvSpPr>
        <p:spPr>
          <a:xfrm>
            <a:off x="2622991" y="4518389"/>
            <a:ext cx="64407" cy="23496"/>
          </a:xfrm>
          <a:custGeom>
            <a:avLst/>
            <a:gdLst/>
            <a:ahLst/>
            <a:cxnLst/>
            <a:rect l="l" t="t" r="r" b="b"/>
            <a:pathLst>
              <a:path w="10537" h="3844" extrusionOk="0">
                <a:moveTo>
                  <a:pt x="5269" y="0"/>
                </a:moveTo>
                <a:cubicBezTo>
                  <a:pt x="5073" y="0"/>
                  <a:pt x="4877" y="62"/>
                  <a:pt x="4712" y="186"/>
                </a:cubicBezTo>
                <a:lnTo>
                  <a:pt x="0" y="3843"/>
                </a:lnTo>
                <a:lnTo>
                  <a:pt x="10536" y="3843"/>
                </a:lnTo>
                <a:lnTo>
                  <a:pt x="5827" y="186"/>
                </a:lnTo>
                <a:cubicBezTo>
                  <a:pt x="5661" y="62"/>
                  <a:pt x="5465" y="0"/>
                  <a:pt x="5269" y="0"/>
                </a:cubicBez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78" name="Google Shape;705;p36"/>
          <p:cNvCxnSpPr/>
          <p:nvPr/>
        </p:nvCxnSpPr>
        <p:spPr>
          <a:xfrm rot="10800000">
            <a:off x="7004816" y="5665249"/>
            <a:ext cx="0" cy="381300"/>
          </a:xfrm>
          <a:prstGeom prst="straightConnector1">
            <a:avLst/>
          </a:prstGeom>
          <a:noFill/>
          <a:ln w="38100" cap="flat" cmpd="sng">
            <a:solidFill>
              <a:srgbClr val="F4B183"/>
            </a:solidFill>
            <a:prstDash val="solid"/>
            <a:round/>
            <a:headEnd type="none" w="med" len="med"/>
            <a:tailEnd type="none" w="med" len="med"/>
          </a:ln>
        </p:spPr>
      </p:cxnSp>
      <p:sp>
        <p:nvSpPr>
          <p:cNvPr id="81" name="Rectangle 80"/>
          <p:cNvSpPr/>
          <p:nvPr/>
        </p:nvSpPr>
        <p:spPr>
          <a:xfrm>
            <a:off x="0" y="570861"/>
            <a:ext cx="5084246"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72091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oogle Shape;707;p36"/>
          <p:cNvSpPr/>
          <p:nvPr/>
        </p:nvSpPr>
        <p:spPr>
          <a:xfrm>
            <a:off x="6826149" y="5943948"/>
            <a:ext cx="3984277"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708;p36"/>
          <p:cNvSpPr/>
          <p:nvPr/>
        </p:nvSpPr>
        <p:spPr>
          <a:xfrm rot="10800000">
            <a:off x="1856096" y="3009715"/>
            <a:ext cx="3673519"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701;p36"/>
          <p:cNvSpPr/>
          <p:nvPr/>
        </p:nvSpPr>
        <p:spPr>
          <a:xfrm>
            <a:off x="3903440" y="4930086"/>
            <a:ext cx="3350878"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716;p36"/>
          <p:cNvSpPr/>
          <p:nvPr/>
        </p:nvSpPr>
        <p:spPr>
          <a:xfrm>
            <a:off x="156153" y="3972742"/>
            <a:ext cx="4198011"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9" name="Google Shape;707;p36"/>
          <p:cNvSpPr/>
          <p:nvPr/>
        </p:nvSpPr>
        <p:spPr>
          <a:xfrm rot="10800000">
            <a:off x="5085546" y="1939998"/>
            <a:ext cx="3594556"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701;p36"/>
          <p:cNvSpPr/>
          <p:nvPr/>
        </p:nvSpPr>
        <p:spPr>
          <a:xfrm rot="10800000">
            <a:off x="8212626" y="868734"/>
            <a:ext cx="3594557"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 name="Rectangle 1"/>
          <p:cNvSpPr/>
          <p:nvPr/>
        </p:nvSpPr>
        <p:spPr>
          <a:xfrm>
            <a:off x="8532337" y="850860"/>
            <a:ext cx="3294492"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سیاه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Aegypius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monachus</a:t>
            </a:r>
            <a:endParaRPr lang="en-US"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5730961" y="1907279"/>
            <a:ext cx="2685351"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معمولی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fulvus</a:t>
            </a:r>
            <a:endParaRPr lang="en-US" dirty="0">
              <a:solidFill>
                <a:srgbClr val="202122"/>
              </a:solidFill>
              <a:latin typeface="Vazir" panose="020B0603030804020204" pitchFamily="34" charset="-78"/>
              <a:cs typeface="Vazir" panose="020B0603030804020204" pitchFamily="34" charset="-78"/>
            </a:endParaRPr>
          </a:p>
        </p:txBody>
      </p:sp>
      <p:sp>
        <p:nvSpPr>
          <p:cNvPr id="5" name="Rectangle 4"/>
          <p:cNvSpPr/>
          <p:nvPr/>
        </p:nvSpPr>
        <p:spPr>
          <a:xfrm>
            <a:off x="2042226" y="2985786"/>
            <a:ext cx="3414717"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نوک‌باریک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tenuirostris</a:t>
            </a:r>
            <a:endParaRPr lang="en-US" dirty="0">
              <a:solidFill>
                <a:srgbClr val="202122"/>
              </a:solidFill>
              <a:latin typeface="Vazir" panose="020B0603030804020204" pitchFamily="34" charset="-78"/>
              <a:cs typeface="Vazir" panose="020B0603030804020204" pitchFamily="34" charset="-78"/>
            </a:endParaRPr>
          </a:p>
        </p:txBody>
      </p:sp>
      <p:sp>
        <p:nvSpPr>
          <p:cNvPr id="6" name="Rectangle 5"/>
          <p:cNvSpPr/>
          <p:nvPr/>
        </p:nvSpPr>
        <p:spPr>
          <a:xfrm>
            <a:off x="6708953" y="5872367"/>
            <a:ext cx="3414717"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نوک‌باریک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tenuirostris</a:t>
            </a:r>
            <a:endParaRPr lang="en-US" dirty="0">
              <a:solidFill>
                <a:srgbClr val="202122"/>
              </a:solidFill>
              <a:latin typeface="Vazir" panose="020B0603030804020204" pitchFamily="34" charset="-78"/>
              <a:cs typeface="Vazir" panose="020B0603030804020204" pitchFamily="34" charset="-78"/>
            </a:endParaRPr>
          </a:p>
        </p:txBody>
      </p:sp>
      <p:sp>
        <p:nvSpPr>
          <p:cNvPr id="13" name="Rectangle 12"/>
          <p:cNvSpPr/>
          <p:nvPr/>
        </p:nvSpPr>
        <p:spPr>
          <a:xfrm>
            <a:off x="3811676" y="4867850"/>
            <a:ext cx="3121368"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دماغه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coprotheres</a:t>
            </a:r>
            <a:r>
              <a:rPr lang="en-US" dirty="0">
                <a:solidFill>
                  <a:srgbClr val="202122"/>
                </a:solidFill>
                <a:latin typeface="Vazir" panose="020B0603030804020204" pitchFamily="34" charset="-78"/>
                <a:cs typeface="Vazir" panose="020B0603030804020204" pitchFamily="34" charset="-78"/>
              </a:rPr>
              <a:t>)</a:t>
            </a:r>
          </a:p>
        </p:txBody>
      </p:sp>
      <p:sp>
        <p:nvSpPr>
          <p:cNvPr id="14" name="Rectangle 13"/>
          <p:cNvSpPr/>
          <p:nvPr/>
        </p:nvSpPr>
        <p:spPr>
          <a:xfrm>
            <a:off x="69302" y="3953720"/>
            <a:ext cx="4235455"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کلاه‌پوش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Necrosyrtes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monachus</a:t>
            </a:r>
            <a:endParaRPr lang="en-US" dirty="0">
              <a:solidFill>
                <a:srgbClr val="202122"/>
              </a:solidFill>
              <a:latin typeface="Vazir" panose="020B0603030804020204" pitchFamily="34" charset="-78"/>
              <a:cs typeface="Vazir" panose="020B0603030804020204" pitchFamily="34" charset="-78"/>
            </a:endParaRPr>
          </a:p>
        </p:txBody>
      </p:sp>
      <p:sp>
        <p:nvSpPr>
          <p:cNvPr id="22" name="Rectangle 21"/>
          <p:cNvSpPr/>
          <p:nvPr/>
        </p:nvSpPr>
        <p:spPr>
          <a:xfrm>
            <a:off x="4814563" y="284348"/>
            <a:ext cx="6992620"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 ۱۶ گونه از کرکس‌های جهان قدیم امروزه زیست می‌کنند:</a:t>
            </a:r>
          </a:p>
        </p:txBody>
      </p:sp>
      <p:cxnSp>
        <p:nvCxnSpPr>
          <p:cNvPr id="28" name="Google Shape;704;p36"/>
          <p:cNvCxnSpPr/>
          <p:nvPr/>
        </p:nvCxnSpPr>
        <p:spPr>
          <a:xfrm rot="10800000">
            <a:off x="2255160" y="3572619"/>
            <a:ext cx="0" cy="381300"/>
          </a:xfrm>
          <a:prstGeom prst="straightConnector1">
            <a:avLst/>
          </a:prstGeom>
          <a:noFill/>
          <a:ln w="38100" cap="flat" cmpd="sng">
            <a:solidFill>
              <a:srgbClr val="F4B183"/>
            </a:solidFill>
            <a:prstDash val="solid"/>
            <a:round/>
            <a:headEnd type="none" w="med" len="med"/>
            <a:tailEnd type="none" w="med" len="med"/>
          </a:ln>
        </p:spPr>
      </p:cxnSp>
      <p:cxnSp>
        <p:nvCxnSpPr>
          <p:cNvPr id="29" name="Google Shape;705;p36"/>
          <p:cNvCxnSpPr/>
          <p:nvPr/>
        </p:nvCxnSpPr>
        <p:spPr>
          <a:xfrm rot="10800000">
            <a:off x="8619998" y="1525978"/>
            <a:ext cx="0" cy="381300"/>
          </a:xfrm>
          <a:prstGeom prst="straightConnector1">
            <a:avLst/>
          </a:prstGeom>
          <a:noFill/>
          <a:ln w="38100" cap="flat" cmpd="sng">
            <a:solidFill>
              <a:srgbClr val="F4B183"/>
            </a:solidFill>
            <a:prstDash val="solid"/>
            <a:round/>
            <a:headEnd type="none" w="med" len="med"/>
            <a:tailEnd type="none" w="med" len="med"/>
          </a:ln>
        </p:spPr>
      </p:cxnSp>
      <p:cxnSp>
        <p:nvCxnSpPr>
          <p:cNvPr id="30" name="Google Shape;710;p36"/>
          <p:cNvCxnSpPr/>
          <p:nvPr/>
        </p:nvCxnSpPr>
        <p:spPr>
          <a:xfrm rot="10800000">
            <a:off x="3921231" y="4529744"/>
            <a:ext cx="0" cy="367200"/>
          </a:xfrm>
          <a:prstGeom prst="straightConnector1">
            <a:avLst/>
          </a:prstGeom>
          <a:noFill/>
          <a:ln w="38100" cap="flat" cmpd="sng">
            <a:solidFill>
              <a:srgbClr val="F4B183"/>
            </a:solidFill>
            <a:prstDash val="solid"/>
            <a:round/>
            <a:headEnd type="none" w="med" len="med"/>
            <a:tailEnd type="none" w="med" len="med"/>
          </a:ln>
        </p:spPr>
      </p:cxnSp>
      <p:cxnSp>
        <p:nvCxnSpPr>
          <p:cNvPr id="31" name="Google Shape;712;p36"/>
          <p:cNvCxnSpPr/>
          <p:nvPr/>
        </p:nvCxnSpPr>
        <p:spPr>
          <a:xfrm rot="10800000">
            <a:off x="5501238" y="2597790"/>
            <a:ext cx="0" cy="367200"/>
          </a:xfrm>
          <a:prstGeom prst="straightConnector1">
            <a:avLst/>
          </a:prstGeom>
          <a:noFill/>
          <a:ln w="38100" cap="flat" cmpd="sng">
            <a:solidFill>
              <a:srgbClr val="F4B183"/>
            </a:solidFill>
            <a:prstDash val="solid"/>
            <a:round/>
            <a:headEnd type="none" w="med" len="med"/>
            <a:tailEnd type="none" w="med" len="med"/>
          </a:ln>
        </p:spPr>
      </p:cxnSp>
      <p:sp>
        <p:nvSpPr>
          <p:cNvPr id="32" name="Google Shape;718;p36"/>
          <p:cNvSpPr/>
          <p:nvPr/>
        </p:nvSpPr>
        <p:spPr>
          <a:xfrm>
            <a:off x="2470591" y="4365989"/>
            <a:ext cx="64407" cy="23496"/>
          </a:xfrm>
          <a:custGeom>
            <a:avLst/>
            <a:gdLst/>
            <a:ahLst/>
            <a:cxnLst/>
            <a:rect l="l" t="t" r="r" b="b"/>
            <a:pathLst>
              <a:path w="10537" h="3844" extrusionOk="0">
                <a:moveTo>
                  <a:pt x="5269" y="0"/>
                </a:moveTo>
                <a:cubicBezTo>
                  <a:pt x="5073" y="0"/>
                  <a:pt x="4877" y="62"/>
                  <a:pt x="4712" y="186"/>
                </a:cubicBezTo>
                <a:lnTo>
                  <a:pt x="0" y="3843"/>
                </a:lnTo>
                <a:lnTo>
                  <a:pt x="10536" y="3843"/>
                </a:lnTo>
                <a:lnTo>
                  <a:pt x="5827" y="186"/>
                </a:lnTo>
                <a:cubicBezTo>
                  <a:pt x="5661" y="62"/>
                  <a:pt x="5465" y="0"/>
                  <a:pt x="5269" y="0"/>
                </a:cubicBez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33" name="Google Shape;705;p36"/>
          <p:cNvCxnSpPr/>
          <p:nvPr/>
        </p:nvCxnSpPr>
        <p:spPr>
          <a:xfrm rot="10800000">
            <a:off x="6852416" y="5512849"/>
            <a:ext cx="0" cy="381300"/>
          </a:xfrm>
          <a:prstGeom prst="straightConnector1">
            <a:avLst/>
          </a:prstGeom>
          <a:noFill/>
          <a:ln w="38100" cap="flat" cmpd="sng">
            <a:solidFill>
              <a:srgbClr val="F4B183"/>
            </a:solidFill>
            <a:prstDash val="solid"/>
            <a:round/>
            <a:headEnd type="none" w="med" len="med"/>
            <a:tailEnd type="none" w="med" len="med"/>
          </a:ln>
        </p:spPr>
      </p:cxnSp>
      <p:sp>
        <p:nvSpPr>
          <p:cNvPr id="36" name="Rectangle 35"/>
          <p:cNvSpPr/>
          <p:nvPr/>
        </p:nvSpPr>
        <p:spPr>
          <a:xfrm>
            <a:off x="0" y="432854"/>
            <a:ext cx="482917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67290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07;p36"/>
          <p:cNvSpPr/>
          <p:nvPr/>
        </p:nvSpPr>
        <p:spPr>
          <a:xfrm>
            <a:off x="6770527" y="5914351"/>
            <a:ext cx="4406988"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 name="Google Shape;701;p36"/>
          <p:cNvSpPr/>
          <p:nvPr/>
        </p:nvSpPr>
        <p:spPr>
          <a:xfrm>
            <a:off x="3035946" y="4937338"/>
            <a:ext cx="4191375"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4" name="Google Shape;708;p36"/>
          <p:cNvSpPr/>
          <p:nvPr/>
        </p:nvSpPr>
        <p:spPr>
          <a:xfrm rot="10800000">
            <a:off x="1856096" y="3009715"/>
            <a:ext cx="3673519"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 name="Google Shape;716;p36"/>
          <p:cNvSpPr/>
          <p:nvPr/>
        </p:nvSpPr>
        <p:spPr>
          <a:xfrm>
            <a:off x="156153" y="3972742"/>
            <a:ext cx="4198011"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 name="Google Shape;707;p36"/>
          <p:cNvSpPr/>
          <p:nvPr/>
        </p:nvSpPr>
        <p:spPr>
          <a:xfrm rot="10800000">
            <a:off x="5085546" y="1939998"/>
            <a:ext cx="3594556"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 name="Google Shape;701;p36"/>
          <p:cNvSpPr/>
          <p:nvPr/>
        </p:nvSpPr>
        <p:spPr>
          <a:xfrm rot="10800000">
            <a:off x="8212626" y="868734"/>
            <a:ext cx="3594557" cy="671440"/>
          </a:xfrm>
          <a:custGeom>
            <a:avLst/>
            <a:gdLst/>
            <a:ahLst/>
            <a:cxnLst/>
            <a:rect l="l" t="t" r="r" b="b"/>
            <a:pathLst>
              <a:path w="39660" h="12289" extrusionOk="0">
                <a:moveTo>
                  <a:pt x="1" y="1"/>
                </a:moveTo>
                <a:lnTo>
                  <a:pt x="1" y="12288"/>
                </a:lnTo>
                <a:lnTo>
                  <a:pt x="35440" y="12288"/>
                </a:lnTo>
                <a:lnTo>
                  <a:pt x="35440" y="10364"/>
                </a:lnTo>
                <a:lnTo>
                  <a:pt x="39659" y="6144"/>
                </a:lnTo>
                <a:lnTo>
                  <a:pt x="35440" y="1928"/>
                </a:lnTo>
                <a:lnTo>
                  <a:pt x="35440" y="1"/>
                </a:lnTo>
                <a:close/>
              </a:path>
            </a:pathLst>
          </a:custGeom>
          <a:solidFill>
            <a:srgbClr val="F4B18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9" name="Rectangle 8"/>
          <p:cNvSpPr/>
          <p:nvPr/>
        </p:nvSpPr>
        <p:spPr>
          <a:xfrm>
            <a:off x="4814563" y="239624"/>
            <a:ext cx="6992620"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 ۱۶ گونه از کرکس‌های جهان قدیم امروزه زیست می‌کنند:</a:t>
            </a:r>
          </a:p>
        </p:txBody>
      </p:sp>
      <p:cxnSp>
        <p:nvCxnSpPr>
          <p:cNvPr id="15" name="Google Shape;704;p36"/>
          <p:cNvCxnSpPr/>
          <p:nvPr/>
        </p:nvCxnSpPr>
        <p:spPr>
          <a:xfrm rot="10800000">
            <a:off x="2255160" y="3572619"/>
            <a:ext cx="0" cy="381300"/>
          </a:xfrm>
          <a:prstGeom prst="straightConnector1">
            <a:avLst/>
          </a:prstGeom>
          <a:noFill/>
          <a:ln w="38100" cap="flat" cmpd="sng">
            <a:solidFill>
              <a:srgbClr val="F4B183"/>
            </a:solidFill>
            <a:prstDash val="solid"/>
            <a:round/>
            <a:headEnd type="none" w="med" len="med"/>
            <a:tailEnd type="none" w="med" len="med"/>
          </a:ln>
        </p:spPr>
      </p:cxnSp>
      <p:cxnSp>
        <p:nvCxnSpPr>
          <p:cNvPr id="16" name="Google Shape;705;p36"/>
          <p:cNvCxnSpPr/>
          <p:nvPr/>
        </p:nvCxnSpPr>
        <p:spPr>
          <a:xfrm rot="10800000">
            <a:off x="8619998" y="1525978"/>
            <a:ext cx="0" cy="381300"/>
          </a:xfrm>
          <a:prstGeom prst="straightConnector1">
            <a:avLst/>
          </a:prstGeom>
          <a:noFill/>
          <a:ln w="38100" cap="flat" cmpd="sng">
            <a:solidFill>
              <a:srgbClr val="F4B183"/>
            </a:solidFill>
            <a:prstDash val="solid"/>
            <a:round/>
            <a:headEnd type="none" w="med" len="med"/>
            <a:tailEnd type="none" w="med" len="med"/>
          </a:ln>
        </p:spPr>
      </p:cxnSp>
      <p:cxnSp>
        <p:nvCxnSpPr>
          <p:cNvPr id="17" name="Google Shape;710;p36"/>
          <p:cNvCxnSpPr/>
          <p:nvPr/>
        </p:nvCxnSpPr>
        <p:spPr>
          <a:xfrm rot="10800000">
            <a:off x="3921231" y="4529744"/>
            <a:ext cx="0" cy="367200"/>
          </a:xfrm>
          <a:prstGeom prst="straightConnector1">
            <a:avLst/>
          </a:prstGeom>
          <a:noFill/>
          <a:ln w="38100" cap="flat" cmpd="sng">
            <a:solidFill>
              <a:srgbClr val="F4B183"/>
            </a:solidFill>
            <a:prstDash val="solid"/>
            <a:round/>
            <a:headEnd type="none" w="med" len="med"/>
            <a:tailEnd type="none" w="med" len="med"/>
          </a:ln>
        </p:spPr>
      </p:cxnSp>
      <p:cxnSp>
        <p:nvCxnSpPr>
          <p:cNvPr id="18" name="Google Shape;712;p36"/>
          <p:cNvCxnSpPr/>
          <p:nvPr/>
        </p:nvCxnSpPr>
        <p:spPr>
          <a:xfrm rot="10800000">
            <a:off x="5501238" y="2597790"/>
            <a:ext cx="0" cy="367200"/>
          </a:xfrm>
          <a:prstGeom prst="straightConnector1">
            <a:avLst/>
          </a:prstGeom>
          <a:noFill/>
          <a:ln w="38100" cap="flat" cmpd="sng">
            <a:solidFill>
              <a:srgbClr val="F4B183"/>
            </a:solidFill>
            <a:prstDash val="solid"/>
            <a:round/>
            <a:headEnd type="none" w="med" len="med"/>
            <a:tailEnd type="none" w="med" len="med"/>
          </a:ln>
        </p:spPr>
      </p:cxnSp>
      <p:sp>
        <p:nvSpPr>
          <p:cNvPr id="19" name="Google Shape;718;p36"/>
          <p:cNvSpPr/>
          <p:nvPr/>
        </p:nvSpPr>
        <p:spPr>
          <a:xfrm>
            <a:off x="2470591" y="4365989"/>
            <a:ext cx="64407" cy="23496"/>
          </a:xfrm>
          <a:custGeom>
            <a:avLst/>
            <a:gdLst/>
            <a:ahLst/>
            <a:cxnLst/>
            <a:rect l="l" t="t" r="r" b="b"/>
            <a:pathLst>
              <a:path w="10537" h="3844" extrusionOk="0">
                <a:moveTo>
                  <a:pt x="5269" y="0"/>
                </a:moveTo>
                <a:cubicBezTo>
                  <a:pt x="5073" y="0"/>
                  <a:pt x="4877" y="62"/>
                  <a:pt x="4712" y="186"/>
                </a:cubicBezTo>
                <a:lnTo>
                  <a:pt x="0" y="3843"/>
                </a:lnTo>
                <a:lnTo>
                  <a:pt x="10536" y="3843"/>
                </a:lnTo>
                <a:lnTo>
                  <a:pt x="5827" y="186"/>
                </a:lnTo>
                <a:cubicBezTo>
                  <a:pt x="5661" y="62"/>
                  <a:pt x="5465" y="0"/>
                  <a:pt x="5269" y="0"/>
                </a:cubicBez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20" name="Google Shape;705;p36"/>
          <p:cNvCxnSpPr/>
          <p:nvPr/>
        </p:nvCxnSpPr>
        <p:spPr>
          <a:xfrm rot="10800000">
            <a:off x="6797824" y="5512849"/>
            <a:ext cx="0" cy="381300"/>
          </a:xfrm>
          <a:prstGeom prst="straightConnector1">
            <a:avLst/>
          </a:prstGeom>
          <a:noFill/>
          <a:ln w="38100" cap="flat" cmpd="sng">
            <a:solidFill>
              <a:srgbClr val="F4B183"/>
            </a:solidFill>
            <a:prstDash val="solid"/>
            <a:round/>
            <a:headEnd type="none" w="med" len="med"/>
            <a:tailEnd type="none" w="med" len="med"/>
          </a:ln>
        </p:spPr>
      </p:cxnSp>
      <p:sp>
        <p:nvSpPr>
          <p:cNvPr id="21" name="Rectangle 20"/>
          <p:cNvSpPr/>
          <p:nvPr/>
        </p:nvSpPr>
        <p:spPr>
          <a:xfrm>
            <a:off x="3035946" y="4878296"/>
            <a:ext cx="4099199"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پشت‌سفید آفریقایی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africanus</a:t>
            </a:r>
            <a:endParaRPr lang="en-US" dirty="0">
              <a:solidFill>
                <a:srgbClr val="202122"/>
              </a:solidFill>
              <a:latin typeface="Vazir" panose="020B0603030804020204" pitchFamily="34" charset="-78"/>
              <a:cs typeface="Vazir" panose="020B0603030804020204" pitchFamily="34" charset="-78"/>
            </a:endParaRPr>
          </a:p>
        </p:txBody>
      </p:sp>
      <p:sp>
        <p:nvSpPr>
          <p:cNvPr id="22" name="Rectangle 21"/>
          <p:cNvSpPr/>
          <p:nvPr/>
        </p:nvSpPr>
        <p:spPr>
          <a:xfrm>
            <a:off x="5161189" y="1890199"/>
            <a:ext cx="3518913"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سرسرخ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Sarcogyps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calvus</a:t>
            </a:r>
            <a:endParaRPr lang="en-US" dirty="0">
              <a:solidFill>
                <a:srgbClr val="202122"/>
              </a:solidFill>
              <a:latin typeface="Vazir" panose="020B0603030804020204" pitchFamily="34" charset="-78"/>
              <a:cs typeface="Vazir" panose="020B0603030804020204" pitchFamily="34" charset="-78"/>
            </a:endParaRPr>
          </a:p>
        </p:txBody>
      </p:sp>
      <p:sp>
        <p:nvSpPr>
          <p:cNvPr id="23" name="Rectangle 22"/>
          <p:cNvSpPr/>
          <p:nvPr/>
        </p:nvSpPr>
        <p:spPr>
          <a:xfrm>
            <a:off x="8995608" y="874767"/>
            <a:ext cx="2678938"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هما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Gypaetus</a:t>
            </a:r>
            <a:r>
              <a:rPr lang="en-US" dirty="0">
                <a:solidFill>
                  <a:srgbClr val="202122"/>
                </a:solidFill>
                <a:latin typeface="Vazir" panose="020B0603030804020204" pitchFamily="34" charset="-78"/>
                <a:cs typeface="Vazir" panose="020B0603030804020204" pitchFamily="34" charset="-78"/>
              </a:rPr>
              <a:t> barbatus</a:t>
            </a:r>
          </a:p>
        </p:txBody>
      </p:sp>
      <p:sp>
        <p:nvSpPr>
          <p:cNvPr id="24" name="Rectangle 23"/>
          <p:cNvSpPr/>
          <p:nvPr/>
        </p:nvSpPr>
        <p:spPr>
          <a:xfrm>
            <a:off x="156153" y="3943252"/>
            <a:ext cx="4051110"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کوچک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Neophron</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percnopterus</a:t>
            </a:r>
            <a:endParaRPr lang="en-US" dirty="0">
              <a:solidFill>
                <a:srgbClr val="202122"/>
              </a:solidFill>
              <a:latin typeface="Vazir" panose="020B0603030804020204" pitchFamily="34" charset="-78"/>
              <a:cs typeface="Vazir" panose="020B0603030804020204" pitchFamily="34" charset="-78"/>
            </a:endParaRPr>
          </a:p>
        </p:txBody>
      </p:sp>
      <p:sp>
        <p:nvSpPr>
          <p:cNvPr id="25" name="Rectangle 24"/>
          <p:cNvSpPr/>
          <p:nvPr/>
        </p:nvSpPr>
        <p:spPr>
          <a:xfrm>
            <a:off x="2632086" y="2958221"/>
            <a:ext cx="2661306"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دال روپل (</a:t>
            </a:r>
            <a:r>
              <a:rPr lang="en-US" dirty="0">
                <a:solidFill>
                  <a:srgbClr val="202122"/>
                </a:solidFill>
                <a:latin typeface="Vazir" panose="020B0603030804020204" pitchFamily="34" charset="-78"/>
                <a:cs typeface="Vazir" panose="020B0603030804020204" pitchFamily="34" charset="-78"/>
              </a:rPr>
              <a:t>(Gyps </a:t>
            </a:r>
            <a:r>
              <a:rPr lang="en-US" dirty="0" err="1">
                <a:solidFill>
                  <a:srgbClr val="202122"/>
                </a:solidFill>
                <a:latin typeface="Vazir" panose="020B0603030804020204" pitchFamily="34" charset="-78"/>
                <a:cs typeface="Vazir" panose="020B0603030804020204" pitchFamily="34" charset="-78"/>
              </a:rPr>
              <a:t>rueppelli</a:t>
            </a:r>
            <a:endParaRPr lang="en-US" dirty="0">
              <a:solidFill>
                <a:srgbClr val="202122"/>
              </a:solidFill>
              <a:latin typeface="Vazir" panose="020B0603030804020204" pitchFamily="34" charset="-78"/>
              <a:cs typeface="Vazir" panose="020B0603030804020204" pitchFamily="34" charset="-78"/>
            </a:endParaRPr>
          </a:p>
        </p:txBody>
      </p:sp>
      <p:sp>
        <p:nvSpPr>
          <p:cNvPr id="26" name="Rectangle 25"/>
          <p:cNvSpPr/>
          <p:nvPr/>
        </p:nvSpPr>
        <p:spPr>
          <a:xfrm>
            <a:off x="6770527" y="5894150"/>
            <a:ext cx="4174541"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کرکس سرسفید (</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Trigonoceps</a:t>
            </a:r>
            <a:r>
              <a:rPr lang="en-US" dirty="0">
                <a:solidFill>
                  <a:srgbClr val="202122"/>
                </a:solidFill>
                <a:latin typeface="Vazir" panose="020B0603030804020204" pitchFamily="34" charset="-78"/>
                <a:cs typeface="Vazir" panose="020B0603030804020204" pitchFamily="34" charset="-78"/>
              </a:rPr>
              <a:t> occipitalis</a:t>
            </a:r>
          </a:p>
        </p:txBody>
      </p:sp>
      <p:sp>
        <p:nvSpPr>
          <p:cNvPr id="28" name="Round Single Corner Rectangle 27"/>
          <p:cNvSpPr/>
          <p:nvPr/>
        </p:nvSpPr>
        <p:spPr>
          <a:xfrm>
            <a:off x="0" y="424737"/>
            <a:ext cx="4814888" cy="45719"/>
          </a:xfrm>
          <a:prstGeom prst="round1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0846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760972"/>
            <a:ext cx="5134708"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67286" y="1222637"/>
            <a:ext cx="11683603" cy="4939814"/>
          </a:xfrm>
          <a:prstGeom prst="rect">
            <a:avLst/>
          </a:prstGeom>
        </p:spPr>
        <p:txBody>
          <a:bodyPr wrap="square">
            <a:spAutoFit/>
          </a:bodyPr>
          <a:lstStyle/>
          <a:p>
            <a:pPr algn="ctr">
              <a:lnSpc>
                <a:spcPct val="300000"/>
              </a:lnSpc>
            </a:pPr>
            <a:r>
              <a:rPr lang="fa-IR" dirty="0">
                <a:solidFill>
                  <a:srgbClr val="202122"/>
                </a:solidFill>
                <a:latin typeface="Vazir" panose="020B0603030804020204" pitchFamily="34" charset="-78"/>
                <a:cs typeface="Vazir" panose="020B0603030804020204" pitchFamily="34" charset="-78"/>
              </a:rPr>
              <a:t>دال معمولی، دال سیاه، کرکس کوچک و هما، ۴ گونه رایج کرکس در ایران هستند. به صورت تاریخی دال کفل‌سفید نیز در جنوب بلوچستان و شرق هرمزگان زیست می‌کرده، اما گونه‌ای بسیار کمیاب است و در ۳۰ سال اخیر تنها سه مورد مشاهده این پرنده در ایران به ثبت رسیده‌است. دست‌کم دو مورد گزارش نیز از مشاهده دال هیمالیایی که بیشتر در فلات تبت و آسیای میانه یافت می‌شود، در شرق ایران داده شده‌است. دال معمولی پرشمارترین کرکس ایران است که به صورت پراکنده در رشته‌کوه‌های مهم کشور از آذربایجان در شمال غرب تا رشته‌کوه‌های البرز، ارتفاعات خراسان، رشته‌کوه‌های زاگرس، بلندی‌های کرمان و کوه‌های مکران تا مرزهای پاکستان زیست می‌کند.</a:t>
            </a:r>
          </a:p>
        </p:txBody>
      </p:sp>
      <p:sp>
        <p:nvSpPr>
          <p:cNvPr id="4" name="Rectangle 3"/>
          <p:cNvSpPr/>
          <p:nvPr/>
        </p:nvSpPr>
        <p:spPr>
          <a:xfrm>
            <a:off x="4958269" y="575859"/>
            <a:ext cx="6992620" cy="461665"/>
          </a:xfrm>
          <a:prstGeom prst="rect">
            <a:avLst/>
          </a:prstGeom>
          <a:solidFill>
            <a:schemeClr val="accent2">
              <a:lumMod val="60000"/>
              <a:lumOff val="40000"/>
            </a:schemeClr>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 ۱۶ گونه از کرکس‌های جهان قدیم امروزه زیست می‌کنند</a:t>
            </a:r>
          </a:p>
        </p:txBody>
      </p:sp>
    </p:spTree>
    <p:extLst>
      <p:ext uri="{BB962C8B-B14F-4D97-AF65-F5344CB8AC3E}">
        <p14:creationId xmlns:p14="http://schemas.microsoft.com/office/powerpoint/2010/main" val="10360823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1682</Words>
  <Application>Microsoft Office PowerPoint</Application>
  <PresentationFormat>Widescreen</PresentationFormat>
  <Paragraphs>80</Paragraphs>
  <Slides>27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33</cp:revision>
  <dcterms:created xsi:type="dcterms:W3CDTF">2025-02-18T07:50:36Z</dcterms:created>
  <dcterms:modified xsi:type="dcterms:W3CDTF">2025-03-08T07:55:27Z</dcterms:modified>
</cp:coreProperties>
</file>