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handoutMasterIdLst>
    <p:handoutMasterId r:id="rId27"/>
  </p:handoutMasterIdLst>
  <p:sldIdLst>
    <p:sldId id="294" r:id="rId2"/>
    <p:sldId id="256" r:id="rId3"/>
    <p:sldId id="287" r:id="rId4"/>
    <p:sldId id="257" r:id="rId5"/>
    <p:sldId id="258" r:id="rId6"/>
    <p:sldId id="259" r:id="rId7"/>
    <p:sldId id="260" r:id="rId8"/>
    <p:sldId id="288" r:id="rId9"/>
    <p:sldId id="261" r:id="rId10"/>
    <p:sldId id="262" r:id="rId11"/>
    <p:sldId id="263" r:id="rId12"/>
    <p:sldId id="290" r:id="rId13"/>
    <p:sldId id="264" r:id="rId14"/>
    <p:sldId id="291" r:id="rId15"/>
    <p:sldId id="265" r:id="rId16"/>
    <p:sldId id="266" r:id="rId17"/>
    <p:sldId id="292" r:id="rId18"/>
    <p:sldId id="267" r:id="rId19"/>
    <p:sldId id="268" r:id="rId20"/>
    <p:sldId id="269" r:id="rId21"/>
    <p:sldId id="293" r:id="rId22"/>
    <p:sldId id="270" r:id="rId23"/>
    <p:sldId id="285" r:id="rId24"/>
    <p:sldId id="286" r:id="rId25"/>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55A11"/>
    <a:srgbClr val="C00000"/>
    <a:srgbClr val="FBE5D6"/>
    <a:srgbClr val="B98E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60" d="100"/>
          <a:sy n="60" d="100"/>
        </p:scale>
        <p:origin x="1080" y="34"/>
      </p:cViewPr>
      <p:guideLst/>
    </p:cSldViewPr>
  </p:slideViewPr>
  <p:notesTextViewPr>
    <p:cViewPr>
      <p:scale>
        <a:sx n="1" d="1"/>
        <a:sy n="1" d="1"/>
      </p:scale>
      <p:origin x="0" y="0"/>
    </p:cViewPr>
  </p:notesTextViewPr>
  <p:notesViewPr>
    <p:cSldViewPr snapToGrid="0" showGuides="1">
      <p:cViewPr varScale="1">
        <p:scale>
          <a:sx n="57" d="100"/>
          <a:sy n="57" d="100"/>
        </p:scale>
        <p:origin x="1962"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sz="quarter" idx="1"/>
          </p:nvPr>
        </p:nvSpPr>
        <p:spPr>
          <a:xfrm>
            <a:off x="1588" y="0"/>
            <a:ext cx="2971800" cy="458788"/>
          </a:xfrm>
          <a:prstGeom prst="rect">
            <a:avLst/>
          </a:prstGeom>
        </p:spPr>
        <p:txBody>
          <a:bodyPr vert="horz" lIns="91440" tIns="45720" rIns="91440" bIns="45720" rtlCol="1"/>
          <a:lstStyle>
            <a:lvl1pPr algn="l">
              <a:defRPr sz="1200"/>
            </a:lvl1pPr>
          </a:lstStyle>
          <a:p>
            <a:fld id="{69CDE46C-7870-44BE-B63D-2AD192B34B8A}" type="datetimeFigureOut">
              <a:rPr lang="fa-IR" smtClean="0"/>
              <a:t>09/09/1446</a:t>
            </a:fld>
            <a:endParaRPr lang="fa-IR"/>
          </a:p>
        </p:txBody>
      </p:sp>
      <p:sp>
        <p:nvSpPr>
          <p:cNvPr id="4" name="Footer Placeholder 3"/>
          <p:cNvSpPr>
            <a:spLocks noGrp="1"/>
          </p:cNvSpPr>
          <p:nvPr>
            <p:ph type="ftr" sz="quarter" idx="2"/>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5" name="Slide Number Placeholder 4"/>
          <p:cNvSpPr>
            <a:spLocks noGrp="1"/>
          </p:cNvSpPr>
          <p:nvPr>
            <p:ph type="sldNum" sz="quarter" idx="3"/>
          </p:nvPr>
        </p:nvSpPr>
        <p:spPr>
          <a:xfrm>
            <a:off x="1588" y="8685213"/>
            <a:ext cx="2971800" cy="458787"/>
          </a:xfrm>
          <a:prstGeom prst="rect">
            <a:avLst/>
          </a:prstGeom>
        </p:spPr>
        <p:txBody>
          <a:bodyPr vert="horz" lIns="91440" tIns="45720" rIns="91440" bIns="45720" rtlCol="1" anchor="b"/>
          <a:lstStyle>
            <a:lvl1pPr algn="l">
              <a:defRPr sz="1200"/>
            </a:lvl1pPr>
          </a:lstStyle>
          <a:p>
            <a:fld id="{EFA8CC28-F33E-4E13-BB98-396E1871267F}" type="slidenum">
              <a:rPr lang="fa-IR" smtClean="0"/>
              <a:t>‹#›</a:t>
            </a:fld>
            <a:endParaRPr lang="fa-IR"/>
          </a:p>
        </p:txBody>
      </p:sp>
    </p:spTree>
    <p:extLst>
      <p:ext uri="{BB962C8B-B14F-4D97-AF65-F5344CB8AC3E}">
        <p14:creationId xmlns:p14="http://schemas.microsoft.com/office/powerpoint/2010/main" val="16631185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D780F4D0-A698-43EF-8307-B05B1B190A1F}" type="datetimeFigureOut">
              <a:rPr lang="fa-IR" smtClean="0"/>
              <a:t>09/09/1446</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C67922CA-A280-44ED-AC16-C18035E0696E}" type="slidenum">
              <a:rPr lang="fa-IR" smtClean="0"/>
              <a:t>‹#›</a:t>
            </a:fld>
            <a:endParaRPr lang="fa-IR"/>
          </a:p>
        </p:txBody>
      </p:sp>
    </p:spTree>
    <p:extLst>
      <p:ext uri="{BB962C8B-B14F-4D97-AF65-F5344CB8AC3E}">
        <p14:creationId xmlns:p14="http://schemas.microsoft.com/office/powerpoint/2010/main" val="1457560554"/>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C67922CA-A280-44ED-AC16-C18035E0696E}" type="slidenum">
              <a:rPr lang="fa-IR" smtClean="0"/>
              <a:t>1</a:t>
            </a:fld>
            <a:endParaRPr lang="fa-IR"/>
          </a:p>
        </p:txBody>
      </p:sp>
    </p:spTree>
    <p:extLst>
      <p:ext uri="{BB962C8B-B14F-4D97-AF65-F5344CB8AC3E}">
        <p14:creationId xmlns:p14="http://schemas.microsoft.com/office/powerpoint/2010/main" val="39568505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C67922CA-A280-44ED-AC16-C18035E0696E}" type="slidenum">
              <a:rPr lang="fa-IR" smtClean="0"/>
              <a:t>7</a:t>
            </a:fld>
            <a:endParaRPr lang="fa-IR"/>
          </a:p>
        </p:txBody>
      </p:sp>
    </p:spTree>
    <p:extLst>
      <p:ext uri="{BB962C8B-B14F-4D97-AF65-F5344CB8AC3E}">
        <p14:creationId xmlns:p14="http://schemas.microsoft.com/office/powerpoint/2010/main" val="1946036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173533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96318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505329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272625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9.png"/><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hyperlink" Target="https://www.daneshchi.ir/wolf/"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6.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31.png"/></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6479361" y="2307069"/>
            <a:ext cx="5271109" cy="70908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fa-IR"/>
          </a:p>
        </p:txBody>
      </p:sp>
      <p:pic>
        <p:nvPicPr>
          <p:cNvPr id="5" name="Picture 4">
            <a:extLst>
              <a:ext uri="{FF2B5EF4-FFF2-40B4-BE49-F238E27FC236}">
                <a16:creationId xmlns:a16="http://schemas.microsoft.com/office/drawing/2014/main" id="{918B8EA6-77F3-BF01-04AB-CD6F897670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70330" y="155039"/>
            <a:ext cx="10722510" cy="11026316"/>
          </a:xfrm>
          <a:prstGeom prst="rect">
            <a:avLst/>
          </a:prstGeom>
        </p:spPr>
      </p:pic>
      <p:sp>
        <p:nvSpPr>
          <p:cNvPr id="8" name="Rectangle 7">
            <a:extLst>
              <a:ext uri="{FF2B5EF4-FFF2-40B4-BE49-F238E27FC236}">
                <a16:creationId xmlns:a16="http://schemas.microsoft.com/office/drawing/2014/main" id="{72CACCA6-9AC2-760C-8747-167B71179309}"/>
              </a:ext>
            </a:extLst>
          </p:cNvPr>
          <p:cNvSpPr/>
          <p:nvPr/>
        </p:nvSpPr>
        <p:spPr>
          <a:xfrm>
            <a:off x="6479361" y="3352816"/>
            <a:ext cx="5271109" cy="709085"/>
          </a:xfrm>
          <a:prstGeom prst="rect">
            <a:avLst/>
          </a:prstGeom>
          <a:solidFill>
            <a:srgbClr val="FBE5D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fa-IR"/>
          </a:p>
        </p:txBody>
      </p:sp>
      <p:sp>
        <p:nvSpPr>
          <p:cNvPr id="10" name="Rectangle 9">
            <a:extLst>
              <a:ext uri="{FF2B5EF4-FFF2-40B4-BE49-F238E27FC236}">
                <a16:creationId xmlns:a16="http://schemas.microsoft.com/office/drawing/2014/main" id="{7352A8FD-CE23-99F0-AA7C-5A2B7A92291E}"/>
              </a:ext>
            </a:extLst>
          </p:cNvPr>
          <p:cNvSpPr/>
          <p:nvPr/>
        </p:nvSpPr>
        <p:spPr>
          <a:xfrm>
            <a:off x="6479361" y="4398563"/>
            <a:ext cx="5271109" cy="709085"/>
          </a:xfrm>
          <a:prstGeom prst="rect">
            <a:avLst/>
          </a:prstGeom>
          <a:solidFill>
            <a:srgbClr val="FBE5D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fa-IR"/>
          </a:p>
        </p:txBody>
      </p:sp>
      <p:sp>
        <p:nvSpPr>
          <p:cNvPr id="20" name="Rectangle 19">
            <a:extLst>
              <a:ext uri="{FF2B5EF4-FFF2-40B4-BE49-F238E27FC236}">
                <a16:creationId xmlns:a16="http://schemas.microsoft.com/office/drawing/2014/main" id="{DFE90CF4-3353-848C-8DDF-73E24D462288}"/>
              </a:ext>
            </a:extLst>
          </p:cNvPr>
          <p:cNvSpPr/>
          <p:nvPr/>
        </p:nvSpPr>
        <p:spPr>
          <a:xfrm>
            <a:off x="6479361" y="5444310"/>
            <a:ext cx="5271109" cy="70908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fa-IR"/>
          </a:p>
        </p:txBody>
      </p:sp>
      <p:pic>
        <p:nvPicPr>
          <p:cNvPr id="23" name="Picture 22">
            <a:extLst>
              <a:ext uri="{FF2B5EF4-FFF2-40B4-BE49-F238E27FC236}">
                <a16:creationId xmlns:a16="http://schemas.microsoft.com/office/drawing/2014/main" id="{0B45747A-7772-36CA-3F6E-980B216F68E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37919" y="424771"/>
            <a:ext cx="1553991" cy="1545636"/>
          </a:xfrm>
          <a:prstGeom prst="rect">
            <a:avLst/>
          </a:prstGeom>
        </p:spPr>
      </p:pic>
      <p:sp>
        <p:nvSpPr>
          <p:cNvPr id="24" name="TextBox 23">
            <a:extLst>
              <a:ext uri="{FF2B5EF4-FFF2-40B4-BE49-F238E27FC236}">
                <a16:creationId xmlns:a16="http://schemas.microsoft.com/office/drawing/2014/main" id="{46E64A87-00F5-7B66-0ECB-F6086D3A0D9B}"/>
              </a:ext>
            </a:extLst>
          </p:cNvPr>
          <p:cNvSpPr txBox="1"/>
          <p:nvPr/>
        </p:nvSpPr>
        <p:spPr>
          <a:xfrm>
            <a:off x="6479361" y="2430778"/>
            <a:ext cx="5271109" cy="461665"/>
          </a:xfrm>
          <a:prstGeom prst="rect">
            <a:avLst/>
          </a:prstGeom>
          <a:noFill/>
          <a:ln>
            <a:noFill/>
          </a:ln>
        </p:spPr>
        <p:txBody>
          <a:bodyPr wrap="square" rtlCol="1">
            <a:spAutoFit/>
          </a:bodyPr>
          <a:lstStyle>
            <a:defPPr>
              <a:defRPr lang="fa-IR"/>
            </a:defPPr>
            <a:lvl1pPr>
              <a:defRPr sz="2400" b="1">
                <a:latin typeface="Shabnam" panose="020B0603030804020204" pitchFamily="34" charset="-78"/>
                <a:cs typeface="Shabnam" panose="020B0603030804020204" pitchFamily="34" charset="-78"/>
              </a:defRPr>
            </a:lvl1pPr>
          </a:lstStyle>
          <a:p>
            <a:pPr algn="ctr"/>
            <a:r>
              <a:rPr lang="fa-IR" dirty="0">
                <a:solidFill>
                  <a:schemeClr val="bg1"/>
                </a:solidFill>
              </a:rPr>
              <a:t>موضوع: پاورپوینت حیوان گوزن</a:t>
            </a:r>
          </a:p>
        </p:txBody>
      </p:sp>
      <p:sp>
        <p:nvSpPr>
          <p:cNvPr id="25" name="TextBox 24">
            <a:extLst>
              <a:ext uri="{FF2B5EF4-FFF2-40B4-BE49-F238E27FC236}">
                <a16:creationId xmlns:a16="http://schemas.microsoft.com/office/drawing/2014/main" id="{CBFA4EB3-901D-1DE3-15B5-05C454293A55}"/>
              </a:ext>
            </a:extLst>
          </p:cNvPr>
          <p:cNvSpPr txBox="1"/>
          <p:nvPr/>
        </p:nvSpPr>
        <p:spPr>
          <a:xfrm>
            <a:off x="6577170" y="3476525"/>
            <a:ext cx="5271109" cy="461665"/>
          </a:xfrm>
          <a:prstGeom prst="rect">
            <a:avLst/>
          </a:prstGeom>
          <a:noFill/>
          <a:ln>
            <a:noFill/>
          </a:ln>
        </p:spPr>
        <p:txBody>
          <a:bodyPr wrap="square" rtlCol="1">
            <a:spAutoFit/>
          </a:bodyPr>
          <a:lstStyle>
            <a:defPPr>
              <a:defRPr lang="fa-IR"/>
            </a:defPPr>
            <a:lvl1pPr>
              <a:defRPr sz="2400" b="1">
                <a:latin typeface="Shabnam" panose="020B0603030804020204" pitchFamily="34" charset="-78"/>
                <a:cs typeface="Shabnam" panose="020B0603030804020204" pitchFamily="34" charset="-78"/>
              </a:defRPr>
            </a:lvl1pPr>
          </a:lstStyle>
          <a:p>
            <a:pPr algn="ctr"/>
            <a:r>
              <a:rPr lang="fa-IR" dirty="0"/>
              <a:t>استاد راهنما: علیرضا عزیزی</a:t>
            </a:r>
          </a:p>
        </p:txBody>
      </p:sp>
      <p:sp>
        <p:nvSpPr>
          <p:cNvPr id="26" name="TextBox 25">
            <a:extLst>
              <a:ext uri="{FF2B5EF4-FFF2-40B4-BE49-F238E27FC236}">
                <a16:creationId xmlns:a16="http://schemas.microsoft.com/office/drawing/2014/main" id="{2ECC1F7F-E603-0A8B-B044-92E15A1324A0}"/>
              </a:ext>
            </a:extLst>
          </p:cNvPr>
          <p:cNvSpPr txBox="1"/>
          <p:nvPr/>
        </p:nvSpPr>
        <p:spPr>
          <a:xfrm>
            <a:off x="6479361" y="4545595"/>
            <a:ext cx="5271109" cy="461665"/>
          </a:xfrm>
          <a:prstGeom prst="rect">
            <a:avLst/>
          </a:prstGeom>
          <a:noFill/>
          <a:ln>
            <a:noFill/>
          </a:ln>
        </p:spPr>
        <p:txBody>
          <a:bodyPr wrap="square" rtlCol="1">
            <a:spAutoFit/>
          </a:bodyPr>
          <a:lstStyle>
            <a:defPPr>
              <a:defRPr lang="fa-IR"/>
            </a:defPPr>
            <a:lvl1pPr>
              <a:defRPr sz="2400" b="1">
                <a:latin typeface="Shabnam" panose="020B0603030804020204" pitchFamily="34" charset="-78"/>
                <a:cs typeface="Shabnam" panose="020B0603030804020204" pitchFamily="34" charset="-78"/>
              </a:defRPr>
            </a:lvl1pPr>
          </a:lstStyle>
          <a:p>
            <a:pPr algn="ctr"/>
            <a:r>
              <a:rPr lang="fa-IR" dirty="0"/>
              <a:t>پژوهشگر: فرزانه توکــــــلی</a:t>
            </a:r>
          </a:p>
        </p:txBody>
      </p:sp>
      <p:sp>
        <p:nvSpPr>
          <p:cNvPr id="27" name="TextBox 26">
            <a:extLst>
              <a:ext uri="{FF2B5EF4-FFF2-40B4-BE49-F238E27FC236}">
                <a16:creationId xmlns:a16="http://schemas.microsoft.com/office/drawing/2014/main" id="{84A0B43D-6159-057E-479F-730A11FBC0A5}"/>
              </a:ext>
            </a:extLst>
          </p:cNvPr>
          <p:cNvSpPr txBox="1"/>
          <p:nvPr/>
        </p:nvSpPr>
        <p:spPr>
          <a:xfrm>
            <a:off x="6577170" y="5591342"/>
            <a:ext cx="5271109" cy="461665"/>
          </a:xfrm>
          <a:prstGeom prst="rect">
            <a:avLst/>
          </a:prstGeom>
          <a:noFill/>
          <a:ln>
            <a:noFill/>
          </a:ln>
        </p:spPr>
        <p:txBody>
          <a:bodyPr wrap="square" rtlCol="1">
            <a:spAutoFit/>
          </a:bodyPr>
          <a:lstStyle>
            <a:defPPr>
              <a:defRPr lang="fa-IR"/>
            </a:defPPr>
            <a:lvl1pPr>
              <a:defRPr sz="2400" b="1">
                <a:latin typeface="Shabnam" panose="020B0603030804020204" pitchFamily="34" charset="-78"/>
                <a:cs typeface="Shabnam" panose="020B0603030804020204" pitchFamily="34" charset="-78"/>
              </a:defRPr>
            </a:lvl1pPr>
          </a:lstStyle>
          <a:p>
            <a:pPr algn="ctr"/>
            <a:r>
              <a:rPr lang="fa-IR" dirty="0">
                <a:solidFill>
                  <a:schemeClr val="bg1"/>
                </a:solidFill>
              </a:rPr>
              <a:t>تاریخ ارائه: .............</a:t>
            </a:r>
          </a:p>
        </p:txBody>
      </p:sp>
    </p:spTree>
    <p:extLst>
      <p:ext uri="{BB962C8B-B14F-4D97-AF65-F5344CB8AC3E}">
        <p14:creationId xmlns:p14="http://schemas.microsoft.com/office/powerpoint/2010/main" val="735023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86320351-F95C-C3B5-63CB-58F5EBC3D6DE}"/>
              </a:ext>
            </a:extLst>
          </p:cNvPr>
          <p:cNvSpPr/>
          <p:nvPr/>
        </p:nvSpPr>
        <p:spPr>
          <a:xfrm>
            <a:off x="8216900" y="1144098"/>
            <a:ext cx="2870200" cy="5142402"/>
          </a:xfrm>
          <a:prstGeom prst="rect">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368489" y="1290515"/>
            <a:ext cx="5704765" cy="4524315"/>
          </a:xfrm>
          <a:prstGeom prst="rect">
            <a:avLst/>
          </a:prstGeom>
        </p:spPr>
        <p:txBody>
          <a:bodyPr wrap="square">
            <a:spAutoFit/>
          </a:bodyPr>
          <a:lstStyle/>
          <a:p>
            <a:pPr algn="just">
              <a:lnSpc>
                <a:spcPct val="200000"/>
              </a:lnSpc>
            </a:pPr>
            <a:r>
              <a:rPr lang="fa-IR" dirty="0">
                <a:solidFill>
                  <a:srgbClr val="333333"/>
                </a:solidFill>
                <a:latin typeface="Vazir" panose="020B0603030804020204" pitchFamily="34" charset="-78"/>
                <a:cs typeface="Vazir" panose="020B0603030804020204" pitchFamily="34" charset="-78"/>
              </a:rPr>
              <a:t>در برخی از انواع گوزنها شاخها و بچه شاخها به صورت پارویی و دندانه‌دار به هم جفت می‌شوند. این شاخها در گوزنهای بزرگ سرزمین شمالی دیده می‌شود و چنین به نظر می‌رسد که گوزنها بومی آسیایند و از آسیا به اروپا ، افریقای شمال غربی حتی کوچیده‌اند و به انواع بسیار تقسیم شده‌اند. گوزنها مقدار زیادی از پوشش گیاهی را می‌خورند که هضم آن برایشان مشکل بوده و دارای خاصیت غذایی مختصری می‌باشد اما همه این حیوانات دارای معده‌های چهار محفظه نشخوار کننده می‌باشند. </a:t>
            </a:r>
          </a:p>
        </p:txBody>
      </p:sp>
      <p:sp>
        <p:nvSpPr>
          <p:cNvPr id="3" name="Rectangle 2"/>
          <p:cNvSpPr/>
          <p:nvPr/>
        </p:nvSpPr>
        <p:spPr>
          <a:xfrm>
            <a:off x="3357350" y="828850"/>
            <a:ext cx="2715904" cy="461665"/>
          </a:xfrm>
          <a:prstGeom prst="rect">
            <a:avLst/>
          </a:prstGeom>
          <a:noFill/>
        </p:spPr>
        <p:txBody>
          <a:bodyPr wrap="square" rtlCol="1">
            <a:spAutoFit/>
          </a:bodyPr>
          <a:lstStyle/>
          <a:p>
            <a:r>
              <a:rPr lang="fa-IR" sz="2400" b="1" dirty="0">
                <a:solidFill>
                  <a:schemeClr val="bg1"/>
                </a:solidFill>
                <a:latin typeface="Shabnam" panose="020B0603030804020204" pitchFamily="34" charset="-78"/>
                <a:cs typeface="Shabnam" panose="020B0603030804020204" pitchFamily="34" charset="-78"/>
              </a:rPr>
              <a:t>مشخصات گوزن ها</a:t>
            </a:r>
          </a:p>
        </p:txBody>
      </p:sp>
      <p:pic>
        <p:nvPicPr>
          <p:cNvPr id="4" name="Picture 3"/>
          <p:cNvPicPr>
            <a:picLocks noChangeAspect="1"/>
          </p:cNvPicPr>
          <p:nvPr/>
        </p:nvPicPr>
        <p:blipFill>
          <a:blip r:embed="rId2"/>
          <a:stretch>
            <a:fillRect/>
          </a:stretch>
        </p:blipFill>
        <p:spPr>
          <a:xfrm>
            <a:off x="8181021" y="5064589"/>
            <a:ext cx="2182179" cy="1628241"/>
          </a:xfrm>
          <a:prstGeom prst="rect">
            <a:avLst/>
          </a:prstGeom>
          <a:ln w="76200">
            <a:solidFill>
              <a:schemeClr val="bg1"/>
            </a:solidFill>
          </a:ln>
        </p:spPr>
      </p:pic>
      <p:pic>
        <p:nvPicPr>
          <p:cNvPr id="5" name="Picture 4"/>
          <p:cNvPicPr>
            <a:picLocks noChangeAspect="1"/>
          </p:cNvPicPr>
          <p:nvPr/>
        </p:nvPicPr>
        <p:blipFill>
          <a:blip r:embed="rId3"/>
          <a:stretch>
            <a:fillRect/>
          </a:stretch>
        </p:blipFill>
        <p:spPr>
          <a:xfrm>
            <a:off x="6514543" y="1894926"/>
            <a:ext cx="4294260" cy="2865761"/>
          </a:xfrm>
          <a:prstGeom prst="rect">
            <a:avLst/>
          </a:prstGeom>
          <a:ln w="76200">
            <a:solidFill>
              <a:schemeClr val="bg1"/>
            </a:solidFill>
          </a:ln>
        </p:spPr>
      </p:pic>
      <p:pic>
        <p:nvPicPr>
          <p:cNvPr id="6" name="Picture 5"/>
          <p:cNvPicPr>
            <a:picLocks noChangeAspect="1"/>
          </p:cNvPicPr>
          <p:nvPr/>
        </p:nvPicPr>
        <p:blipFill>
          <a:blip r:embed="rId4"/>
          <a:stretch>
            <a:fillRect/>
          </a:stretch>
        </p:blipFill>
        <p:spPr>
          <a:xfrm>
            <a:off x="9858232" y="165169"/>
            <a:ext cx="1901142" cy="1425856"/>
          </a:xfrm>
          <a:prstGeom prst="rect">
            <a:avLst/>
          </a:prstGeom>
          <a:ln w="76200">
            <a:solidFill>
              <a:schemeClr val="bg1"/>
            </a:solidFill>
          </a:ln>
        </p:spPr>
      </p:pic>
      <p:sp>
        <p:nvSpPr>
          <p:cNvPr id="14" name="Rectangle 13">
            <a:extLst>
              <a:ext uri="{FF2B5EF4-FFF2-40B4-BE49-F238E27FC236}">
                <a16:creationId xmlns:a16="http://schemas.microsoft.com/office/drawing/2014/main" id="{854168C6-ABC6-0DC4-594F-90AB412A071C}"/>
              </a:ext>
            </a:extLst>
          </p:cNvPr>
          <p:cNvSpPr/>
          <p:nvPr/>
        </p:nvSpPr>
        <p:spPr>
          <a:xfrm>
            <a:off x="564677" y="435013"/>
            <a:ext cx="5416456" cy="70908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fa-IR"/>
          </a:p>
        </p:txBody>
      </p:sp>
      <p:pic>
        <p:nvPicPr>
          <p:cNvPr id="15" name="Picture 14">
            <a:extLst>
              <a:ext uri="{FF2B5EF4-FFF2-40B4-BE49-F238E27FC236}">
                <a16:creationId xmlns:a16="http://schemas.microsoft.com/office/drawing/2014/main" id="{99357128-54A2-3B13-57DB-348C21A56CA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50000" t="10669" b="43367"/>
          <a:stretch/>
        </p:blipFill>
        <p:spPr>
          <a:xfrm flipH="1">
            <a:off x="4973968" y="0"/>
            <a:ext cx="1007165" cy="1144098"/>
          </a:xfrm>
          <a:prstGeom prst="rect">
            <a:avLst/>
          </a:prstGeom>
        </p:spPr>
      </p:pic>
      <p:sp>
        <p:nvSpPr>
          <p:cNvPr id="16" name="Rectangle 15">
            <a:extLst>
              <a:ext uri="{FF2B5EF4-FFF2-40B4-BE49-F238E27FC236}">
                <a16:creationId xmlns:a16="http://schemas.microsoft.com/office/drawing/2014/main" id="{AD570518-B19F-34EC-EBBE-FF2196987581}"/>
              </a:ext>
            </a:extLst>
          </p:cNvPr>
          <p:cNvSpPr/>
          <p:nvPr/>
        </p:nvSpPr>
        <p:spPr>
          <a:xfrm>
            <a:off x="368489" y="537934"/>
            <a:ext cx="4698244" cy="461665"/>
          </a:xfrm>
          <a:prstGeom prst="rect">
            <a:avLst/>
          </a:prstGeom>
          <a:noFill/>
        </p:spPr>
        <p:txBody>
          <a:bodyPr wrap="square" rtlCol="1">
            <a:spAutoFit/>
          </a:bodyPr>
          <a:lstStyle/>
          <a:p>
            <a:r>
              <a:rPr lang="fa-IR" sz="2400" b="1" dirty="0">
                <a:solidFill>
                  <a:schemeClr val="bg1"/>
                </a:solidFill>
                <a:latin typeface="Shabnam" panose="020B0603030804020204" pitchFamily="34" charset="-78"/>
                <a:cs typeface="Shabnam" panose="020B0603030804020204" pitchFamily="34" charset="-78"/>
              </a:rPr>
              <a:t>مشخصات گوزن ها</a:t>
            </a:r>
          </a:p>
        </p:txBody>
      </p:sp>
    </p:spTree>
    <p:extLst>
      <p:ext uri="{BB962C8B-B14F-4D97-AF65-F5344CB8AC3E}">
        <p14:creationId xmlns:p14="http://schemas.microsoft.com/office/powerpoint/2010/main" val="13597699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28642" y="1725642"/>
            <a:ext cx="5137600" cy="4524315"/>
          </a:xfrm>
          <a:prstGeom prst="rect">
            <a:avLst/>
          </a:prstGeom>
        </p:spPr>
        <p:txBody>
          <a:bodyPr wrap="square">
            <a:spAutoFit/>
          </a:bodyPr>
          <a:lstStyle/>
          <a:p>
            <a:pPr algn="just">
              <a:lnSpc>
                <a:spcPct val="200000"/>
              </a:lnSpc>
            </a:pPr>
            <a:r>
              <a:rPr lang="fa-IR" dirty="0">
                <a:solidFill>
                  <a:srgbClr val="333333"/>
                </a:solidFill>
                <a:latin typeface="Vazir" panose="020B0603030804020204" pitchFamily="34" charset="-78"/>
                <a:cs typeface="Vazir" panose="020B0603030804020204" pitchFamily="34" charset="-78"/>
              </a:rPr>
              <a:t>گوزن حواس بسیار تکامل یافته‌ای دارد. در سایه قوه شامه خود می‌تواند از فاصله چند صد متری به وجود دشمن پی ببرد دو گوزن بسیار سریع است و جستهایی می‌زند که دو سه متر ارتفاع و شش هفت متر طول دارد و علاوه بر این شناگر قابلی است. جنگلهای انبوه مسکن و ماوای دلخواه گوزن هستند، گوزن معمولا‌در جریان روز میان بوته‌ها و درختان کوچک می‌خوابد و شب در جستجوی خوراک بیرون می‌آید. </a:t>
            </a:r>
          </a:p>
        </p:txBody>
      </p:sp>
      <p:sp>
        <p:nvSpPr>
          <p:cNvPr id="11" name="Rectangle 10">
            <a:extLst>
              <a:ext uri="{FF2B5EF4-FFF2-40B4-BE49-F238E27FC236}">
                <a16:creationId xmlns:a16="http://schemas.microsoft.com/office/drawing/2014/main" id="{040143ED-0783-26FC-7F09-B86E375FBEEA}"/>
              </a:ext>
            </a:extLst>
          </p:cNvPr>
          <p:cNvSpPr/>
          <p:nvPr/>
        </p:nvSpPr>
        <p:spPr>
          <a:xfrm>
            <a:off x="6775544" y="396913"/>
            <a:ext cx="5416456" cy="70908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fa-IR"/>
          </a:p>
        </p:txBody>
      </p:sp>
      <p:pic>
        <p:nvPicPr>
          <p:cNvPr id="12" name="Picture 11">
            <a:extLst>
              <a:ext uri="{FF2B5EF4-FFF2-40B4-BE49-F238E27FC236}">
                <a16:creationId xmlns:a16="http://schemas.microsoft.com/office/drawing/2014/main" id="{2A9A8472-BAD0-52BC-1044-907D98B4B50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0000" t="10669" b="43367"/>
          <a:stretch/>
        </p:blipFill>
        <p:spPr>
          <a:xfrm flipH="1">
            <a:off x="11184835" y="-38100"/>
            <a:ext cx="1007165" cy="1144098"/>
          </a:xfrm>
          <a:prstGeom prst="rect">
            <a:avLst/>
          </a:prstGeom>
        </p:spPr>
      </p:pic>
      <p:sp>
        <p:nvSpPr>
          <p:cNvPr id="13" name="Rectangle 12">
            <a:extLst>
              <a:ext uri="{FF2B5EF4-FFF2-40B4-BE49-F238E27FC236}">
                <a16:creationId xmlns:a16="http://schemas.microsoft.com/office/drawing/2014/main" id="{E088E365-55B7-5D25-5B72-6663A5CAB5BD}"/>
              </a:ext>
            </a:extLst>
          </p:cNvPr>
          <p:cNvSpPr/>
          <p:nvPr/>
        </p:nvSpPr>
        <p:spPr>
          <a:xfrm>
            <a:off x="6579356" y="499834"/>
            <a:ext cx="4698244" cy="461665"/>
          </a:xfrm>
          <a:prstGeom prst="rect">
            <a:avLst/>
          </a:prstGeom>
          <a:noFill/>
        </p:spPr>
        <p:txBody>
          <a:bodyPr wrap="square" rtlCol="1">
            <a:spAutoFit/>
          </a:bodyPr>
          <a:lstStyle/>
          <a:p>
            <a:r>
              <a:rPr lang="fa-IR" sz="2400" b="1" dirty="0">
                <a:solidFill>
                  <a:schemeClr val="bg1"/>
                </a:solidFill>
                <a:latin typeface="Shabnam" panose="020B0603030804020204" pitchFamily="34" charset="-78"/>
                <a:cs typeface="Shabnam" panose="020B0603030804020204" pitchFamily="34" charset="-78"/>
              </a:rPr>
              <a:t>مشخصات گوزن ها</a:t>
            </a:r>
          </a:p>
        </p:txBody>
      </p:sp>
      <p:pic>
        <p:nvPicPr>
          <p:cNvPr id="15" name="Picture 14">
            <a:extLst>
              <a:ext uri="{FF2B5EF4-FFF2-40B4-BE49-F238E27FC236}">
                <a16:creationId xmlns:a16="http://schemas.microsoft.com/office/drawing/2014/main" id="{781DFABE-F281-9C11-5952-512541FB9B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3517" y="396913"/>
            <a:ext cx="6369517" cy="6549987"/>
          </a:xfrm>
          <a:prstGeom prst="rect">
            <a:avLst/>
          </a:prstGeom>
        </p:spPr>
      </p:pic>
    </p:spTree>
    <p:extLst>
      <p:ext uri="{BB962C8B-B14F-4D97-AF65-F5344CB8AC3E}">
        <p14:creationId xmlns:p14="http://schemas.microsoft.com/office/powerpoint/2010/main" val="220006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79544" y="2412058"/>
            <a:ext cx="5149285" cy="3277820"/>
          </a:xfrm>
          <a:prstGeom prst="rect">
            <a:avLst/>
          </a:prstGeom>
        </p:spPr>
        <p:txBody>
          <a:bodyPr wrap="square">
            <a:spAutoFit/>
          </a:bodyPr>
          <a:lstStyle/>
          <a:p>
            <a:pPr algn="just">
              <a:lnSpc>
                <a:spcPct val="300000"/>
              </a:lnSpc>
            </a:pPr>
            <a:r>
              <a:rPr lang="fa-IR" dirty="0">
                <a:solidFill>
                  <a:srgbClr val="333333"/>
                </a:solidFill>
                <a:latin typeface="Vazir" panose="020B0603030804020204" pitchFamily="34" charset="-78"/>
                <a:cs typeface="Vazir" panose="020B0603030804020204" pitchFamily="34" charset="-78"/>
              </a:rPr>
              <a:t>در تابستان علف و برگ درخت و در فصل سرما خزه و لجن و پوست درخت می‌خورد. در حدود ۱۷۰ گونه مختلف از گوزنها و فامیلهای آنها وجود دارد که در سراسر دنیا پراکنده هستند.</a:t>
            </a:r>
          </a:p>
        </p:txBody>
      </p:sp>
      <p:sp>
        <p:nvSpPr>
          <p:cNvPr id="12" name="Rectangle 11">
            <a:extLst>
              <a:ext uri="{FF2B5EF4-FFF2-40B4-BE49-F238E27FC236}">
                <a16:creationId xmlns:a16="http://schemas.microsoft.com/office/drawing/2014/main" id="{DAF811FC-43F8-AAD2-5E27-69B698611653}"/>
              </a:ext>
            </a:extLst>
          </p:cNvPr>
          <p:cNvSpPr/>
          <p:nvPr/>
        </p:nvSpPr>
        <p:spPr>
          <a:xfrm>
            <a:off x="679544" y="1317115"/>
            <a:ext cx="5416456" cy="70908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fa-IR"/>
          </a:p>
        </p:txBody>
      </p:sp>
      <p:pic>
        <p:nvPicPr>
          <p:cNvPr id="13" name="Picture 12">
            <a:extLst>
              <a:ext uri="{FF2B5EF4-FFF2-40B4-BE49-F238E27FC236}">
                <a16:creationId xmlns:a16="http://schemas.microsoft.com/office/drawing/2014/main" id="{20C14450-4EB4-C2DC-947C-D43A778BA41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5586" t="-4870" r="1" b="43367"/>
          <a:stretch/>
        </p:blipFill>
        <p:spPr>
          <a:xfrm flipH="1">
            <a:off x="4987233" y="495300"/>
            <a:ext cx="1096066" cy="1530900"/>
          </a:xfrm>
          <a:prstGeom prst="rect">
            <a:avLst/>
          </a:prstGeom>
        </p:spPr>
      </p:pic>
      <p:sp>
        <p:nvSpPr>
          <p:cNvPr id="14" name="Rectangle 13">
            <a:extLst>
              <a:ext uri="{FF2B5EF4-FFF2-40B4-BE49-F238E27FC236}">
                <a16:creationId xmlns:a16="http://schemas.microsoft.com/office/drawing/2014/main" id="{2697CE78-6091-E03B-4526-85EB3A6BC952}"/>
              </a:ext>
            </a:extLst>
          </p:cNvPr>
          <p:cNvSpPr/>
          <p:nvPr/>
        </p:nvSpPr>
        <p:spPr>
          <a:xfrm>
            <a:off x="381756" y="1432736"/>
            <a:ext cx="4698244" cy="461665"/>
          </a:xfrm>
          <a:prstGeom prst="rect">
            <a:avLst/>
          </a:prstGeom>
          <a:noFill/>
        </p:spPr>
        <p:txBody>
          <a:bodyPr wrap="square" rtlCol="1">
            <a:spAutoFit/>
          </a:bodyPr>
          <a:lstStyle/>
          <a:p>
            <a:r>
              <a:rPr lang="fa-IR" sz="2400" b="1" dirty="0">
                <a:solidFill>
                  <a:schemeClr val="bg1"/>
                </a:solidFill>
                <a:latin typeface="Shabnam" panose="020B0603030804020204" pitchFamily="34" charset="-78"/>
                <a:cs typeface="Shabnam" panose="020B0603030804020204" pitchFamily="34" charset="-78"/>
              </a:rPr>
              <a:t>مشخصات گوزن ها</a:t>
            </a:r>
          </a:p>
        </p:txBody>
      </p:sp>
      <p:pic>
        <p:nvPicPr>
          <p:cNvPr id="16" name="Picture 15">
            <a:extLst>
              <a:ext uri="{FF2B5EF4-FFF2-40B4-BE49-F238E27FC236}">
                <a16:creationId xmlns:a16="http://schemas.microsoft.com/office/drawing/2014/main" id="{9FFABEA2-C649-2825-589A-26F60927BE0D}"/>
              </a:ext>
            </a:extLst>
          </p:cNvPr>
          <p:cNvPicPr>
            <a:picLocks noChangeAspect="1"/>
          </p:cNvPicPr>
          <p:nvPr/>
        </p:nvPicPr>
        <p:blipFill rotWithShape="1">
          <a:blip r:embed="rId3">
            <a:extLst>
              <a:ext uri="{28A0092B-C50C-407E-A947-70E740481C1C}">
                <a14:useLocalDpi xmlns:a14="http://schemas.microsoft.com/office/drawing/2010/main" val="0"/>
              </a:ext>
            </a:extLst>
          </a:blip>
          <a:srcRect l="11232" r="16934"/>
          <a:stretch/>
        </p:blipFill>
        <p:spPr>
          <a:xfrm flipH="1">
            <a:off x="7086600" y="1894401"/>
            <a:ext cx="4152900" cy="3887948"/>
          </a:xfrm>
          <a:prstGeom prst="rect">
            <a:avLst/>
          </a:prstGeom>
        </p:spPr>
      </p:pic>
    </p:spTree>
    <p:extLst>
      <p:ext uri="{BB962C8B-B14F-4D97-AF65-F5344CB8AC3E}">
        <p14:creationId xmlns:p14="http://schemas.microsoft.com/office/powerpoint/2010/main" val="5598743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4E4BFA71-85CF-C12B-46F2-1D409D1829F6}"/>
              </a:ext>
            </a:extLst>
          </p:cNvPr>
          <p:cNvSpPr/>
          <p:nvPr/>
        </p:nvSpPr>
        <p:spPr>
          <a:xfrm>
            <a:off x="381756" y="2351175"/>
            <a:ext cx="2945644" cy="424012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fa-IR"/>
          </a:p>
        </p:txBody>
      </p:sp>
      <p:sp>
        <p:nvSpPr>
          <p:cNvPr id="3" name="Rectangle 2"/>
          <p:cNvSpPr/>
          <p:nvPr/>
        </p:nvSpPr>
        <p:spPr>
          <a:xfrm>
            <a:off x="5642404" y="1604056"/>
            <a:ext cx="6167840" cy="4143442"/>
          </a:xfrm>
          <a:prstGeom prst="rect">
            <a:avLst/>
          </a:prstGeom>
        </p:spPr>
        <p:txBody>
          <a:bodyPr wrap="square">
            <a:spAutoFit/>
          </a:bodyPr>
          <a:lstStyle/>
          <a:p>
            <a:pPr algn="justLow">
              <a:lnSpc>
                <a:spcPct val="250000"/>
              </a:lnSpc>
            </a:pPr>
            <a:r>
              <a:rPr lang="fa-IR" dirty="0">
                <a:solidFill>
                  <a:srgbClr val="333333"/>
                </a:solidFill>
                <a:latin typeface="Vazir" panose="020B0603030804020204" pitchFamily="34" charset="-78"/>
                <a:cs typeface="Vazir" panose="020B0603030804020204" pitchFamily="34" charset="-78"/>
              </a:rPr>
              <a:t>گوزن ها در سرتاسر جهان به جز استرالیا و قطب جنوب وجود دارند. درحالیکه همه قاره ها گونه های مختلفی از گوزن ها را دارا هستند، آفریقا صرفا یک گونه به نام گوزن قرمز </a:t>
            </a:r>
            <a:r>
              <a:rPr lang="en-US" dirty="0">
                <a:solidFill>
                  <a:srgbClr val="333333"/>
                </a:solidFill>
                <a:latin typeface="Vazir" panose="020B0603030804020204" pitchFamily="34" charset="-78"/>
                <a:cs typeface="Vazir" panose="020B0603030804020204" pitchFamily="34" charset="-78"/>
              </a:rPr>
              <a:t>Barbary </a:t>
            </a:r>
            <a:r>
              <a:rPr lang="fa-IR" dirty="0">
                <a:solidFill>
                  <a:srgbClr val="333333"/>
                </a:solidFill>
                <a:latin typeface="Vazir" panose="020B0603030804020204" pitchFamily="34" charset="-78"/>
                <a:cs typeface="Vazir" panose="020B0603030804020204" pitchFamily="34" charset="-78"/>
              </a:rPr>
              <a:t>را داراست. گوزن جنوبی پودو بومی شیلی و آرژانتین می باشد. از جمله گوزن هایی که در آمریکای شمالی و جنوبی معمول است گوزن دم سفید است. گوزن ها در اکوسیستم های بسیار متنوعی زندگی می کنند. </a:t>
            </a:r>
          </a:p>
        </p:txBody>
      </p:sp>
      <p:pic>
        <p:nvPicPr>
          <p:cNvPr id="5" name="Picture 4"/>
          <p:cNvPicPr>
            <a:picLocks noChangeAspect="1"/>
          </p:cNvPicPr>
          <p:nvPr/>
        </p:nvPicPr>
        <p:blipFill>
          <a:blip r:embed="rId2"/>
          <a:stretch>
            <a:fillRect/>
          </a:stretch>
        </p:blipFill>
        <p:spPr>
          <a:xfrm>
            <a:off x="0" y="0"/>
            <a:ext cx="4114800" cy="2937116"/>
          </a:xfrm>
          <a:prstGeom prst="rect">
            <a:avLst/>
          </a:prstGeom>
          <a:ln w="76200">
            <a:solidFill>
              <a:schemeClr val="bg1"/>
            </a:solidFill>
          </a:ln>
        </p:spPr>
      </p:pic>
      <p:pic>
        <p:nvPicPr>
          <p:cNvPr id="6" name="Picture 5"/>
          <p:cNvPicPr>
            <a:picLocks noChangeAspect="1"/>
          </p:cNvPicPr>
          <p:nvPr/>
        </p:nvPicPr>
        <p:blipFill>
          <a:blip r:embed="rId3"/>
          <a:stretch>
            <a:fillRect/>
          </a:stretch>
        </p:blipFill>
        <p:spPr>
          <a:xfrm>
            <a:off x="684094" y="3175187"/>
            <a:ext cx="4394058" cy="2924046"/>
          </a:xfrm>
          <a:prstGeom prst="rect">
            <a:avLst/>
          </a:prstGeom>
          <a:ln w="76200">
            <a:solidFill>
              <a:schemeClr val="bg1"/>
            </a:solidFill>
          </a:ln>
        </p:spPr>
      </p:pic>
      <p:sp>
        <p:nvSpPr>
          <p:cNvPr id="13" name="Rectangle 12">
            <a:extLst>
              <a:ext uri="{FF2B5EF4-FFF2-40B4-BE49-F238E27FC236}">
                <a16:creationId xmlns:a16="http://schemas.microsoft.com/office/drawing/2014/main" id="{8861A618-9230-2B36-A708-30663044164F}"/>
              </a:ext>
            </a:extLst>
          </p:cNvPr>
          <p:cNvSpPr/>
          <p:nvPr/>
        </p:nvSpPr>
        <p:spPr>
          <a:xfrm>
            <a:off x="6393788" y="780482"/>
            <a:ext cx="5416456" cy="70908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fa-IR"/>
          </a:p>
        </p:txBody>
      </p:sp>
      <p:pic>
        <p:nvPicPr>
          <p:cNvPr id="14" name="Picture 13">
            <a:extLst>
              <a:ext uri="{FF2B5EF4-FFF2-40B4-BE49-F238E27FC236}">
                <a16:creationId xmlns:a16="http://schemas.microsoft.com/office/drawing/2014/main" id="{261E817D-BC55-A316-6D17-B490C47B830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5586" t="-4870" r="1" b="43367"/>
          <a:stretch/>
        </p:blipFill>
        <p:spPr>
          <a:xfrm flipH="1">
            <a:off x="10701477" y="-41333"/>
            <a:ext cx="1096066" cy="1530900"/>
          </a:xfrm>
          <a:prstGeom prst="rect">
            <a:avLst/>
          </a:prstGeom>
        </p:spPr>
      </p:pic>
      <p:sp>
        <p:nvSpPr>
          <p:cNvPr id="15" name="Rectangle 14">
            <a:extLst>
              <a:ext uri="{FF2B5EF4-FFF2-40B4-BE49-F238E27FC236}">
                <a16:creationId xmlns:a16="http://schemas.microsoft.com/office/drawing/2014/main" id="{B351BAC8-C8E8-6E49-B4C7-2E0424194ADD}"/>
              </a:ext>
            </a:extLst>
          </p:cNvPr>
          <p:cNvSpPr/>
          <p:nvPr/>
        </p:nvSpPr>
        <p:spPr>
          <a:xfrm>
            <a:off x="6096000" y="896103"/>
            <a:ext cx="4698244" cy="461665"/>
          </a:xfrm>
          <a:prstGeom prst="rect">
            <a:avLst/>
          </a:prstGeom>
          <a:noFill/>
        </p:spPr>
        <p:txBody>
          <a:bodyPr wrap="square" rtlCol="1">
            <a:spAutoFit/>
          </a:bodyPr>
          <a:lstStyle/>
          <a:p>
            <a:r>
              <a:rPr lang="fa-IR" sz="2400" b="1" dirty="0">
                <a:solidFill>
                  <a:schemeClr val="bg1"/>
                </a:solidFill>
                <a:latin typeface="Shabnam" panose="020B0603030804020204" pitchFamily="34" charset="-78"/>
                <a:cs typeface="Shabnam" panose="020B0603030804020204" pitchFamily="34" charset="-78"/>
              </a:rPr>
              <a:t>زیستگاه گوزن ها</a:t>
            </a:r>
          </a:p>
        </p:txBody>
      </p:sp>
    </p:spTree>
    <p:extLst>
      <p:ext uri="{BB962C8B-B14F-4D97-AF65-F5344CB8AC3E}">
        <p14:creationId xmlns:p14="http://schemas.microsoft.com/office/powerpoint/2010/main" val="20616350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756" y="1180279"/>
            <a:ext cx="4208631" cy="4835939"/>
          </a:xfrm>
          <a:prstGeom prst="rect">
            <a:avLst/>
          </a:prstGeom>
          <a:noFill/>
          <a:ln>
            <a:noFill/>
          </a:ln>
        </p:spPr>
        <p:txBody>
          <a:bodyPr wrap="square">
            <a:spAutoFit/>
          </a:bodyPr>
          <a:lstStyle/>
          <a:p>
            <a:pPr algn="just">
              <a:lnSpc>
                <a:spcPct val="250000"/>
              </a:lnSpc>
            </a:pPr>
            <a:r>
              <a:rPr lang="fa-IR" dirty="0">
                <a:solidFill>
                  <a:srgbClr val="333333"/>
                </a:solidFill>
                <a:latin typeface="Vazir" panose="020B0603030804020204" pitchFamily="34" charset="-78"/>
                <a:cs typeface="Vazir" panose="020B0603030804020204" pitchFamily="34" charset="-78"/>
              </a:rPr>
              <a:t>به عنوان مثال در تالاب ها، جنگل های برگ ریز، چمنزارها، جنگل های بارانی، کوهستان و بوته زارهای خشک می توان این حیوانات را مشاهده کرد. برخی اوقات حتی وقتی سکونتگاه های انسانی به زیستگاه این جانور بسیار نزدیک می شود، گوزن ها در مناطق شهری هم مشاهده می شوند.</a:t>
            </a:r>
          </a:p>
        </p:txBody>
      </p:sp>
      <p:pic>
        <p:nvPicPr>
          <p:cNvPr id="5" name="Picture 4">
            <a:extLst>
              <a:ext uri="{FF2B5EF4-FFF2-40B4-BE49-F238E27FC236}">
                <a16:creationId xmlns:a16="http://schemas.microsoft.com/office/drawing/2014/main" id="{2053F361-F44B-423E-1D01-79CA8809D2ED}"/>
              </a:ext>
            </a:extLst>
          </p:cNvPr>
          <p:cNvPicPr>
            <a:picLocks noChangeAspect="1"/>
          </p:cNvPicPr>
          <p:nvPr/>
        </p:nvPicPr>
        <p:blipFill>
          <a:blip r:embed="rId2"/>
          <a:stretch>
            <a:fillRect/>
          </a:stretch>
        </p:blipFill>
        <p:spPr>
          <a:xfrm>
            <a:off x="5308600" y="2658252"/>
            <a:ext cx="6591301" cy="3711607"/>
          </a:xfrm>
          <a:prstGeom prst="rect">
            <a:avLst/>
          </a:prstGeom>
        </p:spPr>
      </p:pic>
      <p:sp>
        <p:nvSpPr>
          <p:cNvPr id="11" name="Rectangle 10">
            <a:extLst>
              <a:ext uri="{FF2B5EF4-FFF2-40B4-BE49-F238E27FC236}">
                <a16:creationId xmlns:a16="http://schemas.microsoft.com/office/drawing/2014/main" id="{92F91B3E-895A-ECE7-E3BE-D82A049FB297}"/>
              </a:ext>
            </a:extLst>
          </p:cNvPr>
          <p:cNvSpPr/>
          <p:nvPr/>
        </p:nvSpPr>
        <p:spPr>
          <a:xfrm>
            <a:off x="6393788" y="780482"/>
            <a:ext cx="5416456" cy="70908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fa-IR"/>
          </a:p>
        </p:txBody>
      </p:sp>
      <p:pic>
        <p:nvPicPr>
          <p:cNvPr id="12" name="Picture 11">
            <a:extLst>
              <a:ext uri="{FF2B5EF4-FFF2-40B4-BE49-F238E27FC236}">
                <a16:creationId xmlns:a16="http://schemas.microsoft.com/office/drawing/2014/main" id="{C42AC23D-0D45-7824-8BD0-70EB335AA4F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5586" t="-4870" r="1" b="43367"/>
          <a:stretch/>
        </p:blipFill>
        <p:spPr>
          <a:xfrm flipH="1">
            <a:off x="10701477" y="-41333"/>
            <a:ext cx="1096066" cy="1530900"/>
          </a:xfrm>
          <a:prstGeom prst="rect">
            <a:avLst/>
          </a:prstGeom>
        </p:spPr>
      </p:pic>
      <p:sp>
        <p:nvSpPr>
          <p:cNvPr id="13" name="Rectangle 12">
            <a:extLst>
              <a:ext uri="{FF2B5EF4-FFF2-40B4-BE49-F238E27FC236}">
                <a16:creationId xmlns:a16="http://schemas.microsoft.com/office/drawing/2014/main" id="{7E7F62EE-E652-C001-B692-F6783D5742DF}"/>
              </a:ext>
            </a:extLst>
          </p:cNvPr>
          <p:cNvSpPr/>
          <p:nvPr/>
        </p:nvSpPr>
        <p:spPr>
          <a:xfrm>
            <a:off x="6096000" y="896103"/>
            <a:ext cx="4698244" cy="461665"/>
          </a:xfrm>
          <a:prstGeom prst="rect">
            <a:avLst/>
          </a:prstGeom>
          <a:noFill/>
        </p:spPr>
        <p:txBody>
          <a:bodyPr wrap="square" rtlCol="1">
            <a:spAutoFit/>
          </a:bodyPr>
          <a:lstStyle/>
          <a:p>
            <a:r>
              <a:rPr lang="fa-IR" sz="2400" b="1" dirty="0">
                <a:solidFill>
                  <a:schemeClr val="bg1"/>
                </a:solidFill>
                <a:latin typeface="Shabnam" panose="020B0603030804020204" pitchFamily="34" charset="-78"/>
                <a:cs typeface="Shabnam" panose="020B0603030804020204" pitchFamily="34" charset="-78"/>
              </a:rPr>
              <a:t>زیستگاه گوزن ها</a:t>
            </a:r>
          </a:p>
        </p:txBody>
      </p:sp>
    </p:spTree>
    <p:extLst>
      <p:ext uri="{BB962C8B-B14F-4D97-AF65-F5344CB8AC3E}">
        <p14:creationId xmlns:p14="http://schemas.microsoft.com/office/powerpoint/2010/main" val="19038631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84495" y="2268514"/>
            <a:ext cx="7620000" cy="4286250"/>
          </a:xfrm>
          <a:prstGeom prst="rect">
            <a:avLst/>
          </a:prstGeom>
        </p:spPr>
      </p:pic>
      <p:sp>
        <p:nvSpPr>
          <p:cNvPr id="5" name="Flowchart: Document 4"/>
          <p:cNvSpPr/>
          <p:nvPr/>
        </p:nvSpPr>
        <p:spPr>
          <a:xfrm>
            <a:off x="5486400" y="1699145"/>
            <a:ext cx="6272213" cy="3987280"/>
          </a:xfrm>
          <a:prstGeom prst="flowChartDocumen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5571887" y="1824800"/>
            <a:ext cx="6096000" cy="2793072"/>
          </a:xfrm>
          <a:prstGeom prst="rect">
            <a:avLst/>
          </a:prstGeom>
        </p:spPr>
        <p:txBody>
          <a:bodyPr>
            <a:spAutoFit/>
          </a:bodyPr>
          <a:lstStyle/>
          <a:p>
            <a:pPr algn="just">
              <a:lnSpc>
                <a:spcPct val="200000"/>
              </a:lnSpc>
            </a:pPr>
            <a:r>
              <a:rPr lang="fa-IR" dirty="0">
                <a:solidFill>
                  <a:srgbClr val="333333"/>
                </a:solidFill>
                <a:latin typeface="Vazir" panose="020B0603030804020204" pitchFamily="34" charset="-78"/>
                <a:cs typeface="Vazir" panose="020B0603030804020204" pitchFamily="34" charset="-78"/>
              </a:rPr>
              <a:t>گوزن ها گیاهخوار هستند و تنها از گیاه تغذیه می کنند. قسمت اعظم غذای گوزن ها از علف بوته های کوچک و بزرگ گیاهان تشکیل شده است هرچند اگر موفق به پیدا کردن گیاهان مورد علاقه شان نشوند، بعضا در حال جستجو در میان سطل زباله و باغچه منازل هم دیده می شوند.</a:t>
            </a:r>
          </a:p>
        </p:txBody>
      </p:sp>
      <p:sp>
        <p:nvSpPr>
          <p:cNvPr id="9" name="Rectangle 8">
            <a:extLst>
              <a:ext uri="{FF2B5EF4-FFF2-40B4-BE49-F238E27FC236}">
                <a16:creationId xmlns:a16="http://schemas.microsoft.com/office/drawing/2014/main" id="{7C0B3C82-6ED6-263F-589D-235CE202B7B2}"/>
              </a:ext>
            </a:extLst>
          </p:cNvPr>
          <p:cNvSpPr/>
          <p:nvPr/>
        </p:nvSpPr>
        <p:spPr>
          <a:xfrm>
            <a:off x="6311518" y="583320"/>
            <a:ext cx="5416456" cy="70908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fa-IR"/>
          </a:p>
        </p:txBody>
      </p:sp>
      <p:pic>
        <p:nvPicPr>
          <p:cNvPr id="10" name="Picture 9">
            <a:extLst>
              <a:ext uri="{FF2B5EF4-FFF2-40B4-BE49-F238E27FC236}">
                <a16:creationId xmlns:a16="http://schemas.microsoft.com/office/drawing/2014/main" id="{3F612056-CA35-B33A-9085-351C5B30B27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5586" t="-4870" r="1" b="43367"/>
          <a:stretch/>
        </p:blipFill>
        <p:spPr>
          <a:xfrm flipH="1">
            <a:off x="10619207" y="-238495"/>
            <a:ext cx="1096066" cy="1530900"/>
          </a:xfrm>
          <a:prstGeom prst="rect">
            <a:avLst/>
          </a:prstGeom>
        </p:spPr>
      </p:pic>
      <p:sp>
        <p:nvSpPr>
          <p:cNvPr id="11" name="Rectangle 10">
            <a:extLst>
              <a:ext uri="{FF2B5EF4-FFF2-40B4-BE49-F238E27FC236}">
                <a16:creationId xmlns:a16="http://schemas.microsoft.com/office/drawing/2014/main" id="{9E76E523-E58D-193A-0A90-44F430548D1C}"/>
              </a:ext>
            </a:extLst>
          </p:cNvPr>
          <p:cNvSpPr/>
          <p:nvPr/>
        </p:nvSpPr>
        <p:spPr>
          <a:xfrm>
            <a:off x="6013730" y="698941"/>
            <a:ext cx="4698244" cy="461665"/>
          </a:xfrm>
          <a:prstGeom prst="rect">
            <a:avLst/>
          </a:prstGeom>
          <a:noFill/>
        </p:spPr>
        <p:txBody>
          <a:bodyPr wrap="square" rtlCol="1">
            <a:spAutoFit/>
          </a:bodyPr>
          <a:lstStyle/>
          <a:p>
            <a:r>
              <a:rPr lang="fa-IR" sz="2400" b="1" dirty="0">
                <a:solidFill>
                  <a:schemeClr val="bg1"/>
                </a:solidFill>
                <a:latin typeface="Shabnam" panose="020B0603030804020204" pitchFamily="34" charset="-78"/>
                <a:cs typeface="Shabnam" panose="020B0603030804020204" pitchFamily="34" charset="-78"/>
              </a:rPr>
              <a:t>غذا گوزن ها</a:t>
            </a:r>
          </a:p>
        </p:txBody>
      </p:sp>
    </p:spTree>
    <p:extLst>
      <p:ext uri="{BB962C8B-B14F-4D97-AF65-F5344CB8AC3E}">
        <p14:creationId xmlns:p14="http://schemas.microsoft.com/office/powerpoint/2010/main" val="28395055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b="4513"/>
          <a:stretch/>
        </p:blipFill>
        <p:spPr>
          <a:xfrm>
            <a:off x="0" y="-36831"/>
            <a:ext cx="12192000" cy="6891188"/>
          </a:xfrm>
          <a:prstGeom prst="rect">
            <a:avLst/>
          </a:prstGeom>
        </p:spPr>
      </p:pic>
      <p:sp>
        <p:nvSpPr>
          <p:cNvPr id="3" name="Rectangle 2"/>
          <p:cNvSpPr/>
          <p:nvPr/>
        </p:nvSpPr>
        <p:spPr>
          <a:xfrm>
            <a:off x="196188" y="1752451"/>
            <a:ext cx="5416456" cy="4108817"/>
          </a:xfrm>
          <a:prstGeom prst="rect">
            <a:avLst/>
          </a:prstGeom>
          <a:solidFill>
            <a:srgbClr val="C55A11"/>
          </a:solidFill>
          <a:ln>
            <a:noFill/>
          </a:ln>
        </p:spPr>
        <p:txBody>
          <a:bodyPr wrap="square">
            <a:spAutoFit/>
          </a:bodyPr>
          <a:lstStyle/>
          <a:p>
            <a:pPr algn="just">
              <a:lnSpc>
                <a:spcPct val="300000"/>
              </a:lnSpc>
            </a:pPr>
            <a:r>
              <a:rPr lang="fa-IR" dirty="0">
                <a:solidFill>
                  <a:schemeClr val="bg1"/>
                </a:solidFill>
                <a:latin typeface="Vazir" panose="020B0603030804020204" pitchFamily="34" charset="-78"/>
                <a:cs typeface="Vazir" panose="020B0603030804020204" pitchFamily="34" charset="-78"/>
              </a:rPr>
              <a:t>گوزن ها حیواناتی بسیار اجتماعی بوده و در گروه های بزرگ که اصطلاحا گله نامیده می شوند حرکت می کنند. معمولا سرپرستی گله را نری غالب به عهده دارد، اما در برخی گونه های این حیوانات گله ها برحسب جنسیت از هم جدا می شوند. </a:t>
            </a:r>
          </a:p>
        </p:txBody>
      </p:sp>
      <p:sp>
        <p:nvSpPr>
          <p:cNvPr id="4" name="Rectangle 3">
            <a:extLst>
              <a:ext uri="{FF2B5EF4-FFF2-40B4-BE49-F238E27FC236}">
                <a16:creationId xmlns:a16="http://schemas.microsoft.com/office/drawing/2014/main" id="{FB285D1D-DC57-C15B-C308-CEDD23E063AF}"/>
              </a:ext>
            </a:extLst>
          </p:cNvPr>
          <p:cNvSpPr/>
          <p:nvPr/>
        </p:nvSpPr>
        <p:spPr>
          <a:xfrm>
            <a:off x="196188" y="725333"/>
            <a:ext cx="5416456" cy="70908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fa-IR"/>
          </a:p>
        </p:txBody>
      </p:sp>
      <p:pic>
        <p:nvPicPr>
          <p:cNvPr id="7" name="Picture 6">
            <a:extLst>
              <a:ext uri="{FF2B5EF4-FFF2-40B4-BE49-F238E27FC236}">
                <a16:creationId xmlns:a16="http://schemas.microsoft.com/office/drawing/2014/main" id="{64E5BED8-A1C3-6F04-7ECB-D23B10D95D8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5586" t="-4870" r="1" b="43367"/>
          <a:stretch/>
        </p:blipFill>
        <p:spPr>
          <a:xfrm flipH="1">
            <a:off x="4503877" y="-96482"/>
            <a:ext cx="1096066" cy="1530900"/>
          </a:xfrm>
          <a:prstGeom prst="rect">
            <a:avLst/>
          </a:prstGeom>
        </p:spPr>
      </p:pic>
      <p:sp>
        <p:nvSpPr>
          <p:cNvPr id="8" name="Rectangle 7">
            <a:extLst>
              <a:ext uri="{FF2B5EF4-FFF2-40B4-BE49-F238E27FC236}">
                <a16:creationId xmlns:a16="http://schemas.microsoft.com/office/drawing/2014/main" id="{C946E0FA-6FEA-B4B1-1DF6-D281138C4872}"/>
              </a:ext>
            </a:extLst>
          </p:cNvPr>
          <p:cNvSpPr/>
          <p:nvPr/>
        </p:nvSpPr>
        <p:spPr>
          <a:xfrm>
            <a:off x="-101600" y="840954"/>
            <a:ext cx="4698244" cy="461665"/>
          </a:xfrm>
          <a:prstGeom prst="rect">
            <a:avLst/>
          </a:prstGeom>
          <a:noFill/>
        </p:spPr>
        <p:txBody>
          <a:bodyPr wrap="square" rtlCol="1">
            <a:spAutoFit/>
          </a:bodyPr>
          <a:lstStyle/>
          <a:p>
            <a:r>
              <a:rPr lang="fa-IR" sz="2400" b="1" dirty="0">
                <a:solidFill>
                  <a:schemeClr val="bg1"/>
                </a:solidFill>
                <a:latin typeface="Shabnam" panose="020B0603030804020204" pitchFamily="34" charset="-78"/>
                <a:cs typeface="Shabnam" panose="020B0603030804020204" pitchFamily="34" charset="-78"/>
              </a:rPr>
              <a:t>عادات گوزن ها</a:t>
            </a:r>
          </a:p>
        </p:txBody>
      </p:sp>
    </p:spTree>
    <p:extLst>
      <p:ext uri="{BB962C8B-B14F-4D97-AF65-F5344CB8AC3E}">
        <p14:creationId xmlns:p14="http://schemas.microsoft.com/office/powerpoint/2010/main" val="42314005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398A5E4-78BE-2425-E3F5-805822E00CD3}"/>
              </a:ext>
            </a:extLst>
          </p:cNvPr>
          <p:cNvSpPr/>
          <p:nvPr/>
        </p:nvSpPr>
        <p:spPr>
          <a:xfrm>
            <a:off x="1505350" y="1772356"/>
            <a:ext cx="4188178" cy="508564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7385585" y="1481091"/>
            <a:ext cx="4531056" cy="3416320"/>
          </a:xfrm>
          <a:prstGeom prst="rect">
            <a:avLst/>
          </a:prstGeom>
        </p:spPr>
        <p:txBody>
          <a:bodyPr wrap="square">
            <a:spAutoFit/>
          </a:bodyPr>
          <a:lstStyle/>
          <a:p>
            <a:pPr algn="just">
              <a:lnSpc>
                <a:spcPct val="200000"/>
              </a:lnSpc>
            </a:pPr>
            <a:r>
              <a:rPr lang="fa-IR" dirty="0">
                <a:solidFill>
                  <a:srgbClr val="333333"/>
                </a:solidFill>
                <a:latin typeface="Vazir" panose="020B0603030804020204" pitchFamily="34" charset="-78"/>
                <a:cs typeface="Vazir" panose="020B0603030804020204" pitchFamily="34" charset="-78"/>
              </a:rPr>
              <a:t>برخی اوقات ماده ها گله خاص خود را داشته و نرها نیز همگی در یک گله حرکت می کنند. در برخی موارد دیگر نیز گله ای از نرها مراقب گله ماده ها هستند. برخی گله های گوزن های کانادایی بنا به آمار </a:t>
            </a:r>
            <a:r>
              <a:rPr lang="en-US" dirty="0">
                <a:solidFill>
                  <a:srgbClr val="333333"/>
                </a:solidFill>
                <a:latin typeface="Vazir" panose="020B0603030804020204" pitchFamily="34" charset="-78"/>
                <a:cs typeface="Vazir" panose="020B0603030804020204" pitchFamily="34" charset="-78"/>
              </a:rPr>
              <a:t>ADW </a:t>
            </a:r>
            <a:r>
              <a:rPr lang="fa-IR" dirty="0">
                <a:solidFill>
                  <a:srgbClr val="333333"/>
                </a:solidFill>
                <a:latin typeface="Vazir" panose="020B0603030804020204" pitchFamily="34" charset="-78"/>
                <a:cs typeface="Vazir" panose="020B0603030804020204" pitchFamily="34" charset="-78"/>
              </a:rPr>
              <a:t>تا ۱۰۰هزار عضو هم دارند.</a:t>
            </a:r>
          </a:p>
        </p:txBody>
      </p:sp>
      <p:pic>
        <p:nvPicPr>
          <p:cNvPr id="4" name="Picture 3"/>
          <p:cNvPicPr>
            <a:picLocks noChangeAspect="1"/>
          </p:cNvPicPr>
          <p:nvPr/>
        </p:nvPicPr>
        <p:blipFill>
          <a:blip r:embed="rId2"/>
          <a:stretch>
            <a:fillRect/>
          </a:stretch>
        </p:blipFill>
        <p:spPr>
          <a:xfrm>
            <a:off x="444692" y="1218060"/>
            <a:ext cx="6309494" cy="4206329"/>
          </a:xfrm>
          <a:prstGeom prst="rect">
            <a:avLst/>
          </a:prstGeom>
        </p:spPr>
      </p:pic>
      <p:sp>
        <p:nvSpPr>
          <p:cNvPr id="11" name="Rectangle 10">
            <a:extLst>
              <a:ext uri="{FF2B5EF4-FFF2-40B4-BE49-F238E27FC236}">
                <a16:creationId xmlns:a16="http://schemas.microsoft.com/office/drawing/2014/main" id="{CCDE4C5A-D91A-55D1-7515-82262146FE78}"/>
              </a:ext>
            </a:extLst>
          </p:cNvPr>
          <p:cNvSpPr/>
          <p:nvPr/>
        </p:nvSpPr>
        <p:spPr>
          <a:xfrm>
            <a:off x="6647788" y="724526"/>
            <a:ext cx="5416456" cy="70908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fa-IR"/>
          </a:p>
        </p:txBody>
      </p:sp>
      <p:pic>
        <p:nvPicPr>
          <p:cNvPr id="12" name="Picture 11">
            <a:extLst>
              <a:ext uri="{FF2B5EF4-FFF2-40B4-BE49-F238E27FC236}">
                <a16:creationId xmlns:a16="http://schemas.microsoft.com/office/drawing/2014/main" id="{E59FB031-937B-75E0-59B2-D578D942A14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5586" t="-4870" r="1" b="43367"/>
          <a:stretch/>
        </p:blipFill>
        <p:spPr>
          <a:xfrm flipH="1">
            <a:off x="10955477" y="-97289"/>
            <a:ext cx="1096066" cy="1530900"/>
          </a:xfrm>
          <a:prstGeom prst="rect">
            <a:avLst/>
          </a:prstGeom>
        </p:spPr>
      </p:pic>
      <p:sp>
        <p:nvSpPr>
          <p:cNvPr id="13" name="Rectangle 12">
            <a:extLst>
              <a:ext uri="{FF2B5EF4-FFF2-40B4-BE49-F238E27FC236}">
                <a16:creationId xmlns:a16="http://schemas.microsoft.com/office/drawing/2014/main" id="{260E390D-F34A-7F19-9E6A-A2B25C1DC32B}"/>
              </a:ext>
            </a:extLst>
          </p:cNvPr>
          <p:cNvSpPr/>
          <p:nvPr/>
        </p:nvSpPr>
        <p:spPr>
          <a:xfrm>
            <a:off x="6350000" y="840147"/>
            <a:ext cx="4698244" cy="461665"/>
          </a:xfrm>
          <a:prstGeom prst="rect">
            <a:avLst/>
          </a:prstGeom>
          <a:noFill/>
        </p:spPr>
        <p:txBody>
          <a:bodyPr wrap="square" rtlCol="1">
            <a:spAutoFit/>
          </a:bodyPr>
          <a:lstStyle/>
          <a:p>
            <a:r>
              <a:rPr lang="fa-IR" sz="2400" b="1" dirty="0">
                <a:solidFill>
                  <a:schemeClr val="bg1"/>
                </a:solidFill>
                <a:latin typeface="Shabnam" panose="020B0603030804020204" pitchFamily="34" charset="-78"/>
                <a:cs typeface="Shabnam" panose="020B0603030804020204" pitchFamily="34" charset="-78"/>
              </a:rPr>
              <a:t>عادات گوزن ها</a:t>
            </a:r>
          </a:p>
        </p:txBody>
      </p:sp>
    </p:spTree>
    <p:extLst>
      <p:ext uri="{BB962C8B-B14F-4D97-AF65-F5344CB8AC3E}">
        <p14:creationId xmlns:p14="http://schemas.microsoft.com/office/powerpoint/2010/main" val="3360949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b="8831"/>
          <a:stretch/>
        </p:blipFill>
        <p:spPr>
          <a:xfrm>
            <a:off x="0" y="3317862"/>
            <a:ext cx="3883043" cy="3540138"/>
          </a:xfrm>
          <a:prstGeom prst="rect">
            <a:avLst/>
          </a:prstGeom>
        </p:spPr>
      </p:pic>
      <p:pic>
        <p:nvPicPr>
          <p:cNvPr id="3" name="Picture 2"/>
          <p:cNvPicPr>
            <a:picLocks noChangeAspect="1"/>
          </p:cNvPicPr>
          <p:nvPr/>
        </p:nvPicPr>
        <p:blipFill>
          <a:blip r:embed="rId3"/>
          <a:stretch>
            <a:fillRect/>
          </a:stretch>
        </p:blipFill>
        <p:spPr>
          <a:xfrm>
            <a:off x="5200240" y="1797109"/>
            <a:ext cx="6504548" cy="4336365"/>
          </a:xfrm>
          <a:prstGeom prst="rect">
            <a:avLst/>
          </a:prstGeom>
        </p:spPr>
      </p:pic>
      <p:sp>
        <p:nvSpPr>
          <p:cNvPr id="2" name="Rectangle 1"/>
          <p:cNvSpPr/>
          <p:nvPr/>
        </p:nvSpPr>
        <p:spPr>
          <a:xfrm>
            <a:off x="621228" y="1301812"/>
            <a:ext cx="3575713" cy="2862322"/>
          </a:xfrm>
          <a:prstGeom prst="rect">
            <a:avLst/>
          </a:prstGeom>
        </p:spPr>
        <p:txBody>
          <a:bodyPr wrap="square">
            <a:spAutoFit/>
          </a:bodyPr>
          <a:lstStyle/>
          <a:p>
            <a:pPr algn="just">
              <a:lnSpc>
                <a:spcPct val="200000"/>
              </a:lnSpc>
            </a:pPr>
            <a:r>
              <a:rPr lang="fa-IR" dirty="0">
                <a:solidFill>
                  <a:srgbClr val="333333"/>
                </a:solidFill>
                <a:latin typeface="Vazir" panose="020B0603030804020204" pitchFamily="34" charset="-78"/>
                <a:cs typeface="Vazir" panose="020B0603030804020204" pitchFamily="34" charset="-78"/>
              </a:rPr>
              <a:t>بیشتر گوزن ها طی روز فعال هستند، هرچند که فعال ترین اوقات آنها را باید طی طلوع و گرگ</a:t>
            </a:r>
            <a:r>
              <a:rPr lang="fa-IR" dirty="0">
                <a:solidFill>
                  <a:srgbClr val="333333"/>
                </a:solidFill>
                <a:latin typeface="Vazir" panose="020B0603030804020204" pitchFamily="34" charset="-78"/>
                <a:cs typeface="Vazir" panose="020B0603030804020204" pitchFamily="34" charset="-78"/>
                <a:hlinkClick r:id="rId4"/>
              </a:rPr>
              <a:t> </a:t>
            </a:r>
            <a:r>
              <a:rPr lang="fa-IR" dirty="0">
                <a:solidFill>
                  <a:srgbClr val="333333"/>
                </a:solidFill>
                <a:latin typeface="Vazir" panose="020B0603030804020204" pitchFamily="34" charset="-78"/>
                <a:cs typeface="Vazir" panose="020B0603030804020204" pitchFamily="34" charset="-78"/>
              </a:rPr>
              <a:t>و میش دانست. آنها روز خود را به جستجوی غذا می گذرانند.</a:t>
            </a:r>
          </a:p>
        </p:txBody>
      </p:sp>
      <p:sp>
        <p:nvSpPr>
          <p:cNvPr id="10" name="Rectangle 9">
            <a:extLst>
              <a:ext uri="{FF2B5EF4-FFF2-40B4-BE49-F238E27FC236}">
                <a16:creationId xmlns:a16="http://schemas.microsoft.com/office/drawing/2014/main" id="{8E7DF71B-2CD2-3B80-C076-8E6E26F8B22B}"/>
              </a:ext>
            </a:extLst>
          </p:cNvPr>
          <p:cNvSpPr/>
          <p:nvPr/>
        </p:nvSpPr>
        <p:spPr>
          <a:xfrm>
            <a:off x="6647788" y="724526"/>
            <a:ext cx="5416456" cy="70908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fa-IR"/>
          </a:p>
        </p:txBody>
      </p:sp>
      <p:pic>
        <p:nvPicPr>
          <p:cNvPr id="11" name="Picture 10">
            <a:extLst>
              <a:ext uri="{FF2B5EF4-FFF2-40B4-BE49-F238E27FC236}">
                <a16:creationId xmlns:a16="http://schemas.microsoft.com/office/drawing/2014/main" id="{3A97610E-808C-2E7B-3C0F-8F6C3206447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45586" t="-4870" r="1" b="43367"/>
          <a:stretch/>
        </p:blipFill>
        <p:spPr>
          <a:xfrm flipH="1">
            <a:off x="10955477" y="-97289"/>
            <a:ext cx="1096066" cy="1530900"/>
          </a:xfrm>
          <a:prstGeom prst="rect">
            <a:avLst/>
          </a:prstGeom>
        </p:spPr>
      </p:pic>
      <p:sp>
        <p:nvSpPr>
          <p:cNvPr id="12" name="Rectangle 11">
            <a:extLst>
              <a:ext uri="{FF2B5EF4-FFF2-40B4-BE49-F238E27FC236}">
                <a16:creationId xmlns:a16="http://schemas.microsoft.com/office/drawing/2014/main" id="{624C6D1D-0756-433F-B2AF-690B9C1B297C}"/>
              </a:ext>
            </a:extLst>
          </p:cNvPr>
          <p:cNvSpPr/>
          <p:nvPr/>
        </p:nvSpPr>
        <p:spPr>
          <a:xfrm>
            <a:off x="6350000" y="840147"/>
            <a:ext cx="4698244" cy="461665"/>
          </a:xfrm>
          <a:prstGeom prst="rect">
            <a:avLst/>
          </a:prstGeom>
          <a:noFill/>
        </p:spPr>
        <p:txBody>
          <a:bodyPr wrap="square" rtlCol="1">
            <a:spAutoFit/>
          </a:bodyPr>
          <a:lstStyle/>
          <a:p>
            <a:r>
              <a:rPr lang="fa-IR" sz="2400" b="1" dirty="0">
                <a:solidFill>
                  <a:schemeClr val="bg1"/>
                </a:solidFill>
                <a:latin typeface="Shabnam" panose="020B0603030804020204" pitchFamily="34" charset="-78"/>
                <a:cs typeface="Shabnam" panose="020B0603030804020204" pitchFamily="34" charset="-78"/>
              </a:rPr>
              <a:t>عادات گوزن ها</a:t>
            </a:r>
          </a:p>
        </p:txBody>
      </p:sp>
    </p:spTree>
    <p:extLst>
      <p:ext uri="{BB962C8B-B14F-4D97-AF65-F5344CB8AC3E}">
        <p14:creationId xmlns:p14="http://schemas.microsoft.com/office/powerpoint/2010/main" val="37722716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توانایی خاص گوزن شمالی در خوردن و خوابیدن همزمان! - آپدیت ام دی">
            <a:extLst>
              <a:ext uri="{FF2B5EF4-FFF2-40B4-BE49-F238E27FC236}">
                <a16:creationId xmlns:a16="http://schemas.microsoft.com/office/drawing/2014/main" id="{ACB070AE-BECD-E17E-E9FC-9E9EE997B3C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8333" b="8333"/>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0" y="5614988"/>
            <a:ext cx="12192000" cy="457200"/>
          </a:xfrm>
          <a:prstGeom prst="rect">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9248632" y="796701"/>
            <a:ext cx="2129051" cy="461665"/>
          </a:xfrm>
          <a:prstGeom prst="rect">
            <a:avLst/>
          </a:prstGeom>
          <a:solidFill>
            <a:srgbClr val="C00000"/>
          </a:solidFill>
          <a:ln>
            <a:noFill/>
          </a:ln>
        </p:spPr>
        <p:txBody>
          <a:bodyPr wrap="square" rtlCol="1">
            <a:spAutoFit/>
          </a:bodyPr>
          <a:lstStyle/>
          <a:p>
            <a:r>
              <a:rPr lang="fa-IR" sz="2400" b="1" dirty="0">
                <a:solidFill>
                  <a:schemeClr val="bg1"/>
                </a:solidFill>
                <a:latin typeface="Shabnam" panose="020B0603030804020204" pitchFamily="34" charset="-78"/>
                <a:cs typeface="Shabnam" panose="020B0603030804020204" pitchFamily="34" charset="-78"/>
              </a:rPr>
              <a:t>گوزن زرد ایرانی</a:t>
            </a:r>
          </a:p>
        </p:txBody>
      </p:sp>
      <p:sp>
        <p:nvSpPr>
          <p:cNvPr id="3" name="Rectangle 2"/>
          <p:cNvSpPr/>
          <p:nvPr/>
        </p:nvSpPr>
        <p:spPr>
          <a:xfrm>
            <a:off x="814316" y="4966425"/>
            <a:ext cx="10563367" cy="1754326"/>
          </a:xfrm>
          <a:prstGeom prst="rect">
            <a:avLst/>
          </a:prstGeom>
          <a:solidFill>
            <a:schemeClr val="bg1"/>
          </a:solidFill>
          <a:ln>
            <a:noFill/>
          </a:ln>
        </p:spPr>
        <p:txBody>
          <a:bodyPr wrap="square">
            <a:spAutoFit/>
          </a:bodyPr>
          <a:lstStyle/>
          <a:p>
            <a:pPr algn="just">
              <a:lnSpc>
                <a:spcPct val="200000"/>
              </a:lnSpc>
            </a:pPr>
            <a:r>
              <a:rPr lang="fa-IR" dirty="0">
                <a:solidFill>
                  <a:srgbClr val="333333"/>
                </a:solidFill>
                <a:latin typeface="Vazir" panose="020B0603030804020204" pitchFamily="34" charset="-78"/>
                <a:cs typeface="Vazir" panose="020B0603030804020204" pitchFamily="34" charset="-78"/>
              </a:rPr>
              <a:t>گوزن زرد ایرانی (نام علمی: </a:t>
            </a:r>
            <a:r>
              <a:rPr lang="en-US" dirty="0">
                <a:solidFill>
                  <a:srgbClr val="333333"/>
                </a:solidFill>
                <a:latin typeface="Vazir" panose="020B0603030804020204" pitchFamily="34" charset="-78"/>
                <a:cs typeface="Vazir" panose="020B0603030804020204" pitchFamily="34" charset="-78"/>
              </a:rPr>
              <a:t>(</a:t>
            </a:r>
            <a:r>
              <a:rPr lang="en-US" dirty="0" err="1">
                <a:solidFill>
                  <a:srgbClr val="333333"/>
                </a:solidFill>
                <a:latin typeface="Vazir" panose="020B0603030804020204" pitchFamily="34" charset="-78"/>
                <a:cs typeface="Vazir" panose="020B0603030804020204" pitchFamily="34" charset="-78"/>
              </a:rPr>
              <a:t>Dama</a:t>
            </a:r>
            <a:r>
              <a:rPr lang="en-US" dirty="0">
                <a:solidFill>
                  <a:srgbClr val="333333"/>
                </a:solidFill>
                <a:latin typeface="Vazir" panose="020B0603030804020204" pitchFamily="34" charset="-78"/>
                <a:cs typeface="Vazir" panose="020B0603030804020204" pitchFamily="34" charset="-78"/>
              </a:rPr>
              <a:t> </a:t>
            </a:r>
            <a:r>
              <a:rPr lang="en-US" dirty="0" err="1">
                <a:solidFill>
                  <a:srgbClr val="333333"/>
                </a:solidFill>
                <a:latin typeface="Vazir" panose="020B0603030804020204" pitchFamily="34" charset="-78"/>
                <a:cs typeface="Vazir" panose="020B0603030804020204" pitchFamily="34" charset="-78"/>
              </a:rPr>
              <a:t>Dama</a:t>
            </a:r>
            <a:r>
              <a:rPr lang="en-US" dirty="0">
                <a:solidFill>
                  <a:srgbClr val="333333"/>
                </a:solidFill>
                <a:latin typeface="Vazir" panose="020B0603030804020204" pitchFamily="34" charset="-78"/>
                <a:cs typeface="Vazir" panose="020B0603030804020204" pitchFamily="34" charset="-78"/>
              </a:rPr>
              <a:t> </a:t>
            </a:r>
            <a:r>
              <a:rPr lang="en-US" dirty="0" err="1">
                <a:solidFill>
                  <a:srgbClr val="333333"/>
                </a:solidFill>
                <a:latin typeface="Vazir" panose="020B0603030804020204" pitchFamily="34" charset="-78"/>
                <a:cs typeface="Vazir" panose="020B0603030804020204" pitchFamily="34" charset="-78"/>
              </a:rPr>
              <a:t>mesopotamica</a:t>
            </a:r>
            <a:r>
              <a:rPr lang="en-US" dirty="0">
                <a:solidFill>
                  <a:srgbClr val="333333"/>
                </a:solidFill>
                <a:latin typeface="Vazir" panose="020B0603030804020204" pitchFamily="34" charset="-78"/>
                <a:cs typeface="Vazir" panose="020B0603030804020204" pitchFamily="34" charset="-78"/>
              </a:rPr>
              <a:t> </a:t>
            </a:r>
            <a:r>
              <a:rPr lang="fa-IR" dirty="0">
                <a:solidFill>
                  <a:srgbClr val="333333"/>
                </a:solidFill>
                <a:latin typeface="Vazir" panose="020B0603030804020204" pitchFamily="34" charset="-78"/>
                <a:cs typeface="Vazir" panose="020B0603030804020204" pitchFamily="34" charset="-78"/>
              </a:rPr>
              <a:t>زیرگونه‌ای از گوزن زرد اروپایی است که در خطر انقراض قرار داشت ولی با تمهیدات انجام شده از خطر انقراض در ایران نجات یافت. گوزن زرد در منطقه جزیره اشک احیا و سپس با افزایش جمعیت تعدادی از آنها به زیستگاه تاریخی خود در حوزه زاگرس منتقل شدند.</a:t>
            </a:r>
          </a:p>
        </p:txBody>
      </p:sp>
      <p:sp>
        <p:nvSpPr>
          <p:cNvPr id="4" name="Rectangle 3">
            <a:extLst>
              <a:ext uri="{FF2B5EF4-FFF2-40B4-BE49-F238E27FC236}">
                <a16:creationId xmlns:a16="http://schemas.microsoft.com/office/drawing/2014/main" id="{D9B2C7FA-8365-D44F-C59E-62ACB9016660}"/>
              </a:ext>
            </a:extLst>
          </p:cNvPr>
          <p:cNvSpPr/>
          <p:nvPr/>
        </p:nvSpPr>
        <p:spPr>
          <a:xfrm>
            <a:off x="6647788" y="724526"/>
            <a:ext cx="5416456" cy="70908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fa-IR"/>
          </a:p>
        </p:txBody>
      </p:sp>
      <p:pic>
        <p:nvPicPr>
          <p:cNvPr id="8" name="Picture 7">
            <a:extLst>
              <a:ext uri="{FF2B5EF4-FFF2-40B4-BE49-F238E27FC236}">
                <a16:creationId xmlns:a16="http://schemas.microsoft.com/office/drawing/2014/main" id="{98028712-A342-13F7-7175-89B3126AA73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5586" t="-4870" r="1" b="43367"/>
          <a:stretch/>
        </p:blipFill>
        <p:spPr>
          <a:xfrm flipH="1">
            <a:off x="10955477" y="-97289"/>
            <a:ext cx="1096066" cy="1530900"/>
          </a:xfrm>
          <a:prstGeom prst="rect">
            <a:avLst/>
          </a:prstGeom>
        </p:spPr>
      </p:pic>
      <p:sp>
        <p:nvSpPr>
          <p:cNvPr id="9" name="Rectangle 8">
            <a:extLst>
              <a:ext uri="{FF2B5EF4-FFF2-40B4-BE49-F238E27FC236}">
                <a16:creationId xmlns:a16="http://schemas.microsoft.com/office/drawing/2014/main" id="{F5C6D0B4-2B61-A32E-35B3-03D48D2732DB}"/>
              </a:ext>
            </a:extLst>
          </p:cNvPr>
          <p:cNvSpPr/>
          <p:nvPr/>
        </p:nvSpPr>
        <p:spPr>
          <a:xfrm>
            <a:off x="6350000" y="840147"/>
            <a:ext cx="4698244" cy="461665"/>
          </a:xfrm>
          <a:prstGeom prst="rect">
            <a:avLst/>
          </a:prstGeom>
          <a:noFill/>
        </p:spPr>
        <p:txBody>
          <a:bodyPr wrap="square" rtlCol="1">
            <a:spAutoFit/>
          </a:bodyPr>
          <a:lstStyle/>
          <a:p>
            <a:r>
              <a:rPr lang="fa-IR" sz="2400" b="1" dirty="0">
                <a:solidFill>
                  <a:schemeClr val="bg1"/>
                </a:solidFill>
                <a:latin typeface="Shabnam" panose="020B0603030804020204" pitchFamily="34" charset="-78"/>
                <a:cs typeface="Shabnam" panose="020B0603030804020204" pitchFamily="34" charset="-78"/>
              </a:rPr>
              <a:t>گوزن زرد ایرانی</a:t>
            </a:r>
          </a:p>
        </p:txBody>
      </p:sp>
    </p:spTree>
    <p:extLst>
      <p:ext uri="{BB962C8B-B14F-4D97-AF65-F5344CB8AC3E}">
        <p14:creationId xmlns:p14="http://schemas.microsoft.com/office/powerpoint/2010/main" val="30856874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FC8F998-8E1F-E92A-2BAA-2A6C7C915AD2}"/>
              </a:ext>
            </a:extLst>
          </p:cNvPr>
          <p:cNvSpPr/>
          <p:nvPr/>
        </p:nvSpPr>
        <p:spPr>
          <a:xfrm>
            <a:off x="374746" y="835201"/>
            <a:ext cx="5117910" cy="70908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fa-IR"/>
          </a:p>
        </p:txBody>
      </p:sp>
      <p:pic>
        <p:nvPicPr>
          <p:cNvPr id="12" name="Picture 11">
            <a:extLst>
              <a:ext uri="{FF2B5EF4-FFF2-40B4-BE49-F238E27FC236}">
                <a16:creationId xmlns:a16="http://schemas.microsoft.com/office/drawing/2014/main" id="{7AB30E88-02CD-4885-6899-D7C0BB918F2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0000" t="204" b="43367"/>
          <a:stretch/>
        </p:blipFill>
        <p:spPr>
          <a:xfrm flipH="1">
            <a:off x="4485490" y="139700"/>
            <a:ext cx="1007165" cy="1404586"/>
          </a:xfrm>
          <a:prstGeom prst="rect">
            <a:avLst/>
          </a:prstGeom>
        </p:spPr>
      </p:pic>
      <p:sp>
        <p:nvSpPr>
          <p:cNvPr id="10" name="Rectangle 9"/>
          <p:cNvSpPr/>
          <p:nvPr/>
        </p:nvSpPr>
        <p:spPr>
          <a:xfrm>
            <a:off x="8671720" y="3187700"/>
            <a:ext cx="3516572" cy="367030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p:cNvPicPr>
            <a:picLocks noChangeAspect="1"/>
          </p:cNvPicPr>
          <p:nvPr/>
        </p:nvPicPr>
        <p:blipFill rotWithShape="1">
          <a:blip r:embed="rId3"/>
          <a:srcRect l="17531" r="14080"/>
          <a:stretch/>
        </p:blipFill>
        <p:spPr>
          <a:xfrm>
            <a:off x="6325848" y="835201"/>
            <a:ext cx="5308652" cy="5544576"/>
          </a:xfrm>
          <a:prstGeom prst="rect">
            <a:avLst/>
          </a:prstGeom>
          <a:ln w="76200">
            <a:solidFill>
              <a:schemeClr val="bg1"/>
            </a:solidFill>
          </a:ln>
        </p:spPr>
      </p:pic>
      <p:sp>
        <p:nvSpPr>
          <p:cNvPr id="4" name="Rectangle 3"/>
          <p:cNvSpPr/>
          <p:nvPr/>
        </p:nvSpPr>
        <p:spPr>
          <a:xfrm>
            <a:off x="227300" y="1767537"/>
            <a:ext cx="5117910" cy="3970318"/>
          </a:xfrm>
          <a:prstGeom prst="rect">
            <a:avLst/>
          </a:prstGeom>
        </p:spPr>
        <p:txBody>
          <a:bodyPr wrap="square">
            <a:spAutoFit/>
          </a:bodyPr>
          <a:lstStyle/>
          <a:p>
            <a:pPr algn="just">
              <a:lnSpc>
                <a:spcPct val="200000"/>
              </a:lnSpc>
            </a:pPr>
            <a:r>
              <a:rPr lang="fa-IR" dirty="0">
                <a:solidFill>
                  <a:srgbClr val="333333"/>
                </a:solidFill>
                <a:latin typeface="Vazir" panose="020B0603030804020204" pitchFamily="34" charset="-78"/>
                <a:cs typeface="Vazir" panose="020B0603030804020204" pitchFamily="34" charset="-78"/>
              </a:rPr>
              <a:t>گوزن به اعضای خانوادهٔ گوزنیان (</a:t>
            </a:r>
            <a:r>
              <a:rPr lang="en-US" dirty="0" err="1">
                <a:solidFill>
                  <a:srgbClr val="333333"/>
                </a:solidFill>
                <a:latin typeface="Vazir" panose="020B0603030804020204" pitchFamily="34" charset="-78"/>
                <a:cs typeface="Vazir" panose="020B0603030804020204" pitchFamily="34" charset="-78"/>
              </a:rPr>
              <a:t>Cervidae</a:t>
            </a:r>
            <a:r>
              <a:rPr lang="en-US" dirty="0">
                <a:solidFill>
                  <a:srgbClr val="333333"/>
                </a:solidFill>
                <a:latin typeface="Vazir" panose="020B0603030804020204" pitchFamily="34" charset="-78"/>
                <a:cs typeface="Vazir" panose="020B0603030804020204" pitchFamily="34" charset="-78"/>
              </a:rPr>
              <a:t> </a:t>
            </a:r>
            <a:r>
              <a:rPr lang="fa-IR" dirty="0">
                <a:solidFill>
                  <a:srgbClr val="333333"/>
                </a:solidFill>
                <a:latin typeface="Vazir" panose="020B0603030804020204" pitchFamily="34" charset="-78"/>
                <a:cs typeface="Vazir" panose="020B0603030804020204" pitchFamily="34" charset="-78"/>
              </a:rPr>
              <a:t>در راستهٔ جفت‌سمان گفته می‌شود. آن‌ها از رده پستاندارن و در حدود ۲۷ تا ۲۸ میلیون سال پیش از گاوسانان جدا شدند و اکنون حداقل ۹۰ گونه زنده از آن‌ها در نقاط مختلف دنیا زندگی می‌کنند. جنس نر تمام گونه‌های گوزن به جز گوزن آبی شاخ دارد اما در بیشتر گونه‌ها جنس ماده شاخ ندارد. </a:t>
            </a:r>
          </a:p>
        </p:txBody>
      </p:sp>
      <p:sp>
        <p:nvSpPr>
          <p:cNvPr id="8" name="TextBox 7">
            <a:extLst>
              <a:ext uri="{FF2B5EF4-FFF2-40B4-BE49-F238E27FC236}">
                <a16:creationId xmlns:a16="http://schemas.microsoft.com/office/drawing/2014/main" id="{7501D581-0946-B79F-656B-B309D4189E6C}"/>
              </a:ext>
            </a:extLst>
          </p:cNvPr>
          <p:cNvSpPr txBox="1"/>
          <p:nvPr/>
        </p:nvSpPr>
        <p:spPr>
          <a:xfrm>
            <a:off x="2455767" y="958910"/>
            <a:ext cx="1978924" cy="461665"/>
          </a:xfrm>
          <a:prstGeom prst="rect">
            <a:avLst/>
          </a:prstGeom>
          <a:noFill/>
          <a:ln>
            <a:noFill/>
          </a:ln>
        </p:spPr>
        <p:txBody>
          <a:bodyPr wrap="square" rtlCol="1">
            <a:spAutoFit/>
          </a:bodyPr>
          <a:lstStyle>
            <a:defPPr>
              <a:defRPr lang="fa-IR"/>
            </a:defPPr>
            <a:lvl1pPr>
              <a:defRPr sz="2400" b="1">
                <a:latin typeface="Shabnam" panose="020B0603030804020204" pitchFamily="34" charset="-78"/>
                <a:cs typeface="Shabnam" panose="020B0603030804020204" pitchFamily="34" charset="-78"/>
              </a:defRPr>
            </a:lvl1pPr>
          </a:lstStyle>
          <a:p>
            <a:r>
              <a:rPr lang="fa-IR" dirty="0">
                <a:solidFill>
                  <a:schemeClr val="bg1"/>
                </a:solidFill>
              </a:rPr>
              <a:t>گوزن</a:t>
            </a:r>
          </a:p>
        </p:txBody>
      </p:sp>
    </p:spTree>
    <p:extLst>
      <p:ext uri="{BB962C8B-B14F-4D97-AF65-F5344CB8AC3E}">
        <p14:creationId xmlns:p14="http://schemas.microsoft.com/office/powerpoint/2010/main" val="27758589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lowchart: Process 8"/>
          <p:cNvSpPr/>
          <p:nvPr/>
        </p:nvSpPr>
        <p:spPr>
          <a:xfrm>
            <a:off x="726387" y="2525816"/>
            <a:ext cx="4778375" cy="4332184"/>
          </a:xfrm>
          <a:prstGeom prst="flowChartProcess">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6790994" y="1790732"/>
            <a:ext cx="5130043" cy="4835939"/>
          </a:xfrm>
          <a:prstGeom prst="rect">
            <a:avLst/>
          </a:prstGeom>
        </p:spPr>
        <p:txBody>
          <a:bodyPr wrap="square">
            <a:spAutoFit/>
          </a:bodyPr>
          <a:lstStyle/>
          <a:p>
            <a:pPr algn="just">
              <a:lnSpc>
                <a:spcPct val="250000"/>
              </a:lnSpc>
            </a:pPr>
            <a:r>
              <a:rPr lang="fa-IR" dirty="0">
                <a:solidFill>
                  <a:srgbClr val="333333"/>
                </a:solidFill>
                <a:latin typeface="Vazir" panose="020B0603030804020204" pitchFamily="34" charset="-78"/>
                <a:cs typeface="Vazir" panose="020B0603030804020204" pitchFamily="34" charset="-78"/>
              </a:rPr>
              <a:t>گوزن حیوان اصل بومی سواحل شرق مدیترانه تا نواحی غربی ایران بوده و تا سال ۱۸۷۵ نسل آن در تمامی این مناطق به جز بخش‌های جنوب غربی ایران منقرض شد. در دهه ۱۹۴۰ تصور می‌شد این حیوان به کلی منقرض شده باشد اما در سال ۱۹۵۶ مشخص شد تعداد کمی در حدود ۲۵ رأس از آنها در جنگل کوچکی در اطراف رودخانه‌های دز و کرخه باقی‌مانده‌اند. </a:t>
            </a:r>
          </a:p>
        </p:txBody>
      </p:sp>
      <p:pic>
        <p:nvPicPr>
          <p:cNvPr id="5" name="Picture 4"/>
          <p:cNvPicPr>
            <a:picLocks noChangeAspect="1"/>
          </p:cNvPicPr>
          <p:nvPr/>
        </p:nvPicPr>
        <p:blipFill>
          <a:blip r:embed="rId2"/>
          <a:stretch>
            <a:fillRect/>
          </a:stretch>
        </p:blipFill>
        <p:spPr>
          <a:xfrm>
            <a:off x="122451" y="2104520"/>
            <a:ext cx="5986249" cy="3651612"/>
          </a:xfrm>
          <a:prstGeom prst="rect">
            <a:avLst/>
          </a:prstGeom>
        </p:spPr>
      </p:pic>
      <p:sp>
        <p:nvSpPr>
          <p:cNvPr id="4" name="Rectangle 3">
            <a:extLst>
              <a:ext uri="{FF2B5EF4-FFF2-40B4-BE49-F238E27FC236}">
                <a16:creationId xmlns:a16="http://schemas.microsoft.com/office/drawing/2014/main" id="{45FB2E78-7C5A-4BD7-568E-4DEAF0E82FD2}"/>
              </a:ext>
            </a:extLst>
          </p:cNvPr>
          <p:cNvSpPr/>
          <p:nvPr/>
        </p:nvSpPr>
        <p:spPr>
          <a:xfrm>
            <a:off x="9248632" y="796701"/>
            <a:ext cx="2129051" cy="461665"/>
          </a:xfrm>
          <a:prstGeom prst="rect">
            <a:avLst/>
          </a:prstGeom>
          <a:solidFill>
            <a:srgbClr val="C00000"/>
          </a:solidFill>
          <a:ln>
            <a:noFill/>
          </a:ln>
        </p:spPr>
        <p:txBody>
          <a:bodyPr wrap="square" rtlCol="1">
            <a:spAutoFit/>
          </a:bodyPr>
          <a:lstStyle/>
          <a:p>
            <a:r>
              <a:rPr lang="fa-IR" sz="2400" b="1" dirty="0">
                <a:solidFill>
                  <a:schemeClr val="bg1"/>
                </a:solidFill>
                <a:latin typeface="Shabnam" panose="020B0603030804020204" pitchFamily="34" charset="-78"/>
                <a:cs typeface="Shabnam" panose="020B0603030804020204" pitchFamily="34" charset="-78"/>
              </a:rPr>
              <a:t>گوزن زرد ایرانی</a:t>
            </a:r>
          </a:p>
        </p:txBody>
      </p:sp>
      <p:sp>
        <p:nvSpPr>
          <p:cNvPr id="12" name="Rectangle 11">
            <a:extLst>
              <a:ext uri="{FF2B5EF4-FFF2-40B4-BE49-F238E27FC236}">
                <a16:creationId xmlns:a16="http://schemas.microsoft.com/office/drawing/2014/main" id="{849A6778-4DB9-FB84-22DF-85142063BE18}"/>
              </a:ext>
            </a:extLst>
          </p:cNvPr>
          <p:cNvSpPr/>
          <p:nvPr/>
        </p:nvSpPr>
        <p:spPr>
          <a:xfrm>
            <a:off x="6647788" y="724526"/>
            <a:ext cx="5416456" cy="70908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fa-IR"/>
          </a:p>
        </p:txBody>
      </p:sp>
      <p:pic>
        <p:nvPicPr>
          <p:cNvPr id="13" name="Picture 12">
            <a:extLst>
              <a:ext uri="{FF2B5EF4-FFF2-40B4-BE49-F238E27FC236}">
                <a16:creationId xmlns:a16="http://schemas.microsoft.com/office/drawing/2014/main" id="{493B1F7C-9C8F-5D9D-0469-82E7D5B0B4F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5586" t="-4870" r="1" b="43367"/>
          <a:stretch/>
        </p:blipFill>
        <p:spPr>
          <a:xfrm flipH="1">
            <a:off x="10955477" y="-97289"/>
            <a:ext cx="1096066" cy="1530900"/>
          </a:xfrm>
          <a:prstGeom prst="rect">
            <a:avLst/>
          </a:prstGeom>
        </p:spPr>
      </p:pic>
      <p:sp>
        <p:nvSpPr>
          <p:cNvPr id="14" name="Rectangle 13">
            <a:extLst>
              <a:ext uri="{FF2B5EF4-FFF2-40B4-BE49-F238E27FC236}">
                <a16:creationId xmlns:a16="http://schemas.microsoft.com/office/drawing/2014/main" id="{699EED49-F3E4-F865-F42A-DE54DB10C9CC}"/>
              </a:ext>
            </a:extLst>
          </p:cNvPr>
          <p:cNvSpPr/>
          <p:nvPr/>
        </p:nvSpPr>
        <p:spPr>
          <a:xfrm>
            <a:off x="6350000" y="840147"/>
            <a:ext cx="4698244" cy="461665"/>
          </a:xfrm>
          <a:prstGeom prst="rect">
            <a:avLst/>
          </a:prstGeom>
          <a:noFill/>
        </p:spPr>
        <p:txBody>
          <a:bodyPr wrap="square" rtlCol="1">
            <a:spAutoFit/>
          </a:bodyPr>
          <a:lstStyle/>
          <a:p>
            <a:r>
              <a:rPr lang="fa-IR" sz="2400" b="1" dirty="0">
                <a:solidFill>
                  <a:schemeClr val="bg1"/>
                </a:solidFill>
                <a:latin typeface="Shabnam" panose="020B0603030804020204" pitchFamily="34" charset="-78"/>
                <a:cs typeface="Shabnam" panose="020B0603030804020204" pitchFamily="34" charset="-78"/>
              </a:rPr>
              <a:t>گوزن زرد ایرانی</a:t>
            </a:r>
          </a:p>
        </p:txBody>
      </p:sp>
    </p:spTree>
    <p:extLst>
      <p:ext uri="{BB962C8B-B14F-4D97-AF65-F5344CB8AC3E}">
        <p14:creationId xmlns:p14="http://schemas.microsoft.com/office/powerpoint/2010/main" val="13528703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گوزن زرد ایرانی در معرض خطر انقراض">
            <a:extLst>
              <a:ext uri="{FF2B5EF4-FFF2-40B4-BE49-F238E27FC236}">
                <a16:creationId xmlns:a16="http://schemas.microsoft.com/office/drawing/2014/main" id="{83404588-D577-BF2B-C114-2B191D536B5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8859" y="1875695"/>
            <a:ext cx="7569385" cy="425777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DEFBA3D8-9524-563A-D7A0-6CED55461A2C}"/>
              </a:ext>
            </a:extLst>
          </p:cNvPr>
          <p:cNvSpPr/>
          <p:nvPr/>
        </p:nvSpPr>
        <p:spPr>
          <a:xfrm>
            <a:off x="9248632" y="796701"/>
            <a:ext cx="2129051" cy="461665"/>
          </a:xfrm>
          <a:prstGeom prst="rect">
            <a:avLst/>
          </a:prstGeom>
          <a:solidFill>
            <a:srgbClr val="C00000"/>
          </a:solidFill>
          <a:ln>
            <a:noFill/>
          </a:ln>
        </p:spPr>
        <p:txBody>
          <a:bodyPr wrap="square" rtlCol="1">
            <a:spAutoFit/>
          </a:bodyPr>
          <a:lstStyle/>
          <a:p>
            <a:r>
              <a:rPr lang="fa-IR" sz="2400" b="1" dirty="0">
                <a:solidFill>
                  <a:schemeClr val="bg1"/>
                </a:solidFill>
                <a:latin typeface="Shabnam" panose="020B0603030804020204" pitchFamily="34" charset="-78"/>
                <a:cs typeface="Shabnam" panose="020B0603030804020204" pitchFamily="34" charset="-78"/>
              </a:rPr>
              <a:t>گوزن زرد ایرانی</a:t>
            </a:r>
          </a:p>
        </p:txBody>
      </p:sp>
      <p:sp>
        <p:nvSpPr>
          <p:cNvPr id="8" name="Rectangle 7">
            <a:extLst>
              <a:ext uri="{FF2B5EF4-FFF2-40B4-BE49-F238E27FC236}">
                <a16:creationId xmlns:a16="http://schemas.microsoft.com/office/drawing/2014/main" id="{4D11F7AA-2D04-582F-EE00-684049059D09}"/>
              </a:ext>
            </a:extLst>
          </p:cNvPr>
          <p:cNvSpPr/>
          <p:nvPr/>
        </p:nvSpPr>
        <p:spPr>
          <a:xfrm>
            <a:off x="6647788" y="724526"/>
            <a:ext cx="5416456" cy="70908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fa-IR"/>
          </a:p>
        </p:txBody>
      </p:sp>
      <p:sp>
        <p:nvSpPr>
          <p:cNvPr id="9" name="Rectangle 8">
            <a:extLst>
              <a:ext uri="{FF2B5EF4-FFF2-40B4-BE49-F238E27FC236}">
                <a16:creationId xmlns:a16="http://schemas.microsoft.com/office/drawing/2014/main" id="{437E0822-6359-ED2D-581D-F9B227036CEE}"/>
              </a:ext>
            </a:extLst>
          </p:cNvPr>
          <p:cNvSpPr/>
          <p:nvPr/>
        </p:nvSpPr>
        <p:spPr>
          <a:xfrm>
            <a:off x="6350000" y="840147"/>
            <a:ext cx="4698244" cy="461665"/>
          </a:xfrm>
          <a:prstGeom prst="rect">
            <a:avLst/>
          </a:prstGeom>
          <a:noFill/>
        </p:spPr>
        <p:txBody>
          <a:bodyPr wrap="square" rtlCol="1">
            <a:spAutoFit/>
          </a:bodyPr>
          <a:lstStyle/>
          <a:p>
            <a:r>
              <a:rPr lang="fa-IR" sz="2400" b="1" dirty="0">
                <a:solidFill>
                  <a:schemeClr val="bg1"/>
                </a:solidFill>
                <a:latin typeface="Shabnam" panose="020B0603030804020204" pitchFamily="34" charset="-78"/>
                <a:cs typeface="Shabnam" panose="020B0603030804020204" pitchFamily="34" charset="-78"/>
              </a:rPr>
              <a:t>گوزن زرد ایرانی</a:t>
            </a:r>
          </a:p>
        </p:txBody>
      </p:sp>
      <p:sp>
        <p:nvSpPr>
          <p:cNvPr id="10" name="Rectangle 9">
            <a:extLst>
              <a:ext uri="{FF2B5EF4-FFF2-40B4-BE49-F238E27FC236}">
                <a16:creationId xmlns:a16="http://schemas.microsoft.com/office/drawing/2014/main" id="{04AC859F-B069-C4D9-94C6-A731CF6454A0}"/>
              </a:ext>
            </a:extLst>
          </p:cNvPr>
          <p:cNvSpPr/>
          <p:nvPr/>
        </p:nvSpPr>
        <p:spPr>
          <a:xfrm>
            <a:off x="406400" y="796701"/>
            <a:ext cx="4356100" cy="5019899"/>
          </a:xfrm>
          <a:prstGeom prst="rect">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a:extLst>
              <a:ext uri="{FF2B5EF4-FFF2-40B4-BE49-F238E27FC236}">
                <a16:creationId xmlns:a16="http://schemas.microsoft.com/office/drawing/2014/main" id="{E55F4610-A114-6EBA-46FD-A9695E99F21D}"/>
              </a:ext>
            </a:extLst>
          </p:cNvPr>
          <p:cNvSpPr/>
          <p:nvPr/>
        </p:nvSpPr>
        <p:spPr>
          <a:xfrm>
            <a:off x="586260" y="1103301"/>
            <a:ext cx="3941756" cy="4324261"/>
          </a:xfrm>
          <a:prstGeom prst="rect">
            <a:avLst/>
          </a:prstGeom>
        </p:spPr>
        <p:txBody>
          <a:bodyPr wrap="square">
            <a:spAutoFit/>
          </a:bodyPr>
          <a:lstStyle/>
          <a:p>
            <a:pPr algn="ctr">
              <a:lnSpc>
                <a:spcPct val="200000"/>
              </a:lnSpc>
            </a:pPr>
            <a:r>
              <a:rPr lang="fa-IR" sz="2000" dirty="0">
                <a:solidFill>
                  <a:schemeClr val="bg1"/>
                </a:solidFill>
                <a:latin typeface="Vazir" panose="020B0603030804020204" pitchFamily="34" charset="-78"/>
                <a:cs typeface="Vazir" panose="020B0603030804020204" pitchFamily="34" charset="-78"/>
              </a:rPr>
              <a:t>پس از آن دولت ایران سعی کرد تا با زنده‌گیری، تکثیر در اسارت و رهاسازی دوباره این گوزن‌ها نسل آنها را حفظ کند اما در سال ۱۳۹۲ تأیید شد که تمام گوزن‌های زرد وحشی از بین رفته‌اند و نسل این حیوان در زیستگاه واقعی خود منقرض شده‌است.</a:t>
            </a:r>
          </a:p>
        </p:txBody>
      </p:sp>
    </p:spTree>
    <p:extLst>
      <p:ext uri="{BB962C8B-B14F-4D97-AF65-F5344CB8AC3E}">
        <p14:creationId xmlns:p14="http://schemas.microsoft.com/office/powerpoint/2010/main" val="5645999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0125" y="1733937"/>
            <a:ext cx="11464119" cy="2308324"/>
          </a:xfrm>
          <a:prstGeom prst="rect">
            <a:avLst/>
          </a:prstGeom>
        </p:spPr>
        <p:txBody>
          <a:bodyPr wrap="square">
            <a:spAutoFit/>
          </a:bodyPr>
          <a:lstStyle/>
          <a:p>
            <a:pPr algn="ctr">
              <a:lnSpc>
                <a:spcPct val="200000"/>
              </a:lnSpc>
            </a:pPr>
            <a:r>
              <a:rPr lang="fa-IR" dirty="0">
                <a:solidFill>
                  <a:srgbClr val="333333"/>
                </a:solidFill>
                <a:latin typeface="Vazir" panose="020B0603030804020204" pitchFamily="34" charset="-78"/>
                <a:cs typeface="Vazir" panose="020B0603030804020204" pitchFamily="34" charset="-78"/>
              </a:rPr>
              <a:t>بیشترین گوزن‌های زرد ایرانی در محوطه‌های محصور نسبتاً وسیعی در دشت ناز ساری، پناهگاه حیات وحش سمسکنده در مازندران، جزایر اشک و کبودان دریاچه ارومیه، میان‌کتل دشت ارژن و منطقه حفاظت‌شده پریشان در استان فارس نگهداری می‌کنند اما تمام این مناطق کاملاً محصور یا جزیره هستند. در برخی از باغ وحش‌های و مراکز تحقیقات زیستی ایران و کشورهای دیگر دنیا نیز نمونه‌هایی از این حیوان و گوزن‌های دورگه ایرانی و اروپایی وجود دارد.</a:t>
            </a:r>
          </a:p>
        </p:txBody>
      </p:sp>
      <p:pic>
        <p:nvPicPr>
          <p:cNvPr id="4" name="Picture 3"/>
          <p:cNvPicPr>
            <a:picLocks noChangeAspect="1"/>
          </p:cNvPicPr>
          <p:nvPr/>
        </p:nvPicPr>
        <p:blipFill rotWithShape="1">
          <a:blip r:embed="rId2"/>
          <a:srcRect l="9416" b="13904"/>
          <a:stretch/>
        </p:blipFill>
        <p:spPr>
          <a:xfrm>
            <a:off x="210188" y="4493388"/>
            <a:ext cx="3451665" cy="2050398"/>
          </a:xfrm>
          <a:prstGeom prst="rect">
            <a:avLst/>
          </a:prstGeom>
        </p:spPr>
      </p:pic>
      <p:pic>
        <p:nvPicPr>
          <p:cNvPr id="5" name="Picture 4"/>
          <p:cNvPicPr>
            <a:picLocks noChangeAspect="1"/>
          </p:cNvPicPr>
          <p:nvPr/>
        </p:nvPicPr>
        <p:blipFill rotWithShape="1">
          <a:blip r:embed="rId3"/>
          <a:srcRect b="7742"/>
          <a:stretch/>
        </p:blipFill>
        <p:spPr>
          <a:xfrm>
            <a:off x="3817086" y="4432638"/>
            <a:ext cx="3661290" cy="2111148"/>
          </a:xfrm>
          <a:prstGeom prst="rect">
            <a:avLst/>
          </a:prstGeom>
        </p:spPr>
      </p:pic>
      <p:pic>
        <p:nvPicPr>
          <p:cNvPr id="6" name="Picture 5"/>
          <p:cNvPicPr>
            <a:picLocks noChangeAspect="1"/>
          </p:cNvPicPr>
          <p:nvPr/>
        </p:nvPicPr>
        <p:blipFill rotWithShape="1">
          <a:blip r:embed="rId4"/>
          <a:srcRect b="19831"/>
          <a:stretch/>
        </p:blipFill>
        <p:spPr>
          <a:xfrm>
            <a:off x="7633608" y="4474386"/>
            <a:ext cx="4373603" cy="2095736"/>
          </a:xfrm>
          <a:prstGeom prst="rect">
            <a:avLst/>
          </a:prstGeom>
        </p:spPr>
      </p:pic>
      <p:sp>
        <p:nvSpPr>
          <p:cNvPr id="15" name="Rectangle 14">
            <a:extLst>
              <a:ext uri="{FF2B5EF4-FFF2-40B4-BE49-F238E27FC236}">
                <a16:creationId xmlns:a16="http://schemas.microsoft.com/office/drawing/2014/main" id="{7ED5CE64-DCF8-AE36-DE46-25DEB4962BB3}"/>
              </a:ext>
            </a:extLst>
          </p:cNvPr>
          <p:cNvSpPr/>
          <p:nvPr/>
        </p:nvSpPr>
        <p:spPr>
          <a:xfrm>
            <a:off x="9248632" y="796701"/>
            <a:ext cx="2129051" cy="461665"/>
          </a:xfrm>
          <a:prstGeom prst="rect">
            <a:avLst/>
          </a:prstGeom>
          <a:solidFill>
            <a:srgbClr val="C00000"/>
          </a:solidFill>
          <a:ln>
            <a:noFill/>
          </a:ln>
        </p:spPr>
        <p:txBody>
          <a:bodyPr wrap="square" rtlCol="1">
            <a:spAutoFit/>
          </a:bodyPr>
          <a:lstStyle/>
          <a:p>
            <a:r>
              <a:rPr lang="fa-IR" sz="2400" b="1" dirty="0">
                <a:solidFill>
                  <a:schemeClr val="bg1"/>
                </a:solidFill>
                <a:latin typeface="Shabnam" panose="020B0603030804020204" pitchFamily="34" charset="-78"/>
                <a:cs typeface="Shabnam" panose="020B0603030804020204" pitchFamily="34" charset="-78"/>
              </a:rPr>
              <a:t>گوزن زرد ایرانی</a:t>
            </a:r>
          </a:p>
        </p:txBody>
      </p:sp>
      <p:sp>
        <p:nvSpPr>
          <p:cNvPr id="16" name="Rectangle 15">
            <a:extLst>
              <a:ext uri="{FF2B5EF4-FFF2-40B4-BE49-F238E27FC236}">
                <a16:creationId xmlns:a16="http://schemas.microsoft.com/office/drawing/2014/main" id="{A735E4B7-A7FF-6248-50F4-1D1B2672549E}"/>
              </a:ext>
            </a:extLst>
          </p:cNvPr>
          <p:cNvSpPr/>
          <p:nvPr/>
        </p:nvSpPr>
        <p:spPr>
          <a:xfrm>
            <a:off x="6647788" y="724526"/>
            <a:ext cx="5416456" cy="70908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fa-IR"/>
          </a:p>
        </p:txBody>
      </p:sp>
      <p:pic>
        <p:nvPicPr>
          <p:cNvPr id="17" name="Picture 16">
            <a:extLst>
              <a:ext uri="{FF2B5EF4-FFF2-40B4-BE49-F238E27FC236}">
                <a16:creationId xmlns:a16="http://schemas.microsoft.com/office/drawing/2014/main" id="{D14E01D8-B4DB-0739-3CB6-DBE0562C7AE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45586" t="-4870" r="1" b="43367"/>
          <a:stretch/>
        </p:blipFill>
        <p:spPr>
          <a:xfrm flipH="1">
            <a:off x="10955477" y="-97289"/>
            <a:ext cx="1096066" cy="1530900"/>
          </a:xfrm>
          <a:prstGeom prst="rect">
            <a:avLst/>
          </a:prstGeom>
        </p:spPr>
      </p:pic>
      <p:sp>
        <p:nvSpPr>
          <p:cNvPr id="18" name="Rectangle 17">
            <a:extLst>
              <a:ext uri="{FF2B5EF4-FFF2-40B4-BE49-F238E27FC236}">
                <a16:creationId xmlns:a16="http://schemas.microsoft.com/office/drawing/2014/main" id="{7A3D4585-D8BA-9D6F-4590-E2CCA65072DB}"/>
              </a:ext>
            </a:extLst>
          </p:cNvPr>
          <p:cNvSpPr/>
          <p:nvPr/>
        </p:nvSpPr>
        <p:spPr>
          <a:xfrm>
            <a:off x="6350000" y="840147"/>
            <a:ext cx="4698244" cy="461665"/>
          </a:xfrm>
          <a:prstGeom prst="rect">
            <a:avLst/>
          </a:prstGeom>
          <a:noFill/>
        </p:spPr>
        <p:txBody>
          <a:bodyPr wrap="square" rtlCol="1">
            <a:spAutoFit/>
          </a:bodyPr>
          <a:lstStyle/>
          <a:p>
            <a:r>
              <a:rPr lang="fa-IR" sz="2400" b="1" dirty="0">
                <a:solidFill>
                  <a:schemeClr val="bg1"/>
                </a:solidFill>
                <a:latin typeface="Shabnam" panose="020B0603030804020204" pitchFamily="34" charset="-78"/>
                <a:cs typeface="Shabnam" panose="020B0603030804020204" pitchFamily="34" charset="-78"/>
              </a:rPr>
              <a:t>گوزن زرد ایرانی</a:t>
            </a:r>
          </a:p>
        </p:txBody>
      </p:sp>
    </p:spTree>
    <p:extLst>
      <p:ext uri="{BB962C8B-B14F-4D97-AF65-F5344CB8AC3E}">
        <p14:creationId xmlns:p14="http://schemas.microsoft.com/office/powerpoint/2010/main" val="7787410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657350"/>
            <a:ext cx="2792752" cy="646331"/>
          </a:xfrm>
          <a:prstGeom prst="rect">
            <a:avLst/>
          </a:prstGeom>
        </p:spPr>
        <p:txBody>
          <a:bodyPr>
            <a:spAutoFit/>
          </a:bodyPr>
          <a:lstStyle/>
          <a:p>
            <a:pPr algn="just">
              <a:lnSpc>
                <a:spcPct val="200000"/>
              </a:lnSpc>
            </a:pPr>
            <a:r>
              <a:rPr lang="fa-IR" dirty="0">
                <a:solidFill>
                  <a:srgbClr val="333333"/>
                </a:solidFill>
                <a:latin typeface="Vazir" panose="020B0603030804020204" pitchFamily="34" charset="-78"/>
                <a:cs typeface="Vazir" panose="020B0603030804020204" pitchFamily="34" charset="-78"/>
              </a:rPr>
              <a:t>https://www.daneshchi.ir</a:t>
            </a:r>
          </a:p>
        </p:txBody>
      </p:sp>
      <p:sp>
        <p:nvSpPr>
          <p:cNvPr id="9" name="Rectangle 8">
            <a:extLst>
              <a:ext uri="{FF2B5EF4-FFF2-40B4-BE49-F238E27FC236}">
                <a16:creationId xmlns:a16="http://schemas.microsoft.com/office/drawing/2014/main" id="{4DF4BE75-7DA0-173E-7B8E-A1B66A7C2DB1}"/>
              </a:ext>
            </a:extLst>
          </p:cNvPr>
          <p:cNvSpPr/>
          <p:nvPr/>
        </p:nvSpPr>
        <p:spPr>
          <a:xfrm>
            <a:off x="9248632" y="796701"/>
            <a:ext cx="2129051" cy="461665"/>
          </a:xfrm>
          <a:prstGeom prst="rect">
            <a:avLst/>
          </a:prstGeom>
          <a:solidFill>
            <a:srgbClr val="C00000"/>
          </a:solidFill>
          <a:ln>
            <a:noFill/>
          </a:ln>
        </p:spPr>
        <p:txBody>
          <a:bodyPr wrap="square" rtlCol="1">
            <a:spAutoFit/>
          </a:bodyPr>
          <a:lstStyle/>
          <a:p>
            <a:r>
              <a:rPr lang="fa-IR" sz="2400" b="1" dirty="0">
                <a:solidFill>
                  <a:schemeClr val="bg1"/>
                </a:solidFill>
                <a:latin typeface="Shabnam" panose="020B0603030804020204" pitchFamily="34" charset="-78"/>
                <a:cs typeface="Shabnam" panose="020B0603030804020204" pitchFamily="34" charset="-78"/>
              </a:rPr>
              <a:t>گوزن زرد ایرانی</a:t>
            </a:r>
          </a:p>
        </p:txBody>
      </p:sp>
      <p:sp>
        <p:nvSpPr>
          <p:cNvPr id="10" name="Rectangle 9">
            <a:extLst>
              <a:ext uri="{FF2B5EF4-FFF2-40B4-BE49-F238E27FC236}">
                <a16:creationId xmlns:a16="http://schemas.microsoft.com/office/drawing/2014/main" id="{0076C29B-1F9C-63A4-6CFB-BE08AD76A162}"/>
              </a:ext>
            </a:extLst>
          </p:cNvPr>
          <p:cNvSpPr/>
          <p:nvPr/>
        </p:nvSpPr>
        <p:spPr>
          <a:xfrm>
            <a:off x="6647788" y="724526"/>
            <a:ext cx="5416456" cy="70908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fa-IR"/>
          </a:p>
        </p:txBody>
      </p:sp>
      <p:pic>
        <p:nvPicPr>
          <p:cNvPr id="11" name="Picture 10">
            <a:extLst>
              <a:ext uri="{FF2B5EF4-FFF2-40B4-BE49-F238E27FC236}">
                <a16:creationId xmlns:a16="http://schemas.microsoft.com/office/drawing/2014/main" id="{C9324A82-D186-B67B-78A4-965400235F0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5586" t="-4870" r="1" b="43367"/>
          <a:stretch/>
        </p:blipFill>
        <p:spPr>
          <a:xfrm flipH="1">
            <a:off x="10955477" y="-97289"/>
            <a:ext cx="1096066" cy="1530900"/>
          </a:xfrm>
          <a:prstGeom prst="rect">
            <a:avLst/>
          </a:prstGeom>
        </p:spPr>
      </p:pic>
      <p:sp>
        <p:nvSpPr>
          <p:cNvPr id="12" name="Rectangle 11">
            <a:extLst>
              <a:ext uri="{FF2B5EF4-FFF2-40B4-BE49-F238E27FC236}">
                <a16:creationId xmlns:a16="http://schemas.microsoft.com/office/drawing/2014/main" id="{70ACE380-9987-4A14-2774-EB50CF690CB7}"/>
              </a:ext>
            </a:extLst>
          </p:cNvPr>
          <p:cNvSpPr/>
          <p:nvPr/>
        </p:nvSpPr>
        <p:spPr>
          <a:xfrm>
            <a:off x="6350000" y="840147"/>
            <a:ext cx="4698244" cy="461665"/>
          </a:xfrm>
          <a:prstGeom prst="rect">
            <a:avLst/>
          </a:prstGeom>
          <a:noFill/>
        </p:spPr>
        <p:txBody>
          <a:bodyPr wrap="square" rtlCol="1">
            <a:spAutoFit/>
          </a:bodyPr>
          <a:lstStyle/>
          <a:p>
            <a:r>
              <a:rPr lang="fa-IR" sz="2400" b="1" dirty="0">
                <a:solidFill>
                  <a:schemeClr val="bg1"/>
                </a:solidFill>
                <a:latin typeface="Shabnam" panose="020B0603030804020204" pitchFamily="34" charset="-78"/>
                <a:cs typeface="Shabnam" panose="020B0603030804020204" pitchFamily="34" charset="-78"/>
              </a:rPr>
              <a:t>منــــــــــــــــــابع</a:t>
            </a:r>
          </a:p>
        </p:txBody>
      </p:sp>
    </p:spTree>
    <p:extLst>
      <p:ext uri="{BB962C8B-B14F-4D97-AF65-F5344CB8AC3E}">
        <p14:creationId xmlns:p14="http://schemas.microsoft.com/office/powerpoint/2010/main" val="30756737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lowchart: Process 2"/>
          <p:cNvSpPr/>
          <p:nvPr/>
        </p:nvSpPr>
        <p:spPr>
          <a:xfrm>
            <a:off x="2551289" y="2173208"/>
            <a:ext cx="7089422" cy="1647667"/>
          </a:xfrm>
          <a:prstGeom prst="flowChartProcess">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TextBox 4">
            <a:extLst>
              <a:ext uri="{FF2B5EF4-FFF2-40B4-BE49-F238E27FC236}">
                <a16:creationId xmlns:a16="http://schemas.microsoft.com/office/drawing/2014/main" id="{072ECDC8-3D30-05FE-DA13-2972BE68FF82}"/>
              </a:ext>
            </a:extLst>
          </p:cNvPr>
          <p:cNvSpPr txBox="1"/>
          <p:nvPr/>
        </p:nvSpPr>
        <p:spPr>
          <a:xfrm>
            <a:off x="2551289" y="2489209"/>
            <a:ext cx="7089422" cy="1015663"/>
          </a:xfrm>
          <a:prstGeom prst="rect">
            <a:avLst/>
          </a:prstGeom>
        </p:spPr>
        <p:txBody>
          <a:bodyPr wrap="square">
            <a:spAutoFit/>
          </a:bodyPr>
          <a:lstStyle>
            <a:defPPr>
              <a:defRPr lang="fa-IR"/>
            </a:defPPr>
            <a:lvl1pPr algn="just">
              <a:lnSpc>
                <a:spcPct val="200000"/>
              </a:lnSpc>
              <a:defRPr>
                <a:solidFill>
                  <a:srgbClr val="333333"/>
                </a:solidFill>
                <a:latin typeface="Vazir" panose="020B0603030804020204" pitchFamily="34" charset="-78"/>
                <a:cs typeface="Vazir" panose="020B0603030804020204" pitchFamily="34" charset="-78"/>
              </a:defRPr>
            </a:lvl1pPr>
          </a:lstStyle>
          <a:p>
            <a:pPr algn="ctr">
              <a:lnSpc>
                <a:spcPct val="100000"/>
              </a:lnSpc>
            </a:pPr>
            <a:r>
              <a:rPr lang="fa-IR" sz="6000" b="1" dirty="0">
                <a:solidFill>
                  <a:schemeClr val="bg1"/>
                </a:solidFill>
              </a:rPr>
              <a:t>با تشکر از توجه شما</a:t>
            </a:r>
          </a:p>
        </p:txBody>
      </p:sp>
    </p:spTree>
    <p:extLst>
      <p:ext uri="{BB962C8B-B14F-4D97-AF65-F5344CB8AC3E}">
        <p14:creationId xmlns:p14="http://schemas.microsoft.com/office/powerpoint/2010/main" val="40601291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6207457" y="1003278"/>
            <a:ext cx="5793474" cy="5793474"/>
          </a:xfrm>
          <a:prstGeom prst="rect">
            <a:avLst/>
          </a:prstGeom>
        </p:spPr>
      </p:pic>
      <p:pic>
        <p:nvPicPr>
          <p:cNvPr id="10" name="Picture 9"/>
          <p:cNvPicPr>
            <a:picLocks noChangeAspect="1"/>
          </p:cNvPicPr>
          <p:nvPr/>
        </p:nvPicPr>
        <p:blipFill>
          <a:blip r:embed="rId3"/>
          <a:stretch>
            <a:fillRect/>
          </a:stretch>
        </p:blipFill>
        <p:spPr>
          <a:xfrm>
            <a:off x="7765931" y="297505"/>
            <a:ext cx="2676525" cy="1704975"/>
          </a:xfrm>
          <a:prstGeom prst="rect">
            <a:avLst/>
          </a:prstGeom>
        </p:spPr>
      </p:pic>
      <p:pic>
        <p:nvPicPr>
          <p:cNvPr id="9" name="Picture 8"/>
          <p:cNvPicPr>
            <a:picLocks noChangeAspect="1"/>
          </p:cNvPicPr>
          <p:nvPr/>
        </p:nvPicPr>
        <p:blipFill>
          <a:blip r:embed="rId4"/>
          <a:stretch>
            <a:fillRect/>
          </a:stretch>
        </p:blipFill>
        <p:spPr>
          <a:xfrm>
            <a:off x="9715500" y="5019675"/>
            <a:ext cx="2476500" cy="1838325"/>
          </a:xfrm>
          <a:prstGeom prst="rect">
            <a:avLst/>
          </a:prstGeom>
        </p:spPr>
      </p:pic>
      <p:sp>
        <p:nvSpPr>
          <p:cNvPr id="4" name="Rectangle 3"/>
          <p:cNvSpPr/>
          <p:nvPr/>
        </p:nvSpPr>
        <p:spPr>
          <a:xfrm>
            <a:off x="764275" y="1693544"/>
            <a:ext cx="4774442" cy="3901068"/>
          </a:xfrm>
          <a:prstGeom prst="rect">
            <a:avLst/>
          </a:prstGeom>
        </p:spPr>
        <p:txBody>
          <a:bodyPr wrap="square">
            <a:spAutoFit/>
          </a:bodyPr>
          <a:lstStyle/>
          <a:p>
            <a:pPr algn="just">
              <a:lnSpc>
                <a:spcPct val="200000"/>
              </a:lnSpc>
            </a:pPr>
            <a:r>
              <a:rPr lang="fa-IR" dirty="0">
                <a:solidFill>
                  <a:srgbClr val="333333"/>
                </a:solidFill>
                <a:latin typeface="Vazir" panose="020B0603030804020204" pitchFamily="34" charset="-78"/>
                <a:cs typeface="Vazir" panose="020B0603030804020204" pitchFamily="34" charset="-78"/>
              </a:rPr>
              <a:t>شاخ گوزن‌ها تفاوت مهمی با سایر حیوانات شاخ‌دار مثل گاوسانان و کرگدن‌ها دارد. شاخ آن‌ها دائمی نیست و هر سال می‌افتد و به جایش شاخ جدیدی می‌روید. گوزن مشک در واقع به خانواده گوزن‌ها تعلق ندارد و عضو خانواده مستقلی به نام </a:t>
            </a:r>
            <a:r>
              <a:rPr lang="en-US" dirty="0" err="1">
                <a:solidFill>
                  <a:srgbClr val="333333"/>
                </a:solidFill>
                <a:latin typeface="Vazir" panose="020B0603030804020204" pitchFamily="34" charset="-78"/>
                <a:cs typeface="Vazir" panose="020B0603030804020204" pitchFamily="34" charset="-78"/>
              </a:rPr>
              <a:t>Moschidae</a:t>
            </a:r>
            <a:r>
              <a:rPr lang="en-US" dirty="0">
                <a:solidFill>
                  <a:srgbClr val="333333"/>
                </a:solidFill>
                <a:latin typeface="Vazir" panose="020B0603030804020204" pitchFamily="34" charset="-78"/>
                <a:cs typeface="Vazir" panose="020B0603030804020204" pitchFamily="34" charset="-78"/>
              </a:rPr>
              <a:t> </a:t>
            </a:r>
            <a:r>
              <a:rPr lang="fa-IR" dirty="0">
                <a:solidFill>
                  <a:srgbClr val="333333"/>
                </a:solidFill>
                <a:latin typeface="Vazir" panose="020B0603030804020204" pitchFamily="34" charset="-78"/>
                <a:cs typeface="Vazir" panose="020B0603030804020204" pitchFamily="34" charset="-78"/>
              </a:rPr>
              <a:t>است که به گاوسانان کمی نزدیکتر است تا به گوزن‌ها.</a:t>
            </a:r>
          </a:p>
        </p:txBody>
      </p:sp>
      <p:sp>
        <p:nvSpPr>
          <p:cNvPr id="12" name="Rectangle 11">
            <a:extLst>
              <a:ext uri="{FF2B5EF4-FFF2-40B4-BE49-F238E27FC236}">
                <a16:creationId xmlns:a16="http://schemas.microsoft.com/office/drawing/2014/main" id="{19F19DFA-3D1E-FDA4-4218-D46FFCFB5AB4}"/>
              </a:ext>
            </a:extLst>
          </p:cNvPr>
          <p:cNvSpPr/>
          <p:nvPr/>
        </p:nvSpPr>
        <p:spPr>
          <a:xfrm>
            <a:off x="764274" y="835201"/>
            <a:ext cx="4728381" cy="70908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fa-IR"/>
          </a:p>
        </p:txBody>
      </p:sp>
      <p:pic>
        <p:nvPicPr>
          <p:cNvPr id="13" name="Picture 12">
            <a:extLst>
              <a:ext uri="{FF2B5EF4-FFF2-40B4-BE49-F238E27FC236}">
                <a16:creationId xmlns:a16="http://schemas.microsoft.com/office/drawing/2014/main" id="{E078E8D9-B786-F099-B995-2B2549EBF93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50000" t="204" b="43367"/>
          <a:stretch/>
        </p:blipFill>
        <p:spPr>
          <a:xfrm flipH="1">
            <a:off x="4485490" y="139700"/>
            <a:ext cx="1007165" cy="1404586"/>
          </a:xfrm>
          <a:prstGeom prst="rect">
            <a:avLst/>
          </a:prstGeom>
        </p:spPr>
      </p:pic>
      <p:sp>
        <p:nvSpPr>
          <p:cNvPr id="15" name="TextBox 14">
            <a:extLst>
              <a:ext uri="{FF2B5EF4-FFF2-40B4-BE49-F238E27FC236}">
                <a16:creationId xmlns:a16="http://schemas.microsoft.com/office/drawing/2014/main" id="{0FDAB953-5C42-9357-9D9E-13A469119875}"/>
              </a:ext>
            </a:extLst>
          </p:cNvPr>
          <p:cNvSpPr txBox="1"/>
          <p:nvPr/>
        </p:nvSpPr>
        <p:spPr>
          <a:xfrm>
            <a:off x="2455767" y="958910"/>
            <a:ext cx="1978924" cy="461665"/>
          </a:xfrm>
          <a:prstGeom prst="rect">
            <a:avLst/>
          </a:prstGeom>
          <a:noFill/>
          <a:ln>
            <a:noFill/>
          </a:ln>
        </p:spPr>
        <p:txBody>
          <a:bodyPr wrap="square" rtlCol="1">
            <a:spAutoFit/>
          </a:bodyPr>
          <a:lstStyle>
            <a:defPPr>
              <a:defRPr lang="fa-IR"/>
            </a:defPPr>
            <a:lvl1pPr>
              <a:defRPr sz="2400" b="1">
                <a:latin typeface="Shabnam" panose="020B0603030804020204" pitchFamily="34" charset="-78"/>
                <a:cs typeface="Shabnam" panose="020B0603030804020204" pitchFamily="34" charset="-78"/>
              </a:defRPr>
            </a:lvl1pPr>
          </a:lstStyle>
          <a:p>
            <a:r>
              <a:rPr lang="fa-IR" dirty="0">
                <a:solidFill>
                  <a:schemeClr val="bg1"/>
                </a:solidFill>
              </a:rPr>
              <a:t>گوزن</a:t>
            </a:r>
          </a:p>
        </p:txBody>
      </p:sp>
    </p:spTree>
    <p:extLst>
      <p:ext uri="{BB962C8B-B14F-4D97-AF65-F5344CB8AC3E}">
        <p14:creationId xmlns:p14="http://schemas.microsoft.com/office/powerpoint/2010/main" val="21239167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4717953"/>
            <a:ext cx="12192002" cy="214004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5" name="Picture 4"/>
          <p:cNvPicPr>
            <a:picLocks noChangeAspect="1"/>
          </p:cNvPicPr>
          <p:nvPr/>
        </p:nvPicPr>
        <p:blipFill rotWithShape="1">
          <a:blip r:embed="rId2"/>
          <a:srcRect b="12789"/>
          <a:stretch/>
        </p:blipFill>
        <p:spPr>
          <a:xfrm>
            <a:off x="740275" y="3237187"/>
            <a:ext cx="4988915" cy="3275236"/>
          </a:xfrm>
          <a:prstGeom prst="rect">
            <a:avLst/>
          </a:prstGeom>
          <a:ln w="76200">
            <a:solidFill>
              <a:schemeClr val="bg1"/>
            </a:solidFill>
          </a:ln>
        </p:spPr>
      </p:pic>
      <p:sp>
        <p:nvSpPr>
          <p:cNvPr id="3" name="Rectangle 2"/>
          <p:cNvSpPr/>
          <p:nvPr/>
        </p:nvSpPr>
        <p:spPr>
          <a:xfrm>
            <a:off x="1442116" y="1406115"/>
            <a:ext cx="10495128" cy="577081"/>
          </a:xfrm>
          <a:prstGeom prst="rect">
            <a:avLst/>
          </a:prstGeom>
          <a:solidFill>
            <a:schemeClr val="bg1"/>
          </a:solidFill>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از این تیره دو جنس </a:t>
            </a:r>
            <a:r>
              <a:rPr lang="en-US" dirty="0" err="1">
                <a:latin typeface="Vazir" panose="020B0603030804020204" pitchFamily="34" charset="-78"/>
                <a:cs typeface="Vazir" panose="020B0603030804020204" pitchFamily="34" charset="-78"/>
              </a:rPr>
              <a:t>Capereolus</a:t>
            </a:r>
            <a:r>
              <a:rPr lang="en-US" dirty="0">
                <a:latin typeface="Vazir" panose="020B0603030804020204" pitchFamily="34" charset="-78"/>
                <a:cs typeface="Vazir" panose="020B0603030804020204" pitchFamily="34" charset="-78"/>
              </a:rPr>
              <a:t> </a:t>
            </a:r>
            <a:r>
              <a:rPr lang="fa-IR" dirty="0">
                <a:latin typeface="Vazir" panose="020B0603030804020204" pitchFamily="34" charset="-78"/>
                <a:cs typeface="Vazir" panose="020B0603030804020204" pitchFamily="34" charset="-78"/>
              </a:rPr>
              <a:t>و </a:t>
            </a:r>
            <a:r>
              <a:rPr lang="en-US" dirty="0" err="1">
                <a:latin typeface="Vazir" panose="020B0603030804020204" pitchFamily="34" charset="-78"/>
                <a:cs typeface="Vazir" panose="020B0603030804020204" pitchFamily="34" charset="-78"/>
              </a:rPr>
              <a:t>Cervus</a:t>
            </a:r>
            <a:r>
              <a:rPr lang="en-US" dirty="0">
                <a:latin typeface="Vazir" panose="020B0603030804020204" pitchFamily="34" charset="-78"/>
                <a:cs typeface="Vazir" panose="020B0603030804020204" pitchFamily="34" charset="-78"/>
              </a:rPr>
              <a:t> </a:t>
            </a:r>
            <a:r>
              <a:rPr lang="fa-IR" dirty="0">
                <a:latin typeface="Vazir" panose="020B0603030804020204" pitchFamily="34" charset="-78"/>
                <a:cs typeface="Vazir" panose="020B0603030804020204" pitchFamily="34" charset="-78"/>
              </a:rPr>
              <a:t>در ایران وجود دارد که با مشخصات زیر از هم جدا می‌شوند.</a:t>
            </a:r>
          </a:p>
        </p:txBody>
      </p:sp>
      <p:sp>
        <p:nvSpPr>
          <p:cNvPr id="4" name="Rectangle 3">
            <a:extLst>
              <a:ext uri="{FF2B5EF4-FFF2-40B4-BE49-F238E27FC236}">
                <a16:creationId xmlns:a16="http://schemas.microsoft.com/office/drawing/2014/main" id="{69071B19-3A5C-5E27-E312-85289ABA23C0}"/>
              </a:ext>
            </a:extLst>
          </p:cNvPr>
          <p:cNvSpPr/>
          <p:nvPr/>
        </p:nvSpPr>
        <p:spPr>
          <a:xfrm>
            <a:off x="6088988" y="436258"/>
            <a:ext cx="5848256" cy="70908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fa-IR"/>
          </a:p>
        </p:txBody>
      </p:sp>
      <p:pic>
        <p:nvPicPr>
          <p:cNvPr id="7" name="Picture 6">
            <a:extLst>
              <a:ext uri="{FF2B5EF4-FFF2-40B4-BE49-F238E27FC236}">
                <a16:creationId xmlns:a16="http://schemas.microsoft.com/office/drawing/2014/main" id="{BA10EB20-68B0-4534-2291-173AD80D03C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0000" t="10669" b="43367"/>
          <a:stretch/>
        </p:blipFill>
        <p:spPr>
          <a:xfrm flipH="1">
            <a:off x="10930079" y="1245"/>
            <a:ext cx="1007165" cy="1144098"/>
          </a:xfrm>
          <a:prstGeom prst="rect">
            <a:avLst/>
          </a:prstGeom>
        </p:spPr>
      </p:pic>
      <p:sp>
        <p:nvSpPr>
          <p:cNvPr id="8" name="Rectangle 7">
            <a:extLst>
              <a:ext uri="{FF2B5EF4-FFF2-40B4-BE49-F238E27FC236}">
                <a16:creationId xmlns:a16="http://schemas.microsoft.com/office/drawing/2014/main" id="{864986A0-E5BE-D54E-8995-A46186AD4FBA}"/>
              </a:ext>
            </a:extLst>
          </p:cNvPr>
          <p:cNvSpPr/>
          <p:nvPr/>
        </p:nvSpPr>
        <p:spPr>
          <a:xfrm>
            <a:off x="6324600" y="539179"/>
            <a:ext cx="4698244" cy="461665"/>
          </a:xfrm>
          <a:prstGeom prst="rect">
            <a:avLst/>
          </a:prstGeom>
          <a:noFill/>
        </p:spPr>
        <p:txBody>
          <a:bodyPr wrap="square" rtlCol="1">
            <a:spAutoFit/>
          </a:bodyPr>
          <a:lstStyle/>
          <a:p>
            <a:r>
              <a:rPr lang="fa-IR" sz="2400" b="1" dirty="0">
                <a:solidFill>
                  <a:schemeClr val="bg1"/>
                </a:solidFill>
                <a:latin typeface="Shabnam" panose="020B0603030804020204" pitchFamily="34" charset="-78"/>
                <a:cs typeface="Shabnam" panose="020B0603030804020204" pitchFamily="34" charset="-78"/>
              </a:rPr>
              <a:t>تیره گوزن ها</a:t>
            </a:r>
          </a:p>
        </p:txBody>
      </p:sp>
      <p:pic>
        <p:nvPicPr>
          <p:cNvPr id="11" name="Picture 10">
            <a:extLst>
              <a:ext uri="{FF2B5EF4-FFF2-40B4-BE49-F238E27FC236}">
                <a16:creationId xmlns:a16="http://schemas.microsoft.com/office/drawing/2014/main" id="{B0D66615-4651-ADC8-E6BC-DFC7118B6719}"/>
              </a:ext>
            </a:extLst>
          </p:cNvPr>
          <p:cNvPicPr>
            <a:picLocks noChangeAspect="1"/>
          </p:cNvPicPr>
          <p:nvPr/>
        </p:nvPicPr>
        <p:blipFill>
          <a:blip r:embed="rId4"/>
          <a:stretch>
            <a:fillRect/>
          </a:stretch>
        </p:blipFill>
        <p:spPr>
          <a:xfrm>
            <a:off x="6688623" y="2626109"/>
            <a:ext cx="4543946" cy="3390483"/>
          </a:xfrm>
          <a:prstGeom prst="rect">
            <a:avLst/>
          </a:prstGeom>
          <a:ln w="76200">
            <a:solidFill>
              <a:schemeClr val="bg1"/>
            </a:solidFill>
          </a:ln>
        </p:spPr>
      </p:pic>
    </p:spTree>
    <p:extLst>
      <p:ext uri="{BB962C8B-B14F-4D97-AF65-F5344CB8AC3E}">
        <p14:creationId xmlns:p14="http://schemas.microsoft.com/office/powerpoint/2010/main" val="2539918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D2AD85C-80F7-FA2A-7B56-9DFE6CB23B3D}"/>
              </a:ext>
            </a:extLst>
          </p:cNvPr>
          <p:cNvSpPr/>
          <p:nvPr/>
        </p:nvSpPr>
        <p:spPr>
          <a:xfrm>
            <a:off x="0" y="5068711"/>
            <a:ext cx="6795911" cy="178928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 name="Picture 3"/>
          <p:cNvPicPr>
            <a:picLocks noChangeAspect="1"/>
          </p:cNvPicPr>
          <p:nvPr/>
        </p:nvPicPr>
        <p:blipFill rotWithShape="1">
          <a:blip r:embed="rId2"/>
          <a:srcRect b="17214"/>
          <a:stretch/>
        </p:blipFill>
        <p:spPr>
          <a:xfrm>
            <a:off x="968065" y="2236867"/>
            <a:ext cx="7080913" cy="3908005"/>
          </a:xfrm>
          <a:prstGeom prst="rect">
            <a:avLst/>
          </a:prstGeom>
          <a:ln w="76200">
            <a:solidFill>
              <a:schemeClr val="bg1"/>
            </a:solidFill>
          </a:ln>
        </p:spPr>
      </p:pic>
      <p:sp>
        <p:nvSpPr>
          <p:cNvPr id="3" name="Rectangle 2"/>
          <p:cNvSpPr/>
          <p:nvPr/>
        </p:nvSpPr>
        <p:spPr>
          <a:xfrm>
            <a:off x="1939878" y="1636703"/>
            <a:ext cx="9444250" cy="1200329"/>
          </a:xfrm>
          <a:prstGeom prst="rect">
            <a:avLst/>
          </a:prstGeom>
          <a:solidFill>
            <a:schemeClr val="accent2">
              <a:lumMod val="20000"/>
              <a:lumOff val="80000"/>
            </a:schemeClr>
          </a:solidFill>
          <a:ln>
            <a:noFill/>
          </a:ln>
        </p:spPr>
        <p:txBody>
          <a:bodyPr wrap="square">
            <a:spAutoFit/>
          </a:bodyPr>
          <a:lstStyle/>
          <a:p>
            <a:pPr algn="just">
              <a:lnSpc>
                <a:spcPct val="200000"/>
              </a:lnSpc>
            </a:pPr>
            <a:r>
              <a:rPr lang="fa-IR" dirty="0">
                <a:solidFill>
                  <a:srgbClr val="333333"/>
                </a:solidFill>
                <a:latin typeface="Vazir" panose="020B0603030804020204" pitchFamily="34" charset="-78"/>
                <a:cs typeface="Vazir" panose="020B0603030804020204" pitchFamily="34" charset="-78"/>
              </a:rPr>
              <a:t>در این جنس دم کوتاه است بطوری که در زیر موهای بدن مخفی شده و به خوبی دیده نمی‌شود. شاخ کوتاه و بدون زایده‌های بالای چشمی است. اندازه بدن کوچکتر است.</a:t>
            </a:r>
          </a:p>
        </p:txBody>
      </p:sp>
      <p:sp>
        <p:nvSpPr>
          <p:cNvPr id="6" name="Rectangle 5">
            <a:extLst>
              <a:ext uri="{FF2B5EF4-FFF2-40B4-BE49-F238E27FC236}">
                <a16:creationId xmlns:a16="http://schemas.microsoft.com/office/drawing/2014/main" id="{8EA443E2-A2ED-B9E9-59F3-07BF7BF2C36D}"/>
              </a:ext>
            </a:extLst>
          </p:cNvPr>
          <p:cNvSpPr/>
          <p:nvPr/>
        </p:nvSpPr>
        <p:spPr>
          <a:xfrm>
            <a:off x="6088988" y="436258"/>
            <a:ext cx="5848256" cy="70908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fa-IR"/>
          </a:p>
        </p:txBody>
      </p:sp>
      <p:pic>
        <p:nvPicPr>
          <p:cNvPr id="7" name="Picture 6">
            <a:extLst>
              <a:ext uri="{FF2B5EF4-FFF2-40B4-BE49-F238E27FC236}">
                <a16:creationId xmlns:a16="http://schemas.microsoft.com/office/drawing/2014/main" id="{4B08BE14-2F1A-E4BD-CC68-0F4B66F6B40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0000" t="10669" b="43367"/>
          <a:stretch/>
        </p:blipFill>
        <p:spPr>
          <a:xfrm flipH="1">
            <a:off x="10930079" y="1245"/>
            <a:ext cx="1007165" cy="1144098"/>
          </a:xfrm>
          <a:prstGeom prst="rect">
            <a:avLst/>
          </a:prstGeom>
        </p:spPr>
      </p:pic>
      <p:sp>
        <p:nvSpPr>
          <p:cNvPr id="8" name="Rectangle 7">
            <a:extLst>
              <a:ext uri="{FF2B5EF4-FFF2-40B4-BE49-F238E27FC236}">
                <a16:creationId xmlns:a16="http://schemas.microsoft.com/office/drawing/2014/main" id="{A4DAC9AE-750D-4002-39DC-7551156722F5}"/>
              </a:ext>
            </a:extLst>
          </p:cNvPr>
          <p:cNvSpPr/>
          <p:nvPr/>
        </p:nvSpPr>
        <p:spPr>
          <a:xfrm>
            <a:off x="6324600" y="539179"/>
            <a:ext cx="4698244" cy="461665"/>
          </a:xfrm>
          <a:prstGeom prst="rect">
            <a:avLst/>
          </a:prstGeom>
          <a:noFill/>
        </p:spPr>
        <p:txBody>
          <a:bodyPr wrap="square" rtlCol="1">
            <a:spAutoFit/>
          </a:bodyPr>
          <a:lstStyle/>
          <a:p>
            <a:r>
              <a:rPr lang="fa-IR" sz="2400" b="1" dirty="0">
                <a:solidFill>
                  <a:schemeClr val="bg1"/>
                </a:solidFill>
                <a:latin typeface="Shabnam" panose="020B0603030804020204" pitchFamily="34" charset="-78"/>
                <a:cs typeface="Shabnam" panose="020B0603030804020204" pitchFamily="34" charset="-78"/>
              </a:rPr>
              <a:t>جنس </a:t>
            </a:r>
            <a:r>
              <a:rPr lang="en-US" sz="2400" b="1" dirty="0" err="1">
                <a:solidFill>
                  <a:schemeClr val="bg1"/>
                </a:solidFill>
                <a:latin typeface="Shabnam" panose="020B0603030804020204" pitchFamily="34" charset="-78"/>
                <a:cs typeface="Shabnam" panose="020B0603030804020204" pitchFamily="34" charset="-78"/>
              </a:rPr>
              <a:t>Capereolus</a:t>
            </a:r>
            <a:endParaRPr lang="en-US" sz="24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2076554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213600" y="1944091"/>
            <a:ext cx="4578571" cy="1685077"/>
          </a:xfrm>
          <a:prstGeom prst="rect">
            <a:avLst/>
          </a:prstGeom>
        </p:spPr>
        <p:txBody>
          <a:bodyPr wrap="square">
            <a:spAutoFit/>
          </a:bodyPr>
          <a:lstStyle/>
          <a:p>
            <a:pPr algn="just">
              <a:lnSpc>
                <a:spcPct val="200000"/>
              </a:lnSpc>
            </a:pPr>
            <a:r>
              <a:rPr lang="fa-IR" dirty="0">
                <a:solidFill>
                  <a:srgbClr val="333333"/>
                </a:solidFill>
                <a:latin typeface="Vazir" panose="020B0603030804020204" pitchFamily="34" charset="-78"/>
                <a:cs typeface="Vazir" panose="020B0603030804020204" pitchFamily="34" charset="-78"/>
              </a:rPr>
              <a:t>دم با رشد زیاد و کاملا واضح است. شاخ بلند و زایده‌های بالای چشمی وجود دارد، اندازه بزرگتر است.</a:t>
            </a:r>
          </a:p>
        </p:txBody>
      </p:sp>
      <p:sp>
        <p:nvSpPr>
          <p:cNvPr id="17" name="Rectangle 16">
            <a:extLst>
              <a:ext uri="{FF2B5EF4-FFF2-40B4-BE49-F238E27FC236}">
                <a16:creationId xmlns:a16="http://schemas.microsoft.com/office/drawing/2014/main" id="{0D907EF8-24B6-CCC8-E096-6C13A848B434}"/>
              </a:ext>
            </a:extLst>
          </p:cNvPr>
          <p:cNvSpPr/>
          <p:nvPr/>
        </p:nvSpPr>
        <p:spPr>
          <a:xfrm>
            <a:off x="2054578" y="5068711"/>
            <a:ext cx="9764889" cy="178928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8" name="Picture 17">
            <a:extLst>
              <a:ext uri="{FF2B5EF4-FFF2-40B4-BE49-F238E27FC236}">
                <a16:creationId xmlns:a16="http://schemas.microsoft.com/office/drawing/2014/main" id="{EADD3228-962F-869B-CEDA-284D9FF454CB}"/>
              </a:ext>
            </a:extLst>
          </p:cNvPr>
          <p:cNvPicPr>
            <a:picLocks noChangeAspect="1"/>
          </p:cNvPicPr>
          <p:nvPr/>
        </p:nvPicPr>
        <p:blipFill rotWithShape="1">
          <a:blip r:embed="rId2"/>
          <a:srcRect l="2015" t="1879" r="2099" b="11642"/>
          <a:stretch/>
        </p:blipFill>
        <p:spPr>
          <a:xfrm>
            <a:off x="564444" y="716693"/>
            <a:ext cx="6186311" cy="5579416"/>
          </a:xfrm>
          <a:prstGeom prst="rect">
            <a:avLst/>
          </a:prstGeom>
          <a:ln w="76200">
            <a:solidFill>
              <a:schemeClr val="bg1"/>
            </a:solidFill>
          </a:ln>
        </p:spPr>
      </p:pic>
      <p:sp>
        <p:nvSpPr>
          <p:cNvPr id="19" name="Rectangle 18">
            <a:extLst>
              <a:ext uri="{FF2B5EF4-FFF2-40B4-BE49-F238E27FC236}">
                <a16:creationId xmlns:a16="http://schemas.microsoft.com/office/drawing/2014/main" id="{5D7ECFA9-A04C-D7B9-1257-ED43168CA6C7}"/>
              </a:ext>
            </a:extLst>
          </p:cNvPr>
          <p:cNvSpPr/>
          <p:nvPr/>
        </p:nvSpPr>
        <p:spPr>
          <a:xfrm>
            <a:off x="5875997" y="850303"/>
            <a:ext cx="4728381" cy="70908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fa-IR"/>
          </a:p>
        </p:txBody>
      </p:sp>
      <p:pic>
        <p:nvPicPr>
          <p:cNvPr id="20" name="Picture 19">
            <a:extLst>
              <a:ext uri="{FF2B5EF4-FFF2-40B4-BE49-F238E27FC236}">
                <a16:creationId xmlns:a16="http://schemas.microsoft.com/office/drawing/2014/main" id="{D9E41401-F150-55FA-3A7E-C08C453808D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0000" t="204" b="43367"/>
          <a:stretch/>
        </p:blipFill>
        <p:spPr>
          <a:xfrm flipH="1">
            <a:off x="9597213" y="154802"/>
            <a:ext cx="1007165" cy="1404586"/>
          </a:xfrm>
          <a:prstGeom prst="rect">
            <a:avLst/>
          </a:prstGeom>
        </p:spPr>
      </p:pic>
      <p:sp>
        <p:nvSpPr>
          <p:cNvPr id="21" name="TextBox 20">
            <a:extLst>
              <a:ext uri="{FF2B5EF4-FFF2-40B4-BE49-F238E27FC236}">
                <a16:creationId xmlns:a16="http://schemas.microsoft.com/office/drawing/2014/main" id="{070339B8-137E-29E9-E423-C46484B0472A}"/>
              </a:ext>
            </a:extLst>
          </p:cNvPr>
          <p:cNvSpPr txBox="1"/>
          <p:nvPr/>
        </p:nvSpPr>
        <p:spPr>
          <a:xfrm>
            <a:off x="7567490" y="974012"/>
            <a:ext cx="1978924" cy="461665"/>
          </a:xfrm>
          <a:prstGeom prst="rect">
            <a:avLst/>
          </a:prstGeom>
          <a:noFill/>
          <a:ln>
            <a:noFill/>
          </a:ln>
        </p:spPr>
        <p:txBody>
          <a:bodyPr wrap="square" rtlCol="1">
            <a:spAutoFit/>
          </a:bodyPr>
          <a:lstStyle>
            <a:defPPr>
              <a:defRPr lang="fa-IR"/>
            </a:defPPr>
            <a:lvl1pPr>
              <a:defRPr sz="2400" b="1">
                <a:latin typeface="Shabnam" panose="020B0603030804020204" pitchFamily="34" charset="-78"/>
                <a:cs typeface="Shabnam" panose="020B0603030804020204" pitchFamily="34" charset="-78"/>
              </a:defRPr>
            </a:lvl1pPr>
          </a:lstStyle>
          <a:p>
            <a:r>
              <a:rPr lang="fa-IR" sz="2400" b="1" dirty="0">
                <a:solidFill>
                  <a:schemeClr val="bg1"/>
                </a:solidFill>
                <a:latin typeface="Shabnam" panose="020B0603030804020204" pitchFamily="34" charset="-78"/>
                <a:cs typeface="Shabnam" panose="020B0603030804020204" pitchFamily="34" charset="-78"/>
              </a:rPr>
              <a:t>جنس</a:t>
            </a:r>
            <a:r>
              <a:rPr lang="en-US" sz="2400" b="1" dirty="0">
                <a:solidFill>
                  <a:schemeClr val="bg1"/>
                </a:solidFill>
                <a:latin typeface="Shabnam" panose="020B0603030804020204" pitchFamily="34" charset="-78"/>
                <a:cs typeface="Shabnam" panose="020B0603030804020204" pitchFamily="34" charset="-78"/>
              </a:rPr>
              <a:t>Cervus</a:t>
            </a:r>
            <a:endParaRPr lang="fa-IR" sz="24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9502647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Rectangle 2"/>
          <p:cNvSpPr/>
          <p:nvPr/>
        </p:nvSpPr>
        <p:spPr>
          <a:xfrm>
            <a:off x="431800" y="1880906"/>
            <a:ext cx="5401964" cy="4143442"/>
          </a:xfrm>
          <a:prstGeom prst="rect">
            <a:avLst/>
          </a:prstGeom>
          <a:noFill/>
          <a:ln>
            <a:noFill/>
          </a:ln>
        </p:spPr>
        <p:txBody>
          <a:bodyPr wrap="square">
            <a:spAutoFit/>
          </a:bodyPr>
          <a:lstStyle/>
          <a:p>
            <a:pPr algn="just">
              <a:lnSpc>
                <a:spcPct val="250000"/>
              </a:lnSpc>
            </a:pPr>
            <a:r>
              <a:rPr lang="fa-IR" dirty="0">
                <a:solidFill>
                  <a:srgbClr val="333333"/>
                </a:solidFill>
                <a:latin typeface="Vazir" panose="020B0603030804020204" pitchFamily="34" charset="-78"/>
                <a:cs typeface="Vazir" panose="020B0603030804020204" pitchFamily="34" charset="-78"/>
              </a:rPr>
              <a:t>تیره گوزنها در میان نشخوارکنندگان یگانه طایفه‌ای است که انواع بسیاری از آن در قاره اروپا مانند جانوران وحشی زندگی می‌کنند. یکی از خصوصیات عمده‌ای که گوزنها را از نشخوار کنندگان دیگر متمایز می‌کند شکل و ساختمان شاخهای این جانوران است معمولا تنها نرینه‌هایی که به سن بلوغ رسیده‌اند شاخ دارند. </a:t>
            </a:r>
          </a:p>
        </p:txBody>
      </p:sp>
      <p:pic>
        <p:nvPicPr>
          <p:cNvPr id="5" name="Picture 4"/>
          <p:cNvPicPr>
            <a:picLocks noChangeAspect="1"/>
          </p:cNvPicPr>
          <p:nvPr/>
        </p:nvPicPr>
        <p:blipFill>
          <a:blip r:embed="rId3"/>
          <a:stretch>
            <a:fillRect/>
          </a:stretch>
        </p:blipFill>
        <p:spPr>
          <a:xfrm>
            <a:off x="6358237" y="959556"/>
            <a:ext cx="5152998" cy="5152998"/>
          </a:xfrm>
          <a:prstGeom prst="rect">
            <a:avLst/>
          </a:prstGeom>
        </p:spPr>
      </p:pic>
      <p:sp>
        <p:nvSpPr>
          <p:cNvPr id="6" name="Rectangle 5">
            <a:extLst>
              <a:ext uri="{FF2B5EF4-FFF2-40B4-BE49-F238E27FC236}">
                <a16:creationId xmlns:a16="http://schemas.microsoft.com/office/drawing/2014/main" id="{7725993C-E251-2E1D-34A1-D761352016BB}"/>
              </a:ext>
            </a:extLst>
          </p:cNvPr>
          <p:cNvSpPr/>
          <p:nvPr/>
        </p:nvSpPr>
        <p:spPr>
          <a:xfrm>
            <a:off x="431800" y="856635"/>
            <a:ext cx="5416456" cy="70908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fa-IR"/>
          </a:p>
        </p:txBody>
      </p:sp>
      <p:pic>
        <p:nvPicPr>
          <p:cNvPr id="7" name="Picture 6">
            <a:extLst>
              <a:ext uri="{FF2B5EF4-FFF2-40B4-BE49-F238E27FC236}">
                <a16:creationId xmlns:a16="http://schemas.microsoft.com/office/drawing/2014/main" id="{56F24F2E-26BE-107E-7DE5-256F5F33A2E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50000" t="10669" b="43367"/>
          <a:stretch/>
        </p:blipFill>
        <p:spPr>
          <a:xfrm flipH="1">
            <a:off x="4841091" y="421622"/>
            <a:ext cx="1007165" cy="1144098"/>
          </a:xfrm>
          <a:prstGeom prst="rect">
            <a:avLst/>
          </a:prstGeom>
        </p:spPr>
      </p:pic>
      <p:sp>
        <p:nvSpPr>
          <p:cNvPr id="8" name="Rectangle 7">
            <a:extLst>
              <a:ext uri="{FF2B5EF4-FFF2-40B4-BE49-F238E27FC236}">
                <a16:creationId xmlns:a16="http://schemas.microsoft.com/office/drawing/2014/main" id="{B6811B3E-C546-D289-3090-133DE24E6E93}"/>
              </a:ext>
            </a:extLst>
          </p:cNvPr>
          <p:cNvSpPr/>
          <p:nvPr/>
        </p:nvSpPr>
        <p:spPr>
          <a:xfrm>
            <a:off x="235612" y="959556"/>
            <a:ext cx="4698244" cy="461665"/>
          </a:xfrm>
          <a:prstGeom prst="rect">
            <a:avLst/>
          </a:prstGeom>
          <a:noFill/>
        </p:spPr>
        <p:txBody>
          <a:bodyPr wrap="square" rtlCol="1">
            <a:spAutoFit/>
          </a:bodyPr>
          <a:lstStyle/>
          <a:p>
            <a:r>
              <a:rPr lang="fa-IR" sz="2400" b="1" dirty="0">
                <a:solidFill>
                  <a:schemeClr val="bg1"/>
                </a:solidFill>
                <a:latin typeface="Shabnam" panose="020B0603030804020204" pitchFamily="34" charset="-78"/>
                <a:cs typeface="Shabnam" panose="020B0603030804020204" pitchFamily="34" charset="-78"/>
              </a:rPr>
              <a:t>مشخصات گوزن ها</a:t>
            </a:r>
          </a:p>
        </p:txBody>
      </p:sp>
    </p:spTree>
    <p:extLst>
      <p:ext uri="{BB962C8B-B14F-4D97-AF65-F5344CB8AC3E}">
        <p14:creationId xmlns:p14="http://schemas.microsoft.com/office/powerpoint/2010/main" val="9944648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4758" y="1480517"/>
            <a:ext cx="11682484" cy="1685077"/>
          </a:xfrm>
          <a:prstGeom prst="rect">
            <a:avLst/>
          </a:prstGeom>
        </p:spPr>
        <p:txBody>
          <a:bodyPr wrap="square">
            <a:spAutoFit/>
          </a:bodyPr>
          <a:lstStyle/>
          <a:p>
            <a:pPr algn="ctr">
              <a:lnSpc>
                <a:spcPct val="200000"/>
              </a:lnSpc>
            </a:pPr>
            <a:r>
              <a:rPr lang="fa-IR" dirty="0">
                <a:solidFill>
                  <a:srgbClr val="333333"/>
                </a:solidFill>
                <a:latin typeface="Vazir" panose="020B0603030804020204" pitchFamily="34" charset="-78"/>
                <a:cs typeface="Vazir" panose="020B0603030804020204" pitchFamily="34" charset="-78"/>
              </a:rPr>
              <a:t>شاخهای گوزنها توپر و بی‌دوام هستند. شاخهای نشخوارکنندگان دیگر میان تهی و تغییر ناپذیرند، از این رو عنوان جانوران شاخ تهی یافتند. در نخستین سال زندگی گوزنها شاخی استخوانی از هر سوی پیشانی روی دو برآمدگی پوشیده از پوست و پشم بسیار نرمی که مخمل خوانده می‌شود رشد می‌کند.</a:t>
            </a:r>
          </a:p>
        </p:txBody>
      </p:sp>
      <p:pic>
        <p:nvPicPr>
          <p:cNvPr id="5" name="Picture 4"/>
          <p:cNvPicPr>
            <a:picLocks noChangeAspect="1"/>
          </p:cNvPicPr>
          <p:nvPr/>
        </p:nvPicPr>
        <p:blipFill>
          <a:blip r:embed="rId2"/>
          <a:stretch>
            <a:fillRect/>
          </a:stretch>
        </p:blipFill>
        <p:spPr>
          <a:xfrm>
            <a:off x="2042236" y="3573376"/>
            <a:ext cx="7533564" cy="3053153"/>
          </a:xfrm>
          <a:prstGeom prst="rect">
            <a:avLst/>
          </a:prstGeom>
        </p:spPr>
      </p:pic>
      <p:sp>
        <p:nvSpPr>
          <p:cNvPr id="4" name="Rectangle 3">
            <a:extLst>
              <a:ext uri="{FF2B5EF4-FFF2-40B4-BE49-F238E27FC236}">
                <a16:creationId xmlns:a16="http://schemas.microsoft.com/office/drawing/2014/main" id="{A8C48502-65FC-0D3B-4838-91B30B78092A}"/>
              </a:ext>
            </a:extLst>
          </p:cNvPr>
          <p:cNvSpPr/>
          <p:nvPr/>
        </p:nvSpPr>
        <p:spPr>
          <a:xfrm>
            <a:off x="6775544" y="435013"/>
            <a:ext cx="5416456" cy="70908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fa-IR"/>
          </a:p>
        </p:txBody>
      </p:sp>
      <p:pic>
        <p:nvPicPr>
          <p:cNvPr id="9" name="Picture 8">
            <a:extLst>
              <a:ext uri="{FF2B5EF4-FFF2-40B4-BE49-F238E27FC236}">
                <a16:creationId xmlns:a16="http://schemas.microsoft.com/office/drawing/2014/main" id="{2EF49494-FD40-9E3B-53CD-8CE18670A0E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0000" t="10669" b="43367"/>
          <a:stretch/>
        </p:blipFill>
        <p:spPr>
          <a:xfrm flipH="1">
            <a:off x="11184835" y="0"/>
            <a:ext cx="1007165" cy="1144098"/>
          </a:xfrm>
          <a:prstGeom prst="rect">
            <a:avLst/>
          </a:prstGeom>
        </p:spPr>
      </p:pic>
      <p:sp>
        <p:nvSpPr>
          <p:cNvPr id="10" name="Rectangle 9">
            <a:extLst>
              <a:ext uri="{FF2B5EF4-FFF2-40B4-BE49-F238E27FC236}">
                <a16:creationId xmlns:a16="http://schemas.microsoft.com/office/drawing/2014/main" id="{5D449F09-5753-BE5E-9E7A-CB96BF3D8A64}"/>
              </a:ext>
            </a:extLst>
          </p:cNvPr>
          <p:cNvSpPr/>
          <p:nvPr/>
        </p:nvSpPr>
        <p:spPr>
          <a:xfrm>
            <a:off x="6579356" y="537934"/>
            <a:ext cx="4698244" cy="461665"/>
          </a:xfrm>
          <a:prstGeom prst="rect">
            <a:avLst/>
          </a:prstGeom>
          <a:noFill/>
        </p:spPr>
        <p:txBody>
          <a:bodyPr wrap="square" rtlCol="1">
            <a:spAutoFit/>
          </a:bodyPr>
          <a:lstStyle/>
          <a:p>
            <a:r>
              <a:rPr lang="fa-IR" sz="2400" b="1" dirty="0">
                <a:solidFill>
                  <a:schemeClr val="bg1"/>
                </a:solidFill>
                <a:latin typeface="Shabnam" panose="020B0603030804020204" pitchFamily="34" charset="-78"/>
                <a:cs typeface="Shabnam" panose="020B0603030804020204" pitchFamily="34" charset="-78"/>
              </a:rPr>
              <a:t>مشخصات گوزن ها</a:t>
            </a:r>
          </a:p>
        </p:txBody>
      </p:sp>
    </p:spTree>
    <p:extLst>
      <p:ext uri="{BB962C8B-B14F-4D97-AF65-F5344CB8AC3E}">
        <p14:creationId xmlns:p14="http://schemas.microsoft.com/office/powerpoint/2010/main" val="5498997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DC3CF54D-D06C-365E-F729-718AFD4D472C}"/>
              </a:ext>
            </a:extLst>
          </p:cNvPr>
          <p:cNvSpPr/>
          <p:nvPr/>
        </p:nvSpPr>
        <p:spPr>
          <a:xfrm>
            <a:off x="1248771" y="4279900"/>
            <a:ext cx="3975484" cy="214308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fa-IR"/>
          </a:p>
        </p:txBody>
      </p:sp>
      <p:sp>
        <p:nvSpPr>
          <p:cNvPr id="2" name="Rectangle 1"/>
          <p:cNvSpPr/>
          <p:nvPr/>
        </p:nvSpPr>
        <p:spPr>
          <a:xfrm>
            <a:off x="6179029" y="318533"/>
            <a:ext cx="5734325" cy="6220934"/>
          </a:xfrm>
          <a:prstGeom prst="rect">
            <a:avLst/>
          </a:prstGeom>
        </p:spPr>
        <p:txBody>
          <a:bodyPr wrap="square">
            <a:spAutoFit/>
          </a:bodyPr>
          <a:lstStyle/>
          <a:p>
            <a:pPr algn="just">
              <a:lnSpc>
                <a:spcPct val="250000"/>
              </a:lnSpc>
            </a:pPr>
            <a:r>
              <a:rPr lang="fa-IR" dirty="0">
                <a:solidFill>
                  <a:srgbClr val="333333"/>
                </a:solidFill>
                <a:latin typeface="Vazir" panose="020B0603030804020204" pitchFamily="34" charset="-78"/>
                <a:cs typeface="Vazir" panose="020B0603030804020204" pitchFamily="34" charset="-78"/>
              </a:rPr>
              <a:t>پوست شاخ را تا مرحله تشکیل آن می‌پوشاند سپس پاره می‌شود و می‌افتد. در حدود فوریه (اوایل بهمن) شاخه استخوانی هم به نوبه خود می‌افتد و شاخ دیگری که نیرومندتر و درشت‌تر خواهد بود رفته رفته شکل می‌گیرد، این شاخ هم می‌افتد و جای خود را به شاخ دیگری وا می‌گذارد که سال آینده رشد می‌کند. سال به سال شاخها رشد می‌کنند و رشته‌ها و پره‌هایشان چند برابر می‌شود. شاخها به حسب انواع ممکن است از یک شاخه تشکیل می‌یابد اما بیشتر این شاخه آراسته به شاخهایی است که بچه شاخ گویند.</a:t>
            </a:r>
          </a:p>
        </p:txBody>
      </p:sp>
      <p:pic>
        <p:nvPicPr>
          <p:cNvPr id="4" name="Picture 3"/>
          <p:cNvPicPr>
            <a:picLocks noChangeAspect="1"/>
          </p:cNvPicPr>
          <p:nvPr/>
        </p:nvPicPr>
        <p:blipFill rotWithShape="1">
          <a:blip r:embed="rId2"/>
          <a:srcRect l="7600" r="4521"/>
          <a:stretch/>
        </p:blipFill>
        <p:spPr>
          <a:xfrm>
            <a:off x="528285" y="1624549"/>
            <a:ext cx="5416456" cy="4031984"/>
          </a:xfrm>
          <a:prstGeom prst="rect">
            <a:avLst/>
          </a:prstGeom>
          <a:ln w="76200">
            <a:solidFill>
              <a:schemeClr val="bg1"/>
            </a:solidFill>
          </a:ln>
        </p:spPr>
      </p:pic>
      <p:sp>
        <p:nvSpPr>
          <p:cNvPr id="14" name="Rectangle 13">
            <a:extLst>
              <a:ext uri="{FF2B5EF4-FFF2-40B4-BE49-F238E27FC236}">
                <a16:creationId xmlns:a16="http://schemas.microsoft.com/office/drawing/2014/main" id="{FA8C8E85-BFD4-9EDB-8CF9-877C22B9AF0B}"/>
              </a:ext>
            </a:extLst>
          </p:cNvPr>
          <p:cNvSpPr/>
          <p:nvPr/>
        </p:nvSpPr>
        <p:spPr>
          <a:xfrm>
            <a:off x="528285" y="435013"/>
            <a:ext cx="5416456" cy="70908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fa-IR"/>
          </a:p>
        </p:txBody>
      </p:sp>
      <p:pic>
        <p:nvPicPr>
          <p:cNvPr id="15" name="Picture 14">
            <a:extLst>
              <a:ext uri="{FF2B5EF4-FFF2-40B4-BE49-F238E27FC236}">
                <a16:creationId xmlns:a16="http://schemas.microsoft.com/office/drawing/2014/main" id="{AC560FBE-50E2-6BD9-57E8-8E8DC5C95CB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0000" t="10669" b="43367"/>
          <a:stretch/>
        </p:blipFill>
        <p:spPr>
          <a:xfrm flipH="1">
            <a:off x="4937576" y="0"/>
            <a:ext cx="1007165" cy="1144098"/>
          </a:xfrm>
          <a:prstGeom prst="rect">
            <a:avLst/>
          </a:prstGeom>
        </p:spPr>
      </p:pic>
      <p:sp>
        <p:nvSpPr>
          <p:cNvPr id="16" name="Rectangle 15">
            <a:extLst>
              <a:ext uri="{FF2B5EF4-FFF2-40B4-BE49-F238E27FC236}">
                <a16:creationId xmlns:a16="http://schemas.microsoft.com/office/drawing/2014/main" id="{22A487C5-DAC6-EF03-EF9C-9A97F6FB5864}"/>
              </a:ext>
            </a:extLst>
          </p:cNvPr>
          <p:cNvSpPr/>
          <p:nvPr/>
        </p:nvSpPr>
        <p:spPr>
          <a:xfrm>
            <a:off x="332097" y="537934"/>
            <a:ext cx="4698244" cy="461665"/>
          </a:xfrm>
          <a:prstGeom prst="rect">
            <a:avLst/>
          </a:prstGeom>
          <a:noFill/>
        </p:spPr>
        <p:txBody>
          <a:bodyPr wrap="square" rtlCol="1">
            <a:spAutoFit/>
          </a:bodyPr>
          <a:lstStyle/>
          <a:p>
            <a:r>
              <a:rPr lang="fa-IR" sz="2400" b="1" dirty="0">
                <a:solidFill>
                  <a:schemeClr val="bg1"/>
                </a:solidFill>
                <a:latin typeface="Shabnam" panose="020B0603030804020204" pitchFamily="34" charset="-78"/>
                <a:cs typeface="Shabnam" panose="020B0603030804020204" pitchFamily="34" charset="-78"/>
              </a:rPr>
              <a:t>مشخصات گوزن ها</a:t>
            </a:r>
          </a:p>
        </p:txBody>
      </p:sp>
    </p:spTree>
    <p:extLst>
      <p:ext uri="{BB962C8B-B14F-4D97-AF65-F5344CB8AC3E}">
        <p14:creationId xmlns:p14="http://schemas.microsoft.com/office/powerpoint/2010/main" val="85470613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TotalTime>
  <Words>1292</Words>
  <Application>Microsoft Office PowerPoint</Application>
  <PresentationFormat>Widescreen</PresentationFormat>
  <Paragraphs>57</Paragraphs>
  <Slides>24</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24</vt:i4>
      </vt:variant>
    </vt:vector>
  </HeadingPairs>
  <TitlesOfParts>
    <vt:vector size="29"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paytakht</dc:creator>
  <cp:lastModifiedBy>Mobotop</cp:lastModifiedBy>
  <cp:revision>32</cp:revision>
  <dcterms:created xsi:type="dcterms:W3CDTF">2025-02-22T07:19:05Z</dcterms:created>
  <dcterms:modified xsi:type="dcterms:W3CDTF">2025-03-08T10:39:52Z</dcterms:modified>
</cp:coreProperties>
</file>