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theme/theme2.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35"/>
  </p:notesMasterIdLst>
  <p:sldIdLst>
    <p:sldId id="292" r:id="rId2"/>
    <p:sldId id="256" r:id="rId3"/>
    <p:sldId id="257" r:id="rId4"/>
    <p:sldId id="259" r:id="rId5"/>
    <p:sldId id="260" r:id="rId6"/>
    <p:sldId id="261" r:id="rId7"/>
    <p:sldId id="262" r:id="rId8"/>
    <p:sldId id="263" r:id="rId9"/>
    <p:sldId id="264" r:id="rId10"/>
    <p:sldId id="265" r:id="rId11"/>
    <p:sldId id="266" r:id="rId12"/>
    <p:sldId id="268" r:id="rId13"/>
    <p:sldId id="270" r:id="rId14"/>
    <p:sldId id="271" r:id="rId15"/>
    <p:sldId id="272" r:id="rId16"/>
    <p:sldId id="273" r:id="rId17"/>
    <p:sldId id="274" r:id="rId18"/>
    <p:sldId id="275" r:id="rId19"/>
    <p:sldId id="276" r:id="rId20"/>
    <p:sldId id="277" r:id="rId21"/>
    <p:sldId id="278" r:id="rId22"/>
    <p:sldId id="279" r:id="rId23"/>
    <p:sldId id="280" r:id="rId24"/>
    <p:sldId id="281" r:id="rId25"/>
    <p:sldId id="282" r:id="rId26"/>
    <p:sldId id="283" r:id="rId27"/>
    <p:sldId id="285" r:id="rId28"/>
    <p:sldId id="286" r:id="rId29"/>
    <p:sldId id="287" r:id="rId30"/>
    <p:sldId id="288" r:id="rId31"/>
    <p:sldId id="289" r:id="rId32"/>
    <p:sldId id="291" r:id="rId33"/>
    <p:sldId id="290" r:id="rId34"/>
  </p:sldIdLst>
  <p:sldSz cx="12192000" cy="6858000"/>
  <p:notesSz cx="6858000" cy="9144000"/>
  <p:defaultText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snapToGrid="0" showGuides="1">
      <p:cViewPr varScale="1">
        <p:scale>
          <a:sx n="78" d="100"/>
          <a:sy n="78" d="100"/>
        </p:scale>
        <p:origin x="778" y="5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notesMaster" Target="notesMasters/notesMaster1.xml"/><Relationship Id="rId8" Type="http://schemas.openxmlformats.org/officeDocument/2006/relationships/slide" Target="slides/slide7.xml"/><Relationship Id="rId3" Type="http://schemas.openxmlformats.org/officeDocument/2006/relationships/slide" Target="slides/slide2.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3886200" y="0"/>
            <a:ext cx="2971800" cy="458788"/>
          </a:xfrm>
          <a:prstGeom prst="rect">
            <a:avLst/>
          </a:prstGeom>
        </p:spPr>
        <p:txBody>
          <a:bodyPr vert="horz" lIns="91440" tIns="45720" rIns="91440" bIns="45720" rtlCol="1"/>
          <a:lstStyle>
            <a:lvl1pPr algn="r">
              <a:defRPr sz="1200"/>
            </a:lvl1pPr>
          </a:lstStyle>
          <a:p>
            <a:endParaRPr lang="fa-IR"/>
          </a:p>
        </p:txBody>
      </p:sp>
      <p:sp>
        <p:nvSpPr>
          <p:cNvPr id="3" name="Date Placeholder 2"/>
          <p:cNvSpPr>
            <a:spLocks noGrp="1"/>
          </p:cNvSpPr>
          <p:nvPr>
            <p:ph type="dt" idx="1"/>
          </p:nvPr>
        </p:nvSpPr>
        <p:spPr>
          <a:xfrm>
            <a:off x="1588" y="0"/>
            <a:ext cx="2971800" cy="458788"/>
          </a:xfrm>
          <a:prstGeom prst="rect">
            <a:avLst/>
          </a:prstGeom>
        </p:spPr>
        <p:txBody>
          <a:bodyPr vert="horz" lIns="91440" tIns="45720" rIns="91440" bIns="45720" rtlCol="1"/>
          <a:lstStyle>
            <a:lvl1pPr algn="l">
              <a:defRPr sz="1200"/>
            </a:lvl1pPr>
          </a:lstStyle>
          <a:p>
            <a:fld id="{830AA496-8B9B-4981-B67E-CCB6F2ED0A0B}" type="datetimeFigureOut">
              <a:rPr lang="fa-IR" smtClean="0"/>
              <a:t>17/09/1446</a:t>
            </a:fld>
            <a:endParaRPr lang="fa-IR"/>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1" anchor="ctr"/>
          <a:lstStyle/>
          <a:p>
            <a:endParaRPr lang="fa-IR"/>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1"/>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fa-IR"/>
          </a:p>
        </p:txBody>
      </p:sp>
      <p:sp>
        <p:nvSpPr>
          <p:cNvPr id="6" name="Footer Placeholder 5"/>
          <p:cNvSpPr>
            <a:spLocks noGrp="1"/>
          </p:cNvSpPr>
          <p:nvPr>
            <p:ph type="ftr" sz="quarter" idx="4"/>
          </p:nvPr>
        </p:nvSpPr>
        <p:spPr>
          <a:xfrm>
            <a:off x="3886200" y="8685213"/>
            <a:ext cx="2971800" cy="458787"/>
          </a:xfrm>
          <a:prstGeom prst="rect">
            <a:avLst/>
          </a:prstGeom>
        </p:spPr>
        <p:txBody>
          <a:bodyPr vert="horz" lIns="91440" tIns="45720" rIns="91440" bIns="45720" rtlCol="1" anchor="b"/>
          <a:lstStyle>
            <a:lvl1pPr algn="r">
              <a:defRPr sz="1200"/>
            </a:lvl1pPr>
          </a:lstStyle>
          <a:p>
            <a:endParaRPr lang="fa-IR"/>
          </a:p>
        </p:txBody>
      </p:sp>
      <p:sp>
        <p:nvSpPr>
          <p:cNvPr id="7" name="Slide Number Placeholder 6"/>
          <p:cNvSpPr>
            <a:spLocks noGrp="1"/>
          </p:cNvSpPr>
          <p:nvPr>
            <p:ph type="sldNum" sz="quarter" idx="5"/>
          </p:nvPr>
        </p:nvSpPr>
        <p:spPr>
          <a:xfrm>
            <a:off x="1588" y="8685213"/>
            <a:ext cx="2971800" cy="458787"/>
          </a:xfrm>
          <a:prstGeom prst="rect">
            <a:avLst/>
          </a:prstGeom>
        </p:spPr>
        <p:txBody>
          <a:bodyPr vert="horz" lIns="91440" tIns="45720" rIns="91440" bIns="45720" rtlCol="1" anchor="b"/>
          <a:lstStyle>
            <a:lvl1pPr algn="l">
              <a:defRPr sz="1200"/>
            </a:lvl1pPr>
          </a:lstStyle>
          <a:p>
            <a:fld id="{455B100E-52D2-4DB4-A41B-FA75B53040D7}" type="slidenum">
              <a:rPr lang="fa-IR" smtClean="0"/>
              <a:t>‹#›</a:t>
            </a:fld>
            <a:endParaRPr lang="fa-IR"/>
          </a:p>
        </p:txBody>
      </p:sp>
    </p:spTree>
    <p:extLst>
      <p:ext uri="{BB962C8B-B14F-4D97-AF65-F5344CB8AC3E}">
        <p14:creationId xmlns:p14="http://schemas.microsoft.com/office/powerpoint/2010/main" val="1396490362"/>
      </p:ext>
    </p:extLst>
  </p:cSld>
  <p:clrMap bg1="lt1" tx1="dk1" bg2="lt2" tx2="dk2" accent1="accent1" accent2="accent2" accent3="accent3" accent4="accent4" accent5="accent5" accent6="accent6" hlink="hlink" folHlink="folHlink"/>
  <p:notesStyle>
    <a:lvl1pPr marL="0" algn="r" defTabSz="914400" rtl="1" eaLnBrk="1" latinLnBrk="0" hangingPunct="1">
      <a:defRPr sz="1200" kern="1200">
        <a:solidFill>
          <a:schemeClr val="tx1"/>
        </a:solidFill>
        <a:latin typeface="+mn-lt"/>
        <a:ea typeface="+mn-ea"/>
        <a:cs typeface="+mn-cs"/>
      </a:defRPr>
    </a:lvl1pPr>
    <a:lvl2pPr marL="457200" algn="r" defTabSz="914400" rtl="1" eaLnBrk="1" latinLnBrk="0" hangingPunct="1">
      <a:defRPr sz="1200" kern="1200">
        <a:solidFill>
          <a:schemeClr val="tx1"/>
        </a:solidFill>
        <a:latin typeface="+mn-lt"/>
        <a:ea typeface="+mn-ea"/>
        <a:cs typeface="+mn-cs"/>
      </a:defRPr>
    </a:lvl2pPr>
    <a:lvl3pPr marL="914400" algn="r" defTabSz="914400" rtl="1" eaLnBrk="1" latinLnBrk="0" hangingPunct="1">
      <a:defRPr sz="1200" kern="1200">
        <a:solidFill>
          <a:schemeClr val="tx1"/>
        </a:solidFill>
        <a:latin typeface="+mn-lt"/>
        <a:ea typeface="+mn-ea"/>
        <a:cs typeface="+mn-cs"/>
      </a:defRPr>
    </a:lvl3pPr>
    <a:lvl4pPr marL="1371600" algn="r" defTabSz="914400" rtl="1" eaLnBrk="1" latinLnBrk="0" hangingPunct="1">
      <a:defRPr sz="1200" kern="1200">
        <a:solidFill>
          <a:schemeClr val="tx1"/>
        </a:solidFill>
        <a:latin typeface="+mn-lt"/>
        <a:ea typeface="+mn-ea"/>
        <a:cs typeface="+mn-cs"/>
      </a:defRPr>
    </a:lvl4pPr>
    <a:lvl5pPr marL="1828800" algn="r" defTabSz="914400" rtl="1" eaLnBrk="1" latinLnBrk="0" hangingPunct="1">
      <a:defRPr sz="1200" kern="1200">
        <a:solidFill>
          <a:schemeClr val="tx1"/>
        </a:solidFill>
        <a:latin typeface="+mn-lt"/>
        <a:ea typeface="+mn-ea"/>
        <a:cs typeface="+mn-cs"/>
      </a:defRPr>
    </a:lvl5pPr>
    <a:lvl6pPr marL="2286000" algn="r" defTabSz="914400" rtl="1" eaLnBrk="1" latinLnBrk="0" hangingPunct="1">
      <a:defRPr sz="1200" kern="1200">
        <a:solidFill>
          <a:schemeClr val="tx1"/>
        </a:solidFill>
        <a:latin typeface="+mn-lt"/>
        <a:ea typeface="+mn-ea"/>
        <a:cs typeface="+mn-cs"/>
      </a:defRPr>
    </a:lvl6pPr>
    <a:lvl7pPr marL="2743200" algn="r" defTabSz="914400" rtl="1" eaLnBrk="1" latinLnBrk="0" hangingPunct="1">
      <a:defRPr sz="1200" kern="1200">
        <a:solidFill>
          <a:schemeClr val="tx1"/>
        </a:solidFill>
        <a:latin typeface="+mn-lt"/>
        <a:ea typeface="+mn-ea"/>
        <a:cs typeface="+mn-cs"/>
      </a:defRPr>
    </a:lvl7pPr>
    <a:lvl8pPr marL="3200400" algn="r" defTabSz="914400" rtl="1" eaLnBrk="1" latinLnBrk="0" hangingPunct="1">
      <a:defRPr sz="1200" kern="1200">
        <a:solidFill>
          <a:schemeClr val="tx1"/>
        </a:solidFill>
        <a:latin typeface="+mn-lt"/>
        <a:ea typeface="+mn-ea"/>
        <a:cs typeface="+mn-cs"/>
      </a:defRPr>
    </a:lvl8pPr>
    <a:lvl9pPr marL="3657600" algn="r" defTabSz="914400" rtl="1"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455B100E-52D2-4DB4-A41B-FA75B53040D7}" type="slidenum">
              <a:rPr lang="fa-IR" smtClean="0"/>
              <a:t>15</a:t>
            </a:fld>
            <a:endParaRPr lang="fa-IR"/>
          </a:p>
        </p:txBody>
      </p:sp>
    </p:spTree>
    <p:extLst>
      <p:ext uri="{BB962C8B-B14F-4D97-AF65-F5344CB8AC3E}">
        <p14:creationId xmlns:p14="http://schemas.microsoft.com/office/powerpoint/2010/main" val="1624700709"/>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Slide Image Placeholder 1"/>
          <p:cNvSpPr>
            <a:spLocks noGrp="1" noRot="1" noChangeAspect="1"/>
          </p:cNvSpPr>
          <p:nvPr>
            <p:ph type="sldImg"/>
          </p:nvPr>
        </p:nvSpPr>
        <p:spPr/>
      </p:sp>
      <p:sp>
        <p:nvSpPr>
          <p:cNvPr id="3" name="Notes Placeholder 2"/>
          <p:cNvSpPr>
            <a:spLocks noGrp="1"/>
          </p:cNvSpPr>
          <p:nvPr>
            <p:ph type="body" idx="1"/>
          </p:nvPr>
        </p:nvSpPr>
        <p:spPr/>
        <p:txBody>
          <a:bodyPr/>
          <a:lstStyle/>
          <a:p>
            <a:endParaRPr lang="fa-IR" dirty="0"/>
          </a:p>
        </p:txBody>
      </p:sp>
      <p:sp>
        <p:nvSpPr>
          <p:cNvPr id="4" name="Slide Number Placeholder 3"/>
          <p:cNvSpPr>
            <a:spLocks noGrp="1"/>
          </p:cNvSpPr>
          <p:nvPr>
            <p:ph type="sldNum" sz="quarter" idx="10"/>
          </p:nvPr>
        </p:nvSpPr>
        <p:spPr/>
        <p:txBody>
          <a:bodyPr/>
          <a:lstStyle/>
          <a:p>
            <a:fld id="{455B100E-52D2-4DB4-A41B-FA75B53040D7}" type="slidenum">
              <a:rPr lang="fa-IR" smtClean="0"/>
              <a:t>30</a:t>
            </a:fld>
            <a:endParaRPr lang="fa-IR"/>
          </a:p>
        </p:txBody>
      </p:sp>
    </p:spTree>
    <p:extLst>
      <p:ext uri="{BB962C8B-B14F-4D97-AF65-F5344CB8AC3E}">
        <p14:creationId xmlns:p14="http://schemas.microsoft.com/office/powerpoint/2010/main" val="4117526985"/>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Title Slide">
    <p:spTree>
      <p:nvGrpSpPr>
        <p:cNvPr id="1" name=""/>
        <p:cNvGrpSpPr/>
        <p:nvPr/>
      </p:nvGrpSpPr>
      <p:grpSpPr>
        <a:xfrm>
          <a:off x="0" y="0"/>
          <a:ext cx="0" cy="0"/>
          <a:chOff x="0" y="0"/>
          <a:chExt cx="0" cy="0"/>
        </a:xfrm>
      </p:grpSpPr>
      <p:sp>
        <p:nvSpPr>
          <p:cNvPr id="11" name="Freeform 10"/>
          <p:cNvSpPr>
            <a:spLocks noGrp="1"/>
          </p:cNvSpPr>
          <p:nvPr>
            <p:ph type="pic" sz="quarter" idx="10"/>
          </p:nvPr>
        </p:nvSpPr>
        <p:spPr>
          <a:xfrm>
            <a:off x="4940300" y="0"/>
            <a:ext cx="7073900" cy="6858000"/>
          </a:xfrm>
          <a:custGeom>
            <a:avLst/>
            <a:gdLst>
              <a:gd name="connsiteX0" fmla="*/ 0 w 7073900"/>
              <a:gd name="connsiteY0" fmla="*/ 0 h 6858000"/>
              <a:gd name="connsiteX1" fmla="*/ 7073900 w 7073900"/>
              <a:gd name="connsiteY1" fmla="*/ 0 h 6858000"/>
              <a:gd name="connsiteX2" fmla="*/ 7073900 w 7073900"/>
              <a:gd name="connsiteY2" fmla="*/ 6858000 h 6858000"/>
              <a:gd name="connsiteX3" fmla="*/ 0 w 7073900"/>
              <a:gd name="connsiteY3" fmla="*/ 6858000 h 6858000"/>
            </a:gdLst>
            <a:ahLst/>
            <a:cxnLst>
              <a:cxn ang="0">
                <a:pos x="connsiteX0" y="connsiteY0"/>
              </a:cxn>
              <a:cxn ang="0">
                <a:pos x="connsiteX1" y="connsiteY1"/>
              </a:cxn>
              <a:cxn ang="0">
                <a:pos x="connsiteX2" y="connsiteY2"/>
              </a:cxn>
              <a:cxn ang="0">
                <a:pos x="connsiteX3" y="connsiteY3"/>
              </a:cxn>
            </a:cxnLst>
            <a:rect l="l" t="t" r="r" b="b"/>
            <a:pathLst>
              <a:path w="7073900" h="6858000">
                <a:moveTo>
                  <a:pt x="0" y="0"/>
                </a:moveTo>
                <a:lnTo>
                  <a:pt x="7073900" y="0"/>
                </a:lnTo>
                <a:lnTo>
                  <a:pt x="7073900" y="6858000"/>
                </a:lnTo>
                <a:lnTo>
                  <a:pt x="0" y="6858000"/>
                </a:lnTo>
                <a:close/>
              </a:path>
            </a:pathLst>
          </a:custGeom>
        </p:spPr>
        <p:txBody>
          <a:bodyPr wrap="square">
            <a:noAutofit/>
          </a:bodyPr>
          <a:lstStyle/>
          <a:p>
            <a:endParaRPr lang="fa-IR"/>
          </a:p>
        </p:txBody>
      </p:sp>
    </p:spTree>
    <p:extLst>
      <p:ext uri="{BB962C8B-B14F-4D97-AF65-F5344CB8AC3E}">
        <p14:creationId xmlns:p14="http://schemas.microsoft.com/office/powerpoint/2010/main" val="63861533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1517127792"/>
      </p:ext>
    </p:extLst>
  </p:cSld>
  <p:clrMapOvr>
    <a:masterClrMapping/>
  </p:clrMapOvr>
</p:sldLayout>
</file>

<file path=ppt/slideMasters/_rels/slideMaster1.xml.rels><?xml version="1.0" encoding="UTF-8" standalone="yes"?>
<Relationships xmlns="http://schemas.openxmlformats.org/package/2006/relationships"><Relationship Id="rId3"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Tree>
    <p:extLst>
      <p:ext uri="{BB962C8B-B14F-4D97-AF65-F5344CB8AC3E}">
        <p14:creationId xmlns:p14="http://schemas.microsoft.com/office/powerpoint/2010/main" val="1405841126"/>
      </p:ext>
    </p:extLst>
  </p:cSld>
  <p:clrMap bg1="lt1" tx1="dk1" bg2="lt2" tx2="dk2" accent1="accent1" accent2="accent2" accent3="accent3" accent4="accent4" accent5="accent5" accent6="accent6" hlink="hlink" folHlink="folHlink"/>
  <p:sldLayoutIdLst>
    <p:sldLayoutId id="2147483649" r:id="rId1"/>
    <p:sldLayoutId id="2147483655" r:id="rId2"/>
  </p:sldLayoutIdLst>
  <p:txStyles>
    <p:titleStyle>
      <a:lvl1pPr algn="r" defTabSz="914400" rtl="1" eaLnBrk="1" latinLnBrk="0" hangingPunct="1">
        <a:lnSpc>
          <a:spcPct val="90000"/>
        </a:lnSpc>
        <a:spcBef>
          <a:spcPct val="0"/>
        </a:spcBef>
        <a:buNone/>
        <a:defRPr sz="4400" kern="1200">
          <a:solidFill>
            <a:schemeClr val="tx1"/>
          </a:solidFill>
          <a:latin typeface="+mj-lt"/>
          <a:ea typeface="+mj-ea"/>
          <a:cs typeface="+mj-cs"/>
        </a:defRPr>
      </a:lvl1pPr>
    </p:titleStyle>
    <p:bodyStyle>
      <a:lvl1pPr marL="228600" indent="-228600" algn="r" defTabSz="914400" rtl="1"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800" indent="-228600" algn="r" defTabSz="914400" rtl="1"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3000" indent="-228600" algn="r" defTabSz="914400" rtl="1"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4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6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r" defTabSz="914400" rtl="1"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fa-IR"/>
      </a:defPPr>
      <a:lvl1pPr marL="0" algn="r" defTabSz="914400" rtl="1" eaLnBrk="1" latinLnBrk="0" hangingPunct="1">
        <a:defRPr sz="1800" kern="1200">
          <a:solidFill>
            <a:schemeClr val="tx1"/>
          </a:solidFill>
          <a:latin typeface="+mn-lt"/>
          <a:ea typeface="+mn-ea"/>
          <a:cs typeface="+mn-cs"/>
        </a:defRPr>
      </a:lvl1pPr>
      <a:lvl2pPr marL="457200" algn="r" defTabSz="914400" rtl="1" eaLnBrk="1" latinLnBrk="0" hangingPunct="1">
        <a:defRPr sz="1800" kern="1200">
          <a:solidFill>
            <a:schemeClr val="tx1"/>
          </a:solidFill>
          <a:latin typeface="+mn-lt"/>
          <a:ea typeface="+mn-ea"/>
          <a:cs typeface="+mn-cs"/>
        </a:defRPr>
      </a:lvl2pPr>
      <a:lvl3pPr marL="914400" algn="r" defTabSz="914400" rtl="1" eaLnBrk="1" latinLnBrk="0" hangingPunct="1">
        <a:defRPr sz="1800" kern="1200">
          <a:solidFill>
            <a:schemeClr val="tx1"/>
          </a:solidFill>
          <a:latin typeface="+mn-lt"/>
          <a:ea typeface="+mn-ea"/>
          <a:cs typeface="+mn-cs"/>
        </a:defRPr>
      </a:lvl3pPr>
      <a:lvl4pPr marL="1371600" algn="r" defTabSz="914400" rtl="1" eaLnBrk="1" latinLnBrk="0" hangingPunct="1">
        <a:defRPr sz="1800" kern="1200">
          <a:solidFill>
            <a:schemeClr val="tx1"/>
          </a:solidFill>
          <a:latin typeface="+mn-lt"/>
          <a:ea typeface="+mn-ea"/>
          <a:cs typeface="+mn-cs"/>
        </a:defRPr>
      </a:lvl4pPr>
      <a:lvl5pPr marL="1828800" algn="r" defTabSz="914400" rtl="1" eaLnBrk="1" latinLnBrk="0" hangingPunct="1">
        <a:defRPr sz="1800" kern="1200">
          <a:solidFill>
            <a:schemeClr val="tx1"/>
          </a:solidFill>
          <a:latin typeface="+mn-lt"/>
          <a:ea typeface="+mn-ea"/>
          <a:cs typeface="+mn-cs"/>
        </a:defRPr>
      </a:lvl5pPr>
      <a:lvl6pPr marL="2286000" algn="r" defTabSz="914400" rtl="1" eaLnBrk="1" latinLnBrk="0" hangingPunct="1">
        <a:defRPr sz="1800" kern="1200">
          <a:solidFill>
            <a:schemeClr val="tx1"/>
          </a:solidFill>
          <a:latin typeface="+mn-lt"/>
          <a:ea typeface="+mn-ea"/>
          <a:cs typeface="+mn-cs"/>
        </a:defRPr>
      </a:lvl6pPr>
      <a:lvl7pPr marL="2743200" algn="r" defTabSz="914400" rtl="1" eaLnBrk="1" latinLnBrk="0" hangingPunct="1">
        <a:defRPr sz="1800" kern="1200">
          <a:solidFill>
            <a:schemeClr val="tx1"/>
          </a:solidFill>
          <a:latin typeface="+mn-lt"/>
          <a:ea typeface="+mn-ea"/>
          <a:cs typeface="+mn-cs"/>
        </a:defRPr>
      </a:lvl7pPr>
      <a:lvl8pPr marL="3200400" algn="r" defTabSz="914400" rtl="1" eaLnBrk="1" latinLnBrk="0" hangingPunct="1">
        <a:defRPr sz="1800" kern="1200">
          <a:solidFill>
            <a:schemeClr val="tx1"/>
          </a:solidFill>
          <a:latin typeface="+mn-lt"/>
          <a:ea typeface="+mn-ea"/>
          <a:cs typeface="+mn-cs"/>
        </a:defRPr>
      </a:lvl8pPr>
      <a:lvl9pPr marL="3657600" algn="r" defTabSz="914400" rtl="1"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jpg"/><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2" Type="http://schemas.openxmlformats.org/officeDocument/2006/relationships/image" Target="../media/image15.png"/><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6.png"/><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18.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3" Type="http://schemas.openxmlformats.org/officeDocument/2006/relationships/image" Target="../media/image19.png"/><Relationship Id="rId2" Type="http://schemas.openxmlformats.org/officeDocument/2006/relationships/image" Target="../media/image17.png"/><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0.png"/><Relationship Id="rId1" Type="http://schemas.openxmlformats.org/officeDocument/2006/relationships/slideLayout" Target="../slideLayouts/slideLayout2.xml"/><Relationship Id="rId4" Type="http://schemas.openxmlformats.org/officeDocument/2006/relationships/image" Target="../media/image21.png"/></Relationships>
</file>

<file path=ppt/slides/_rels/slide1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notesSlide" Target="../notesSlides/notesSlide1.xml"/><Relationship Id="rId1" Type="http://schemas.openxmlformats.org/officeDocument/2006/relationships/slideLayout" Target="../slideLayouts/slideLayout2.xml"/><Relationship Id="rId4" Type="http://schemas.openxmlformats.org/officeDocument/2006/relationships/image" Target="../media/image17.png"/></Relationships>
</file>

<file path=ppt/slides/_rels/slide16.xml.rels><?xml version="1.0" encoding="UTF-8" standalone="yes"?>
<Relationships xmlns="http://schemas.openxmlformats.org/package/2006/relationships"><Relationship Id="rId3" Type="http://schemas.openxmlformats.org/officeDocument/2006/relationships/image" Target="../media/image17.png"/><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20.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2" Type="http://schemas.openxmlformats.org/officeDocument/2006/relationships/image" Target="../media/image30.png"/><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2" Type="http://schemas.openxmlformats.org/officeDocument/2006/relationships/image" Target="../media/image31.pn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2" Type="http://schemas.openxmlformats.org/officeDocument/2006/relationships/image" Target="../media/image32.png"/><Relationship Id="rId1" Type="http://schemas.openxmlformats.org/officeDocument/2006/relationships/slideLayout" Target="../slideLayouts/slideLayout2.xml"/></Relationships>
</file>

<file path=ppt/slides/_rels/slide24.xml.rels><?xml version="1.0" encoding="UTF-8" standalone="yes"?>
<Relationships xmlns="http://schemas.openxmlformats.org/package/2006/relationships"><Relationship Id="rId2" Type="http://schemas.openxmlformats.org/officeDocument/2006/relationships/image" Target="../media/image33.png"/><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2" Type="http://schemas.openxmlformats.org/officeDocument/2006/relationships/image" Target="../media/image34.png"/><Relationship Id="rId1" Type="http://schemas.openxmlformats.org/officeDocument/2006/relationships/slideLayout" Target="../slideLayouts/slideLayout2.xml"/></Relationships>
</file>

<file path=ppt/slides/_rels/slide26.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3" Type="http://schemas.openxmlformats.org/officeDocument/2006/relationships/image" Target="../media/image38.png"/><Relationship Id="rId2" Type="http://schemas.openxmlformats.org/officeDocument/2006/relationships/image" Target="../media/image37.png"/><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39.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2.xml"/><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2" Type="http://schemas.openxmlformats.org/officeDocument/2006/relationships/image" Target="../media/image41.png"/><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6.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3" Type="http://schemas.openxmlformats.org/officeDocument/2006/relationships/image" Target="../media/image8.png"/><Relationship Id="rId2" Type="http://schemas.openxmlformats.org/officeDocument/2006/relationships/image" Target="../media/image7.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3" Type="http://schemas.openxmlformats.org/officeDocument/2006/relationships/image" Target="../media/image10.png"/><Relationship Id="rId2" Type="http://schemas.openxmlformats.org/officeDocument/2006/relationships/image" Target="../media/image9.png"/><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12.png"/><Relationship Id="rId2" Type="http://schemas.openxmlformats.org/officeDocument/2006/relationships/image" Target="../media/image11.png"/><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3" Type="http://schemas.openxmlformats.org/officeDocument/2006/relationships/image" Target="../media/image14.png"/><Relationship Id="rId2" Type="http://schemas.openxmlformats.org/officeDocument/2006/relationships/image" Target="../media/image1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Placeholder 2"/>
          <p:cNvPicPr>
            <a:picLocks noGrp="1" noChangeAspect="1"/>
          </p:cNvPicPr>
          <p:nvPr>
            <p:ph type="pic" sz="quarter" idx="10"/>
          </p:nvPr>
        </p:nvPicPr>
        <p:blipFill>
          <a:blip r:embed="rId2">
            <a:extLst>
              <a:ext uri="{28A0092B-C50C-407E-A947-70E740481C1C}">
                <a14:useLocalDpi xmlns:a14="http://schemas.microsoft.com/office/drawing/2010/main" val="0"/>
              </a:ext>
            </a:extLst>
          </a:blip>
          <a:srcRect l="11448" r="11448"/>
          <a:stretch>
            <a:fillRect/>
          </a:stretch>
        </p:blipFill>
        <p:spPr>
          <a:xfrm>
            <a:off x="4940300" y="0"/>
            <a:ext cx="7251700" cy="6858000"/>
          </a:xfrm>
        </p:spPr>
      </p:pic>
      <p:sp>
        <p:nvSpPr>
          <p:cNvPr id="4" name="Flowchart: Process 3"/>
          <p:cNvSpPr/>
          <p:nvPr/>
        </p:nvSpPr>
        <p:spPr>
          <a:xfrm>
            <a:off x="1392072" y="2524836"/>
            <a:ext cx="3548228" cy="600501"/>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Flowchart: Process 4"/>
          <p:cNvSpPr/>
          <p:nvPr/>
        </p:nvSpPr>
        <p:spPr>
          <a:xfrm>
            <a:off x="0" y="5215720"/>
            <a:ext cx="3548228" cy="600501"/>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lowchart: Process 5"/>
          <p:cNvSpPr/>
          <p:nvPr/>
        </p:nvSpPr>
        <p:spPr>
          <a:xfrm>
            <a:off x="0" y="3338017"/>
            <a:ext cx="3548228" cy="600501"/>
          </a:xfrm>
          <a:prstGeom prst="flowChartProcess">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Process 6"/>
          <p:cNvSpPr/>
          <p:nvPr/>
        </p:nvSpPr>
        <p:spPr>
          <a:xfrm>
            <a:off x="1392072" y="4264357"/>
            <a:ext cx="3548228" cy="600501"/>
          </a:xfrm>
          <a:prstGeom prst="flowChartProcess">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727227" y="2594253"/>
            <a:ext cx="5612746" cy="461665"/>
          </a:xfrm>
          <a:prstGeom prst="rect">
            <a:avLst/>
          </a:prstGeom>
        </p:spPr>
        <p:txBody>
          <a:bodyPr wrap="square">
            <a:spAutoFit/>
          </a:bodyPr>
          <a:lstStyle/>
          <a:p>
            <a:pPr algn="just"/>
            <a:r>
              <a:rPr lang="fa-IR" sz="2400" b="1" dirty="0">
                <a:solidFill>
                  <a:schemeClr val="bg1"/>
                </a:solidFill>
                <a:latin typeface="Shabnam" panose="020B0603030804020204" pitchFamily="34" charset="-78"/>
                <a:cs typeface="Shabnam" panose="020B0603030804020204" pitchFamily="34" charset="-78"/>
              </a:rPr>
              <a:t>موضوع:پاورپوینت کراسبو</a:t>
            </a:r>
          </a:p>
        </p:txBody>
      </p:sp>
      <p:sp>
        <p:nvSpPr>
          <p:cNvPr id="9" name="Rectangle 8"/>
          <p:cNvSpPr/>
          <p:nvPr/>
        </p:nvSpPr>
        <p:spPr>
          <a:xfrm>
            <a:off x="70763" y="3401748"/>
            <a:ext cx="3406702" cy="461665"/>
          </a:xfrm>
          <a:prstGeom prst="rect">
            <a:avLst/>
          </a:prstGeom>
        </p:spPr>
        <p:txBody>
          <a:bodyPr wrap="none">
            <a:spAutoFit/>
          </a:bodyPr>
          <a:lstStyle/>
          <a:p>
            <a:pPr algn="just"/>
            <a:r>
              <a:rPr lang="fa-IR" sz="2400" b="1" dirty="0">
                <a:solidFill>
                  <a:schemeClr val="bg1"/>
                </a:solidFill>
                <a:latin typeface="Shabnam" panose="020B0603030804020204" pitchFamily="34" charset="-78"/>
                <a:cs typeface="Shabnam" panose="020B0603030804020204" pitchFamily="34" charset="-78"/>
              </a:rPr>
              <a:t>استاد راهنما:علیرضا عزیزی</a:t>
            </a:r>
          </a:p>
        </p:txBody>
      </p:sp>
      <p:sp>
        <p:nvSpPr>
          <p:cNvPr id="10" name="Rectangle 9"/>
          <p:cNvSpPr/>
          <p:nvPr/>
        </p:nvSpPr>
        <p:spPr>
          <a:xfrm>
            <a:off x="1774114" y="4333774"/>
            <a:ext cx="2892138" cy="461665"/>
          </a:xfrm>
          <a:prstGeom prst="rect">
            <a:avLst/>
          </a:prstGeom>
        </p:spPr>
        <p:txBody>
          <a:bodyPr wrap="none">
            <a:spAutoFit/>
          </a:bodyPr>
          <a:lstStyle/>
          <a:p>
            <a:pPr algn="just"/>
            <a:r>
              <a:rPr lang="fa-IR" sz="2400" b="1" dirty="0">
                <a:solidFill>
                  <a:schemeClr val="bg1"/>
                </a:solidFill>
                <a:latin typeface="Shabnam" panose="020B0603030804020204" pitchFamily="34" charset="-78"/>
                <a:cs typeface="Shabnam" panose="020B0603030804020204" pitchFamily="34" charset="-78"/>
              </a:rPr>
              <a:t>پژوهشگر:فرزانه توکلی</a:t>
            </a:r>
          </a:p>
        </p:txBody>
      </p:sp>
      <p:sp>
        <p:nvSpPr>
          <p:cNvPr id="11" name="Rectangle 10"/>
          <p:cNvSpPr/>
          <p:nvPr/>
        </p:nvSpPr>
        <p:spPr>
          <a:xfrm>
            <a:off x="805740" y="5285137"/>
            <a:ext cx="1936748" cy="461665"/>
          </a:xfrm>
          <a:prstGeom prst="rect">
            <a:avLst/>
          </a:prstGeom>
        </p:spPr>
        <p:txBody>
          <a:bodyPr wrap="none">
            <a:spAutoFit/>
          </a:bodyPr>
          <a:lstStyle/>
          <a:p>
            <a:pPr algn="just"/>
            <a:r>
              <a:rPr lang="fa-IR" sz="2400" b="1" dirty="0">
                <a:solidFill>
                  <a:schemeClr val="bg1"/>
                </a:solidFill>
                <a:latin typeface="Shabnam" panose="020B0603030804020204" pitchFamily="34" charset="-78"/>
                <a:cs typeface="Shabnam" panose="020B0603030804020204" pitchFamily="34" charset="-78"/>
              </a:rPr>
              <a:t>تاریخ ارائه: ....</a:t>
            </a:r>
          </a:p>
        </p:txBody>
      </p:sp>
      <p:pic>
        <p:nvPicPr>
          <p:cNvPr id="12" name="Picture 11"/>
          <p:cNvPicPr>
            <a:picLocks noChangeAspect="1"/>
          </p:cNvPicPr>
          <p:nvPr/>
        </p:nvPicPr>
        <p:blipFill>
          <a:blip r:embed="rId3"/>
          <a:stretch>
            <a:fillRect/>
          </a:stretch>
        </p:blipFill>
        <p:spPr>
          <a:xfrm>
            <a:off x="820582" y="42417"/>
            <a:ext cx="2517128" cy="2517128"/>
          </a:xfrm>
          <a:prstGeom prst="rect">
            <a:avLst/>
          </a:prstGeom>
        </p:spPr>
      </p:pic>
    </p:spTree>
    <p:extLst>
      <p:ext uri="{BB962C8B-B14F-4D97-AF65-F5344CB8AC3E}">
        <p14:creationId xmlns:p14="http://schemas.microsoft.com/office/powerpoint/2010/main" val="3458143298"/>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Pentagon 8"/>
          <p:cNvSpPr/>
          <p:nvPr/>
        </p:nvSpPr>
        <p:spPr>
          <a:xfrm rot="10800000">
            <a:off x="9901238" y="1220419"/>
            <a:ext cx="1931370" cy="461665"/>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974006" y="1786325"/>
            <a:ext cx="4858602" cy="1754326"/>
          </a:xfrm>
          <a:prstGeom prst="rect">
            <a:avLst/>
          </a:prstGeom>
        </p:spPr>
        <p:txBody>
          <a:bodyPr wrap="square">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بازو: بازوها معمولاً در دو مدل ریکرو و کامپوند طراحی می شوند. کراسبوی ریکرو، بازوها و لوله بلندتری دارد تا بتواند نیرویی برابر با کراسبوی کامپوند داشته باشد.</a:t>
            </a:r>
          </a:p>
        </p:txBody>
      </p:sp>
      <p:sp>
        <p:nvSpPr>
          <p:cNvPr id="4" name="Rectangle 3"/>
          <p:cNvSpPr/>
          <p:nvPr/>
        </p:nvSpPr>
        <p:spPr>
          <a:xfrm>
            <a:off x="10003809" y="1220420"/>
            <a:ext cx="1828799"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اجزای کراسبو</a:t>
            </a:r>
          </a:p>
        </p:txBody>
      </p:sp>
      <p:pic>
        <p:nvPicPr>
          <p:cNvPr id="3" name="Picture 2"/>
          <p:cNvPicPr>
            <a:picLocks noChangeAspect="1"/>
          </p:cNvPicPr>
          <p:nvPr/>
        </p:nvPicPr>
        <p:blipFill>
          <a:blip r:embed="rId2"/>
          <a:stretch>
            <a:fillRect/>
          </a:stretch>
        </p:blipFill>
        <p:spPr>
          <a:xfrm>
            <a:off x="0" y="0"/>
            <a:ext cx="6858000" cy="6858000"/>
          </a:xfrm>
          <a:prstGeom prst="snip2DiagRect">
            <a:avLst/>
          </a:prstGeom>
          <a:solidFill>
            <a:srgbClr val="FFFFFF">
              <a:shade val="85000"/>
            </a:srgbClr>
          </a:solidFill>
          <a:ln w="76200" cap="sq">
            <a:solidFill>
              <a:schemeClr val="accent2">
                <a:lumMod val="40000"/>
                <a:lumOff val="60000"/>
              </a:schemeClr>
            </a:solidFill>
            <a:miter lim="800000"/>
          </a:ln>
          <a:effectLst>
            <a:outerShdw blurRad="88900" algn="tl" rotWithShape="0">
              <a:srgbClr val="000000">
                <a:alpha val="45000"/>
              </a:srgbClr>
            </a:outerShdw>
          </a:effectLst>
          <a:scene3d>
            <a:camera prst="orthographicFront"/>
            <a:lightRig rig="twoPt" dir="t">
              <a:rot lat="0" lon="0" rev="7200000"/>
            </a:lightRig>
          </a:scene3d>
          <a:sp3d>
            <a:bevelT w="25400" h="19050"/>
            <a:contourClr>
              <a:srgbClr val="FFFFFF"/>
            </a:contourClr>
          </a:sp3d>
        </p:spPr>
      </p:pic>
      <p:sp>
        <p:nvSpPr>
          <p:cNvPr id="5" name="Rectangle 4"/>
          <p:cNvSpPr/>
          <p:nvPr/>
        </p:nvSpPr>
        <p:spPr>
          <a:xfrm>
            <a:off x="7386638" y="4186238"/>
            <a:ext cx="4805362" cy="300037"/>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6858000" y="6181726"/>
            <a:ext cx="4805362" cy="300037"/>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7212983" y="5131862"/>
            <a:ext cx="4805362" cy="30003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flipV="1">
            <a:off x="6858000" y="1422676"/>
            <a:ext cx="3094524" cy="457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633210248"/>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0" y="0"/>
            <a:ext cx="12192000" cy="6857999"/>
          </a:xfrm>
          <a:prstGeom prst="rect">
            <a:avLst/>
          </a:prstGeom>
        </p:spPr>
      </p:pic>
      <p:sp>
        <p:nvSpPr>
          <p:cNvPr id="12" name="Rounded Rectangle 11"/>
          <p:cNvSpPr/>
          <p:nvPr/>
        </p:nvSpPr>
        <p:spPr>
          <a:xfrm>
            <a:off x="7015162" y="5623396"/>
            <a:ext cx="4698579" cy="374525"/>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ounded Rectangle 9"/>
          <p:cNvSpPr/>
          <p:nvPr/>
        </p:nvSpPr>
        <p:spPr>
          <a:xfrm>
            <a:off x="7015163" y="5103244"/>
            <a:ext cx="4698579" cy="405631"/>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9856190" y="4572000"/>
            <a:ext cx="1857552" cy="359794"/>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617742" y="4931794"/>
            <a:ext cx="6096000" cy="577081"/>
          </a:xfrm>
          <a:prstGeom prst="rect">
            <a:avLst/>
          </a:prstGeom>
        </p:spPr>
        <p:txBody>
          <a:bodyPr>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قبضه: قبضه محل تلاقی دو بازوی کراسبو می باشد.</a:t>
            </a:r>
          </a:p>
        </p:txBody>
      </p:sp>
      <p:pic>
        <p:nvPicPr>
          <p:cNvPr id="3" name="Picture 2"/>
          <p:cNvPicPr>
            <a:picLocks noChangeAspect="1"/>
          </p:cNvPicPr>
          <p:nvPr/>
        </p:nvPicPr>
        <p:blipFill>
          <a:blip r:embed="rId3"/>
          <a:stretch>
            <a:fillRect/>
          </a:stretch>
        </p:blipFill>
        <p:spPr>
          <a:xfrm>
            <a:off x="9856189" y="4457012"/>
            <a:ext cx="2005759" cy="646232"/>
          </a:xfrm>
          <a:prstGeom prst="rect">
            <a:avLst/>
          </a:prstGeom>
        </p:spPr>
      </p:pic>
      <p:sp>
        <p:nvSpPr>
          <p:cNvPr id="5" name="Rectangle 4"/>
          <p:cNvSpPr/>
          <p:nvPr/>
        </p:nvSpPr>
        <p:spPr>
          <a:xfrm>
            <a:off x="8786813" y="0"/>
            <a:ext cx="3405187" cy="200025"/>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11972924" y="0"/>
            <a:ext cx="219075" cy="457200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1" y="6643687"/>
            <a:ext cx="8786813" cy="214311"/>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0" y="3514725"/>
            <a:ext cx="214313" cy="3236118"/>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5617742" y="5463038"/>
            <a:ext cx="6096000" cy="577081"/>
          </a:xfrm>
          <a:prstGeom prst="rect">
            <a:avLst/>
          </a:prstGeom>
        </p:spPr>
        <p:txBody>
          <a:bodyPr>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دریچه سایت: نگهدارنده سایت کمان می باشد.</a:t>
            </a:r>
          </a:p>
        </p:txBody>
      </p:sp>
    </p:spTree>
    <p:extLst>
      <p:ext uri="{BB962C8B-B14F-4D97-AF65-F5344CB8AC3E}">
        <p14:creationId xmlns:p14="http://schemas.microsoft.com/office/powerpoint/2010/main" val="2004251026"/>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b="11841"/>
          <a:stretch/>
        </p:blipFill>
        <p:spPr>
          <a:xfrm>
            <a:off x="-1" y="-26924"/>
            <a:ext cx="12192001" cy="6884924"/>
          </a:xfrm>
          <a:prstGeom prst="rect">
            <a:avLst/>
          </a:prstGeom>
        </p:spPr>
      </p:pic>
      <p:sp>
        <p:nvSpPr>
          <p:cNvPr id="9" name="Flowchart: Process 8"/>
          <p:cNvSpPr/>
          <p:nvPr/>
        </p:nvSpPr>
        <p:spPr>
          <a:xfrm>
            <a:off x="257175" y="1557333"/>
            <a:ext cx="4542519" cy="1541220"/>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a:off x="0" y="1128713"/>
            <a:ext cx="12192000" cy="45719"/>
          </a:xfrm>
          <a:prstGeom prst="flowChartProcess">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Flowchart: Terminator 6"/>
          <p:cNvSpPr/>
          <p:nvPr/>
        </p:nvSpPr>
        <p:spPr>
          <a:xfrm>
            <a:off x="3043238" y="908595"/>
            <a:ext cx="1756456" cy="505868"/>
          </a:xfrm>
          <a:prstGeom prst="flowChartTerminator">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409433" y="1401379"/>
            <a:ext cx="4390261" cy="1754326"/>
          </a:xfrm>
          <a:prstGeom prst="rect">
            <a:avLst/>
          </a:prstGeom>
        </p:spPr>
        <p:txBody>
          <a:bodyPr wrap="square">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رکاب: رکاب برای ثابت نگه داشتن کراسبو به کار می رود. کماندار پایش را داخل رکاب می گذارد تا هنگام شلیک تیر، کراسبو سر نخورد.</a:t>
            </a:r>
          </a:p>
        </p:txBody>
      </p:sp>
      <p:pic>
        <p:nvPicPr>
          <p:cNvPr id="3" name="Picture 2"/>
          <p:cNvPicPr>
            <a:picLocks noChangeAspect="1"/>
          </p:cNvPicPr>
          <p:nvPr/>
        </p:nvPicPr>
        <p:blipFill>
          <a:blip r:embed="rId3"/>
          <a:stretch>
            <a:fillRect/>
          </a:stretch>
        </p:blipFill>
        <p:spPr>
          <a:xfrm>
            <a:off x="2918587" y="892219"/>
            <a:ext cx="2005758" cy="646232"/>
          </a:xfrm>
          <a:prstGeom prst="rect">
            <a:avLst/>
          </a:prstGeom>
        </p:spPr>
      </p:pic>
    </p:spTree>
    <p:extLst>
      <p:ext uri="{BB962C8B-B14F-4D97-AF65-F5344CB8AC3E}">
        <p14:creationId xmlns:p14="http://schemas.microsoft.com/office/powerpoint/2010/main" val="84745247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p:cNvSpPr/>
          <p:nvPr/>
        </p:nvSpPr>
        <p:spPr>
          <a:xfrm>
            <a:off x="0" y="0"/>
            <a:ext cx="12192000"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5163973" y="185738"/>
            <a:ext cx="2103461" cy="6481092"/>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9886950" y="382138"/>
            <a:ext cx="1671638" cy="503688"/>
          </a:xfrm>
          <a:prstGeom prst="rect">
            <a:avLst/>
          </a:prstGeom>
          <a:solidFill>
            <a:schemeClr val="accent2">
              <a:lumMod val="40000"/>
              <a:lumOff val="6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7418411" y="1028369"/>
            <a:ext cx="4319285" cy="1754326"/>
          </a:xfrm>
          <a:prstGeom prst="rect">
            <a:avLst/>
          </a:prstGeom>
        </p:spPr>
        <p:txBody>
          <a:bodyPr wrap="square">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شیارک: شیار باریکی روی لوله قرار دارد که تیر را در بهترین حالت تنظیم می کند. شیارک باعث بالا رفتن دقت و سرعت نشانه گیری می شود.</a:t>
            </a:r>
          </a:p>
        </p:txBody>
      </p:sp>
      <p:pic>
        <p:nvPicPr>
          <p:cNvPr id="3" name="Picture 2"/>
          <p:cNvPicPr>
            <a:picLocks noChangeAspect="1"/>
          </p:cNvPicPr>
          <p:nvPr/>
        </p:nvPicPr>
        <p:blipFill>
          <a:blip r:embed="rId2"/>
          <a:stretch>
            <a:fillRect/>
          </a:stretch>
        </p:blipFill>
        <p:spPr>
          <a:xfrm>
            <a:off x="9731938" y="382137"/>
            <a:ext cx="2005758" cy="646232"/>
          </a:xfrm>
          <a:prstGeom prst="rect">
            <a:avLst/>
          </a:prstGeom>
        </p:spPr>
      </p:pic>
      <p:pic>
        <p:nvPicPr>
          <p:cNvPr id="4" name="Picture 3"/>
          <p:cNvPicPr>
            <a:picLocks noChangeAspect="1"/>
          </p:cNvPicPr>
          <p:nvPr/>
        </p:nvPicPr>
        <p:blipFill rotWithShape="1">
          <a:blip r:embed="rId3"/>
          <a:srcRect b="11045"/>
          <a:stretch/>
        </p:blipFill>
        <p:spPr>
          <a:xfrm>
            <a:off x="204717" y="382137"/>
            <a:ext cx="6858000" cy="6100549"/>
          </a:xfrm>
          <a:prstGeom prst="rect">
            <a:avLst/>
          </a:prstGeom>
        </p:spPr>
      </p:pic>
      <p:sp>
        <p:nvSpPr>
          <p:cNvPr id="6" name="Rectangle 5"/>
          <p:cNvSpPr/>
          <p:nvPr/>
        </p:nvSpPr>
        <p:spPr>
          <a:xfrm>
            <a:off x="7062717" y="614363"/>
            <a:ext cx="2824233" cy="45719"/>
          </a:xfrm>
          <a:prstGeom prst="rect">
            <a:avLst/>
          </a:prstGeom>
          <a:solidFill>
            <a:schemeClr val="accent2">
              <a:lumMod val="40000"/>
              <a:lumOff val="6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9043988" y="3591664"/>
            <a:ext cx="3148012" cy="46077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7267434" y="4750281"/>
            <a:ext cx="3148012" cy="41092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8157932" y="5814562"/>
            <a:ext cx="3148012" cy="41092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163473840"/>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Picture 6"/>
          <p:cNvPicPr>
            <a:picLocks noChangeAspect="1"/>
          </p:cNvPicPr>
          <p:nvPr/>
        </p:nvPicPr>
        <p:blipFill rotWithShape="1">
          <a:blip r:embed="rId2"/>
          <a:srcRect t="26145"/>
          <a:stretch/>
        </p:blipFill>
        <p:spPr>
          <a:xfrm>
            <a:off x="0" y="10463"/>
            <a:ext cx="6825923" cy="3411824"/>
          </a:xfrm>
          <a:prstGeom prst="rect">
            <a:avLst/>
          </a:prstGeom>
        </p:spPr>
      </p:pic>
      <p:sp>
        <p:nvSpPr>
          <p:cNvPr id="9" name="Snip Same Side Corner Rectangle 8"/>
          <p:cNvSpPr/>
          <p:nvPr/>
        </p:nvSpPr>
        <p:spPr>
          <a:xfrm>
            <a:off x="137834" y="550296"/>
            <a:ext cx="1905279" cy="521267"/>
          </a:xfrm>
          <a:prstGeom prst="snip2Same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p:cNvPicPr>
            <a:picLocks noChangeAspect="1"/>
          </p:cNvPicPr>
          <p:nvPr/>
        </p:nvPicPr>
        <p:blipFill>
          <a:blip r:embed="rId2"/>
          <a:stretch>
            <a:fillRect/>
          </a:stretch>
        </p:blipFill>
        <p:spPr>
          <a:xfrm>
            <a:off x="0" y="2182285"/>
            <a:ext cx="6825924" cy="4619625"/>
          </a:xfrm>
          <a:prstGeom prst="rect">
            <a:avLst/>
          </a:prstGeom>
        </p:spPr>
      </p:pic>
      <p:sp>
        <p:nvSpPr>
          <p:cNvPr id="8" name="Rectangle 7"/>
          <p:cNvSpPr/>
          <p:nvPr/>
        </p:nvSpPr>
        <p:spPr>
          <a:xfrm>
            <a:off x="288135" y="2471738"/>
            <a:ext cx="6441744" cy="1089721"/>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288135" y="2361130"/>
            <a:ext cx="6441744" cy="1200329"/>
          </a:xfrm>
          <a:prstGeom prst="rect">
            <a:avLst/>
          </a:prstGeom>
        </p:spPr>
        <p:txBody>
          <a:bodyPr wrap="square">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ضامن ماشه: ضامن ماشه از در رفتن اتفاقی تیر جلوگیری می کند. ضامن هم به صورت اتومات و هم به صورت مکانیکی درگیر می شود.</a:t>
            </a:r>
          </a:p>
        </p:txBody>
      </p:sp>
      <p:pic>
        <p:nvPicPr>
          <p:cNvPr id="3" name="Picture 2"/>
          <p:cNvPicPr>
            <a:picLocks noChangeAspect="1"/>
          </p:cNvPicPr>
          <p:nvPr/>
        </p:nvPicPr>
        <p:blipFill>
          <a:blip r:embed="rId3"/>
          <a:stretch>
            <a:fillRect/>
          </a:stretch>
        </p:blipFill>
        <p:spPr>
          <a:xfrm>
            <a:off x="137834" y="550296"/>
            <a:ext cx="2005758" cy="646232"/>
          </a:xfrm>
          <a:prstGeom prst="rect">
            <a:avLst/>
          </a:prstGeom>
        </p:spPr>
      </p:pic>
      <p:pic>
        <p:nvPicPr>
          <p:cNvPr id="4" name="Picture 3"/>
          <p:cNvPicPr>
            <a:picLocks noChangeAspect="1"/>
          </p:cNvPicPr>
          <p:nvPr/>
        </p:nvPicPr>
        <p:blipFill rotWithShape="1">
          <a:blip r:embed="rId4"/>
          <a:srcRect t="15721"/>
          <a:stretch/>
        </p:blipFill>
        <p:spPr>
          <a:xfrm>
            <a:off x="6825924" y="430921"/>
            <a:ext cx="4956165" cy="5969879"/>
          </a:xfrm>
          <a:prstGeom prst="rect">
            <a:avLst/>
          </a:prstGeom>
        </p:spPr>
      </p:pic>
    </p:spTree>
    <p:extLst>
      <p:ext uri="{BB962C8B-B14F-4D97-AF65-F5344CB8AC3E}">
        <p14:creationId xmlns:p14="http://schemas.microsoft.com/office/powerpoint/2010/main" val="973336855"/>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Rectangle 12"/>
          <p:cNvSpPr/>
          <p:nvPr/>
        </p:nvSpPr>
        <p:spPr>
          <a:xfrm>
            <a:off x="0" y="3771898"/>
            <a:ext cx="12192000" cy="37147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a:blip r:embed="rId3"/>
          <a:stretch>
            <a:fillRect/>
          </a:stretch>
        </p:blipFill>
        <p:spPr>
          <a:xfrm>
            <a:off x="163578" y="352425"/>
            <a:ext cx="9753600" cy="6505575"/>
          </a:xfrm>
          <a:prstGeom prst="rect">
            <a:avLst/>
          </a:prstGeom>
        </p:spPr>
      </p:pic>
      <p:sp>
        <p:nvSpPr>
          <p:cNvPr id="2" name="Rectangle 1"/>
          <p:cNvSpPr/>
          <p:nvPr/>
        </p:nvSpPr>
        <p:spPr>
          <a:xfrm>
            <a:off x="7356143" y="1500235"/>
            <a:ext cx="4423917" cy="1200329"/>
          </a:xfrm>
          <a:prstGeom prst="rect">
            <a:avLst/>
          </a:prstGeom>
        </p:spPr>
        <p:txBody>
          <a:bodyPr wrap="square">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فنر نگهدارنده تیر: این قطعه، تیر را تا زمان رها شدن ضامن ثابت نگه می دارد.</a:t>
            </a:r>
          </a:p>
        </p:txBody>
      </p:sp>
      <p:pic>
        <p:nvPicPr>
          <p:cNvPr id="3" name="Picture 2"/>
          <p:cNvPicPr>
            <a:picLocks noChangeAspect="1"/>
          </p:cNvPicPr>
          <p:nvPr/>
        </p:nvPicPr>
        <p:blipFill>
          <a:blip r:embed="rId4"/>
          <a:stretch>
            <a:fillRect/>
          </a:stretch>
        </p:blipFill>
        <p:spPr>
          <a:xfrm>
            <a:off x="9774303" y="854003"/>
            <a:ext cx="2005758" cy="646232"/>
          </a:xfrm>
          <a:prstGeom prst="rect">
            <a:avLst/>
          </a:prstGeom>
        </p:spPr>
      </p:pic>
      <p:sp>
        <p:nvSpPr>
          <p:cNvPr id="5" name="Rectangle 4"/>
          <p:cNvSpPr/>
          <p:nvPr/>
        </p:nvSpPr>
        <p:spPr>
          <a:xfrm>
            <a:off x="0" y="0"/>
            <a:ext cx="1371600" cy="1285875"/>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10820400" y="5572125"/>
            <a:ext cx="1371600" cy="1285875"/>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275398" y="218185"/>
            <a:ext cx="1400175" cy="127163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10525125" y="5305425"/>
            <a:ext cx="1400175" cy="127163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1" y="4914900"/>
            <a:ext cx="163577" cy="194310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0" y="6686550"/>
            <a:ext cx="1675573" cy="17145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a:off x="12028423" y="0"/>
            <a:ext cx="163577" cy="194310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p:cNvSpPr/>
          <p:nvPr/>
        </p:nvSpPr>
        <p:spPr>
          <a:xfrm>
            <a:off x="10434638" y="3920"/>
            <a:ext cx="1675573" cy="17145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Rectangle 13"/>
          <p:cNvSpPr/>
          <p:nvPr/>
        </p:nvSpPr>
        <p:spPr>
          <a:xfrm>
            <a:off x="10301288" y="3228748"/>
            <a:ext cx="1890712" cy="376463"/>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Rectangle 14"/>
          <p:cNvSpPr/>
          <p:nvPr/>
        </p:nvSpPr>
        <p:spPr>
          <a:xfrm>
            <a:off x="10301288" y="4365381"/>
            <a:ext cx="1890712" cy="376463"/>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Rectangle 15"/>
          <p:cNvSpPr/>
          <p:nvPr/>
        </p:nvSpPr>
        <p:spPr>
          <a:xfrm>
            <a:off x="1193193" y="1108537"/>
            <a:ext cx="8723985" cy="4571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556863645"/>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Rectangle 5"/>
          <p:cNvSpPr/>
          <p:nvPr/>
        </p:nvSpPr>
        <p:spPr>
          <a:xfrm>
            <a:off x="9885062" y="526684"/>
            <a:ext cx="1894746" cy="535113"/>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5" name="Picture 4"/>
          <p:cNvPicPr>
            <a:picLocks noChangeAspect="1"/>
          </p:cNvPicPr>
          <p:nvPr/>
        </p:nvPicPr>
        <p:blipFill rotWithShape="1">
          <a:blip r:embed="rId2"/>
          <a:srcRect l="19818" r="-1501"/>
          <a:stretch/>
        </p:blipFill>
        <p:spPr>
          <a:xfrm rot="16200000">
            <a:off x="3462498" y="461425"/>
            <a:ext cx="5601837" cy="6858000"/>
          </a:xfrm>
          <a:prstGeom prst="rect">
            <a:avLst/>
          </a:prstGeom>
        </p:spPr>
      </p:pic>
      <p:sp>
        <p:nvSpPr>
          <p:cNvPr id="4" name="Rectangle 3"/>
          <p:cNvSpPr/>
          <p:nvPr/>
        </p:nvSpPr>
        <p:spPr>
          <a:xfrm>
            <a:off x="192645" y="1301503"/>
            <a:ext cx="11587163" cy="146013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90815" y="1104268"/>
            <a:ext cx="11588993" cy="1685077"/>
          </a:xfrm>
          <a:prstGeom prst="rect">
            <a:avLst/>
          </a:prstGeom>
        </p:spPr>
        <p:txBody>
          <a:bodyPr wrap="square">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بولت: تیرهای کوچک و سنگینی که برای کراسبو استفاده می شوند، بولت نام دارند. سرعت و شتاب بولت برای شکار با کراسبو بسیار حائز اهمیت است. سرعت تیر با تعداد فوت در ثانیه محاسبه می شود. نباید از بولت سبک تر و کوتاه تر از حد استانداردی که سازنده کراسبو تعیین نموده، استفاده کرد. استفاده از تیرهای غیر استاندارد می تواند بسیار خطرساز باشد.</a:t>
            </a:r>
          </a:p>
        </p:txBody>
      </p:sp>
      <p:pic>
        <p:nvPicPr>
          <p:cNvPr id="3" name="Picture 2"/>
          <p:cNvPicPr>
            <a:picLocks noChangeAspect="1"/>
          </p:cNvPicPr>
          <p:nvPr/>
        </p:nvPicPr>
        <p:blipFill>
          <a:blip r:embed="rId3"/>
          <a:stretch>
            <a:fillRect/>
          </a:stretch>
        </p:blipFill>
        <p:spPr>
          <a:xfrm>
            <a:off x="9812851" y="525817"/>
            <a:ext cx="2005758" cy="646232"/>
          </a:xfrm>
          <a:prstGeom prst="rect">
            <a:avLst/>
          </a:prstGeom>
        </p:spPr>
      </p:pic>
      <p:sp>
        <p:nvSpPr>
          <p:cNvPr id="7" name="Rectangle 6"/>
          <p:cNvSpPr/>
          <p:nvPr/>
        </p:nvSpPr>
        <p:spPr>
          <a:xfrm>
            <a:off x="190815" y="821949"/>
            <a:ext cx="9858375" cy="5556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12044362" y="3029442"/>
            <a:ext cx="45719" cy="377190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109182" y="2986580"/>
            <a:ext cx="45719" cy="377190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Diamond 9"/>
          <p:cNvSpPr/>
          <p:nvPr/>
        </p:nvSpPr>
        <p:spPr>
          <a:xfrm>
            <a:off x="10399594" y="5500048"/>
            <a:ext cx="1380214" cy="1191296"/>
          </a:xfrm>
          <a:prstGeom prst="diamond">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Diamond 10"/>
          <p:cNvSpPr/>
          <p:nvPr/>
        </p:nvSpPr>
        <p:spPr>
          <a:xfrm>
            <a:off x="410507" y="5500048"/>
            <a:ext cx="1380214" cy="1191296"/>
          </a:xfrm>
          <a:prstGeom prst="diamond">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Diamond 11"/>
          <p:cNvSpPr/>
          <p:nvPr/>
        </p:nvSpPr>
        <p:spPr>
          <a:xfrm>
            <a:off x="9841764" y="4506036"/>
            <a:ext cx="1380214" cy="1191296"/>
          </a:xfrm>
          <a:prstGeom prst="diamond">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Diamond 12"/>
          <p:cNvSpPr/>
          <p:nvPr/>
        </p:nvSpPr>
        <p:spPr>
          <a:xfrm>
            <a:off x="977285" y="4506036"/>
            <a:ext cx="1380214" cy="1191296"/>
          </a:xfrm>
          <a:prstGeom prst="diamond">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Diamond 13"/>
          <p:cNvSpPr/>
          <p:nvPr/>
        </p:nvSpPr>
        <p:spPr>
          <a:xfrm>
            <a:off x="402712" y="3512024"/>
            <a:ext cx="1380214" cy="1191296"/>
          </a:xfrm>
          <a:prstGeom prst="diamond">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Diamond 14"/>
          <p:cNvSpPr/>
          <p:nvPr/>
        </p:nvSpPr>
        <p:spPr>
          <a:xfrm>
            <a:off x="10531871" y="3512024"/>
            <a:ext cx="1380214" cy="1191296"/>
          </a:xfrm>
          <a:prstGeom prst="diamond">
            <a:avLst/>
          </a:prstGeom>
          <a:solidFill>
            <a:schemeClr val="accent2">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1932209"/>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 name="Picture 7"/>
          <p:cNvPicPr>
            <a:picLocks noChangeAspect="1"/>
          </p:cNvPicPr>
          <p:nvPr/>
        </p:nvPicPr>
        <p:blipFill>
          <a:blip r:embed="rId2"/>
          <a:stretch>
            <a:fillRect/>
          </a:stretch>
        </p:blipFill>
        <p:spPr>
          <a:xfrm>
            <a:off x="0" y="0"/>
            <a:ext cx="12192000" cy="6858000"/>
          </a:xfrm>
          <a:prstGeom prst="rect">
            <a:avLst/>
          </a:prstGeom>
        </p:spPr>
      </p:pic>
      <p:sp>
        <p:nvSpPr>
          <p:cNvPr id="2" name="Rectangle 1"/>
          <p:cNvSpPr/>
          <p:nvPr/>
        </p:nvSpPr>
        <p:spPr>
          <a:xfrm>
            <a:off x="10193704" y="449212"/>
            <a:ext cx="1801504"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انواع کراسبو</a:t>
            </a:r>
          </a:p>
        </p:txBody>
      </p:sp>
      <p:sp>
        <p:nvSpPr>
          <p:cNvPr id="4" name="Rectangle 3"/>
          <p:cNvSpPr/>
          <p:nvPr/>
        </p:nvSpPr>
        <p:spPr>
          <a:xfrm>
            <a:off x="7054791" y="910877"/>
            <a:ext cx="4940417" cy="2862322"/>
          </a:xfrm>
          <a:prstGeom prst="rect">
            <a:avLst/>
          </a:prstGeom>
        </p:spPr>
        <p:txBody>
          <a:bodyPr wrap="square">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در مقایسه با کراسبوی کامپوند، طراحی ساده تری دارد. این کمان ها راحت تر تعمیر می شوند. کراسبوی ریکرو، بازوها و لوله بلندتری دارد و زه بیشتر عقب کشیده می شود. این کمان ساده ترین نوع در میان کراسبوها محسوب می شود.</a:t>
            </a:r>
          </a:p>
        </p:txBody>
      </p:sp>
      <p:pic>
        <p:nvPicPr>
          <p:cNvPr id="5" name="Picture 4"/>
          <p:cNvPicPr>
            <a:picLocks noChangeAspect="1"/>
          </p:cNvPicPr>
          <p:nvPr/>
        </p:nvPicPr>
        <p:blipFill>
          <a:blip r:embed="rId3"/>
          <a:stretch>
            <a:fillRect/>
          </a:stretch>
        </p:blipFill>
        <p:spPr>
          <a:xfrm>
            <a:off x="0" y="0"/>
            <a:ext cx="6858000" cy="6858000"/>
          </a:xfrm>
          <a:prstGeom prst="rect">
            <a:avLst/>
          </a:prstGeom>
        </p:spPr>
      </p:pic>
      <p:sp>
        <p:nvSpPr>
          <p:cNvPr id="9" name="Rectangle 8"/>
          <p:cNvSpPr/>
          <p:nvPr/>
        </p:nvSpPr>
        <p:spPr>
          <a:xfrm>
            <a:off x="6857999" y="3773199"/>
            <a:ext cx="1825567" cy="46077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8683567" y="4233975"/>
            <a:ext cx="3508434" cy="46077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71753386"/>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Flowchart: Preparation 8"/>
          <p:cNvSpPr/>
          <p:nvPr/>
        </p:nvSpPr>
        <p:spPr>
          <a:xfrm>
            <a:off x="6632811" y="2728913"/>
            <a:ext cx="5586484" cy="3914775"/>
          </a:xfrm>
          <a:prstGeom prst="flowChartPreparation">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0" y="624689"/>
            <a:ext cx="12192000" cy="54688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7943850" y="0"/>
            <a:ext cx="785813" cy="685800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509516" y="1046539"/>
            <a:ext cx="6096000" cy="3901068"/>
          </a:xfrm>
          <a:prstGeom prst="rect">
            <a:avLst/>
          </a:prstGeom>
        </p:spPr>
        <p:txBody>
          <a:bodyPr>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طراحی کراسبوی ریکرو ساده است و هنگام شلیک صدای زیادی تولید نمی کند. به علت وزن کمی که دارد، می توان مسافت زیادی را با آن پیاده روی کرد. همچنین می توان به راحتی با این کراسبو از درخت بالا رفت و بر روی استند درختی تیراندازی جاگیر شد. کمان ریکرو شتاب کمتری به تیر می دهد. این نوع کراسبو برای شکار و تیراندازی با کمان تفریحی استفاده می شود. قیمت آن کمان از کراسبوی کامپوند پایین تر است.</a:t>
            </a:r>
          </a:p>
        </p:txBody>
      </p:sp>
      <p:pic>
        <p:nvPicPr>
          <p:cNvPr id="4" name="Picture 3"/>
          <p:cNvPicPr>
            <a:picLocks noChangeAspect="1"/>
          </p:cNvPicPr>
          <p:nvPr/>
        </p:nvPicPr>
        <p:blipFill>
          <a:blip r:embed="rId2"/>
          <a:stretch>
            <a:fillRect/>
          </a:stretch>
        </p:blipFill>
        <p:spPr>
          <a:xfrm>
            <a:off x="9771532" y="624689"/>
            <a:ext cx="1902117" cy="1377815"/>
          </a:xfrm>
          <a:prstGeom prst="rect">
            <a:avLst/>
          </a:prstGeom>
        </p:spPr>
      </p:pic>
      <p:pic>
        <p:nvPicPr>
          <p:cNvPr id="2" name="Picture 1"/>
          <p:cNvPicPr>
            <a:picLocks noChangeAspect="1"/>
          </p:cNvPicPr>
          <p:nvPr/>
        </p:nvPicPr>
        <p:blipFill rotWithShape="1">
          <a:blip r:embed="rId3"/>
          <a:srcRect b="11222"/>
          <a:stretch/>
        </p:blipFill>
        <p:spPr>
          <a:xfrm>
            <a:off x="7456225" y="2889608"/>
            <a:ext cx="3939656" cy="3497544"/>
          </a:xfrm>
          <a:prstGeom prst="rect">
            <a:avLst/>
          </a:prstGeom>
        </p:spPr>
      </p:pic>
      <p:sp>
        <p:nvSpPr>
          <p:cNvPr id="10" name="Flowchart: Process 9"/>
          <p:cNvSpPr/>
          <p:nvPr/>
        </p:nvSpPr>
        <p:spPr>
          <a:xfrm>
            <a:off x="509516" y="5683568"/>
            <a:ext cx="6096000" cy="45719"/>
          </a:xfrm>
          <a:prstGeom prst="flowChartProcess">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121670855"/>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b="11155"/>
          <a:stretch/>
        </p:blipFill>
        <p:spPr>
          <a:xfrm>
            <a:off x="0" y="855939"/>
            <a:ext cx="12192000" cy="6002061"/>
          </a:xfrm>
          <a:prstGeom prst="rect">
            <a:avLst/>
          </a:prstGeom>
        </p:spPr>
      </p:pic>
      <p:sp>
        <p:nvSpPr>
          <p:cNvPr id="5" name="Flowchart: Process 4"/>
          <p:cNvSpPr/>
          <p:nvPr/>
        </p:nvSpPr>
        <p:spPr>
          <a:xfrm>
            <a:off x="136478" y="103044"/>
            <a:ext cx="11691582" cy="1499051"/>
          </a:xfrm>
          <a:prstGeom prst="flowChartProcess">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Pentagon 5"/>
          <p:cNvSpPr/>
          <p:nvPr/>
        </p:nvSpPr>
        <p:spPr>
          <a:xfrm rot="10800000">
            <a:off x="9453350" y="104118"/>
            <a:ext cx="2374710" cy="454170"/>
          </a:xfrm>
          <a:prstGeom prst="homePlate">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9717206" y="103045"/>
            <a:ext cx="2210938" cy="830997"/>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کراسبوی کامپوند</a:t>
            </a:r>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136478" y="401767"/>
            <a:ext cx="11691582" cy="1200329"/>
          </a:xfrm>
          <a:prstGeom prst="rect">
            <a:avLst/>
          </a:prstGeom>
        </p:spPr>
        <p:txBody>
          <a:bodyPr wrap="square">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کراسبوی کامپوند پیچیدگی بیشتری نسبت به کراسبوی ریکرو دارد. کراسبوی کامپوند بازوهای کوتاه تری دارد و در فضاهای تنگ و باریک عملکرد بهتری دارد. کراسبوی کامپوند طراحی ظریفی دارد و همین امر در بالا رفتن سرعت تیر تاثیر گذاشته است.</a:t>
            </a:r>
          </a:p>
        </p:txBody>
      </p:sp>
    </p:spTree>
    <p:extLst>
      <p:ext uri="{BB962C8B-B14F-4D97-AF65-F5344CB8AC3E}">
        <p14:creationId xmlns:p14="http://schemas.microsoft.com/office/powerpoint/2010/main" val="2769596281"/>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Teardrop 9"/>
          <p:cNvSpPr/>
          <p:nvPr/>
        </p:nvSpPr>
        <p:spPr>
          <a:xfrm>
            <a:off x="1176266" y="3889612"/>
            <a:ext cx="2339312" cy="2880960"/>
          </a:xfrm>
          <a:prstGeom prst="teardrop">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Teardrop 8"/>
          <p:cNvSpPr/>
          <p:nvPr/>
        </p:nvSpPr>
        <p:spPr>
          <a:xfrm>
            <a:off x="4531057" y="1995991"/>
            <a:ext cx="3562066" cy="3428714"/>
          </a:xfrm>
          <a:prstGeom prst="teardrop">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10836322" y="425145"/>
            <a:ext cx="1160060" cy="461665"/>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0" y="789118"/>
            <a:ext cx="11996382" cy="1200329"/>
          </a:xfrm>
          <a:prstGeom prst="rect">
            <a:avLst/>
          </a:prstGeom>
        </p:spPr>
        <p:txBody>
          <a:bodyPr wrap="square">
            <a:spAutoFit/>
          </a:bodyPr>
          <a:lstStyle/>
          <a:p>
            <a:pPr algn="just">
              <a:lnSpc>
                <a:spcPct val="200000"/>
              </a:lnSpc>
            </a:pPr>
            <a:r>
              <a:rPr lang="fa-IR" b="0" i="0" dirty="0">
                <a:solidFill>
                  <a:srgbClr val="474747"/>
                </a:solidFill>
                <a:effectLst/>
                <a:latin typeface="Vazir" panose="020B0603030804020204" pitchFamily="34" charset="-78"/>
                <a:cs typeface="Vazir" panose="020B0603030804020204" pitchFamily="34" charset="-78"/>
              </a:rPr>
              <a:t>ورزشی مفرح و هیجان انگیز است. در ایام قدیم از کراسبو برای شکار و جنگ استفاده می شد. امروزه کراسبو به ورزشی مهیج تبدیل شده و برای تیراندازی به تارگت، شکار و مسابقه به کار می رود. کراسبو در برخی از کشورها به عنوان وسیله نظامی هم استفاده می شود.</a:t>
            </a:r>
          </a:p>
        </p:txBody>
      </p:sp>
      <p:sp>
        <p:nvSpPr>
          <p:cNvPr id="5" name="Rectangle 4"/>
          <p:cNvSpPr/>
          <p:nvPr/>
        </p:nvSpPr>
        <p:spPr>
          <a:xfrm>
            <a:off x="10912848" y="392011"/>
            <a:ext cx="1007007"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کراسبو</a:t>
            </a:r>
          </a:p>
        </p:txBody>
      </p:sp>
      <p:pic>
        <p:nvPicPr>
          <p:cNvPr id="6" name="Picture 5"/>
          <p:cNvPicPr>
            <a:picLocks noChangeAspect="1"/>
          </p:cNvPicPr>
          <p:nvPr/>
        </p:nvPicPr>
        <p:blipFill>
          <a:blip r:embed="rId2"/>
          <a:stretch>
            <a:fillRect/>
          </a:stretch>
        </p:blipFill>
        <p:spPr>
          <a:xfrm>
            <a:off x="2500099" y="1989447"/>
            <a:ext cx="4762500" cy="4762500"/>
          </a:xfrm>
          <a:prstGeom prst="rect">
            <a:avLst/>
          </a:prstGeom>
        </p:spPr>
      </p:pic>
      <p:sp>
        <p:nvSpPr>
          <p:cNvPr id="2" name="Rectangle 1"/>
          <p:cNvSpPr/>
          <p:nvPr/>
        </p:nvSpPr>
        <p:spPr>
          <a:xfrm>
            <a:off x="0" y="3398293"/>
            <a:ext cx="2500099" cy="49131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7262599" y="5117910"/>
            <a:ext cx="4929401" cy="696036"/>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0" y="655977"/>
            <a:ext cx="10989375" cy="457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0206479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5" name="Flowchart: Process 14"/>
          <p:cNvSpPr/>
          <p:nvPr/>
        </p:nvSpPr>
        <p:spPr>
          <a:xfrm>
            <a:off x="9948991" y="679280"/>
            <a:ext cx="1709609" cy="503738"/>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673184" y="1183018"/>
            <a:ext cx="6096000" cy="3901068"/>
          </a:xfrm>
          <a:prstGeom prst="rect">
            <a:avLst/>
          </a:prstGeom>
        </p:spPr>
        <p:txBody>
          <a:bodyPr>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استفاده از این کمان و همچنین حمل آن از کمان ریکرو آسان تر است. نیروی پرتاب تیر در این کمان زیاد است. هنگام شلیک تیر صدای بلندی تولید می شود. به علت راحتی شلیک و سرعت بالای تیر، از این کراسبو برای شکار استفاده می شود. می توان تیر را هم با دست و هم با وسایل موجود در بازار عقب بکشید و پرتاب کنید. طناب هایی برای این کار وجود دارند که نیروی کشش را تا 50 درصد کاهش می دهند.</a:t>
            </a:r>
          </a:p>
        </p:txBody>
      </p:sp>
      <p:pic>
        <p:nvPicPr>
          <p:cNvPr id="3" name="Picture 2"/>
          <p:cNvPicPr>
            <a:picLocks noChangeAspect="1"/>
          </p:cNvPicPr>
          <p:nvPr/>
        </p:nvPicPr>
        <p:blipFill>
          <a:blip r:embed="rId2"/>
          <a:stretch>
            <a:fillRect/>
          </a:stretch>
        </p:blipFill>
        <p:spPr>
          <a:xfrm>
            <a:off x="9867067" y="679280"/>
            <a:ext cx="1902117" cy="1377815"/>
          </a:xfrm>
          <a:prstGeom prst="rect">
            <a:avLst/>
          </a:prstGeom>
        </p:spPr>
      </p:pic>
      <p:pic>
        <p:nvPicPr>
          <p:cNvPr id="4" name="Picture 3"/>
          <p:cNvPicPr>
            <a:picLocks noChangeAspect="1"/>
          </p:cNvPicPr>
          <p:nvPr/>
        </p:nvPicPr>
        <p:blipFill>
          <a:blip r:embed="rId3"/>
          <a:stretch>
            <a:fillRect/>
          </a:stretch>
        </p:blipFill>
        <p:spPr>
          <a:xfrm>
            <a:off x="622181" y="890414"/>
            <a:ext cx="4314825" cy="4486275"/>
          </a:xfrm>
          <a:prstGeom prst="rect">
            <a:avLst/>
          </a:prstGeom>
        </p:spPr>
      </p:pic>
      <p:sp>
        <p:nvSpPr>
          <p:cNvPr id="5" name="Flowchart: Process 4"/>
          <p:cNvSpPr/>
          <p:nvPr/>
        </p:nvSpPr>
        <p:spPr>
          <a:xfrm>
            <a:off x="0" y="0"/>
            <a:ext cx="622181" cy="890414"/>
          </a:xfrm>
          <a:prstGeom prst="flowChartProcess">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a:off x="4930061" y="0"/>
            <a:ext cx="622181" cy="890414"/>
          </a:xfrm>
          <a:prstGeom prst="flowChartProcess">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a:off x="-1" y="5376689"/>
            <a:ext cx="622181" cy="890414"/>
          </a:xfrm>
          <a:prstGeom prst="flowChartProcess">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Process 9"/>
          <p:cNvSpPr/>
          <p:nvPr/>
        </p:nvSpPr>
        <p:spPr>
          <a:xfrm>
            <a:off x="4930060" y="5376689"/>
            <a:ext cx="622181" cy="890414"/>
          </a:xfrm>
          <a:prstGeom prst="flowChartProcess">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Flowchart: Process 10"/>
          <p:cNvSpPr/>
          <p:nvPr/>
        </p:nvSpPr>
        <p:spPr>
          <a:xfrm>
            <a:off x="6157913" y="5376689"/>
            <a:ext cx="3709154" cy="445207"/>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Flowchart: Process 11"/>
          <p:cNvSpPr/>
          <p:nvPr/>
        </p:nvSpPr>
        <p:spPr>
          <a:xfrm>
            <a:off x="8094414" y="6114499"/>
            <a:ext cx="3709154" cy="445207"/>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Flowchart: Process 12"/>
          <p:cNvSpPr/>
          <p:nvPr/>
        </p:nvSpPr>
        <p:spPr>
          <a:xfrm>
            <a:off x="5673184" y="968138"/>
            <a:ext cx="4275807" cy="45719"/>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Flowchart: Process 15"/>
          <p:cNvSpPr/>
          <p:nvPr/>
        </p:nvSpPr>
        <p:spPr>
          <a:xfrm>
            <a:off x="622180" y="411481"/>
            <a:ext cx="4314826" cy="45719"/>
          </a:xfrm>
          <a:prstGeom prst="flowChartProcess">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Flowchart: Process 16"/>
          <p:cNvSpPr/>
          <p:nvPr/>
        </p:nvSpPr>
        <p:spPr>
          <a:xfrm>
            <a:off x="5229225" y="890414"/>
            <a:ext cx="57150" cy="4486275"/>
          </a:xfrm>
          <a:prstGeom prst="flowChartProcess">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Flowchart: Process 17"/>
          <p:cNvSpPr/>
          <p:nvPr/>
        </p:nvSpPr>
        <p:spPr>
          <a:xfrm>
            <a:off x="622180" y="5821896"/>
            <a:ext cx="4314826" cy="45719"/>
          </a:xfrm>
          <a:prstGeom prst="flowChartProcess">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Flowchart: Process 18"/>
          <p:cNvSpPr/>
          <p:nvPr/>
        </p:nvSpPr>
        <p:spPr>
          <a:xfrm>
            <a:off x="292218" y="890413"/>
            <a:ext cx="57150" cy="4486275"/>
          </a:xfrm>
          <a:prstGeom prst="flowChartProcess">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0" name="Flowchart: Process 19"/>
          <p:cNvSpPr/>
          <p:nvPr/>
        </p:nvSpPr>
        <p:spPr>
          <a:xfrm>
            <a:off x="4937006" y="445207"/>
            <a:ext cx="349369" cy="445206"/>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1" name="Flowchart: Process 20"/>
          <p:cNvSpPr/>
          <p:nvPr/>
        </p:nvSpPr>
        <p:spPr>
          <a:xfrm>
            <a:off x="272811" y="439212"/>
            <a:ext cx="349369" cy="445206"/>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2" name="Flowchart: Process 21"/>
          <p:cNvSpPr/>
          <p:nvPr/>
        </p:nvSpPr>
        <p:spPr>
          <a:xfrm>
            <a:off x="4946201" y="5376688"/>
            <a:ext cx="349369" cy="445206"/>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3" name="Flowchart: Process 22"/>
          <p:cNvSpPr/>
          <p:nvPr/>
        </p:nvSpPr>
        <p:spPr>
          <a:xfrm>
            <a:off x="288952" y="5370693"/>
            <a:ext cx="349369" cy="445206"/>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819751356"/>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lowchart: Multidocument 5"/>
          <p:cNvSpPr/>
          <p:nvPr/>
        </p:nvSpPr>
        <p:spPr>
          <a:xfrm>
            <a:off x="6496335" y="1739678"/>
            <a:ext cx="5022376" cy="5104028"/>
          </a:xfrm>
          <a:prstGeom prst="flowChartMultidocumen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228299" y="660864"/>
            <a:ext cx="10290412" cy="1200329"/>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فاکتورهایی که باید قبل از خرید کراسبو مد نظر قرار دهید، عبارتند از:</a:t>
            </a:r>
          </a:p>
          <a:p>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10524528" y="1207954"/>
            <a:ext cx="994183"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سرعت</a:t>
            </a:r>
          </a:p>
        </p:txBody>
      </p:sp>
      <p:sp>
        <p:nvSpPr>
          <p:cNvPr id="4" name="Rectangle 3"/>
          <p:cNvSpPr/>
          <p:nvPr/>
        </p:nvSpPr>
        <p:spPr>
          <a:xfrm>
            <a:off x="277505" y="1861193"/>
            <a:ext cx="6096000" cy="2239074"/>
          </a:xfrm>
          <a:prstGeom prst="rect">
            <a:avLst/>
          </a:prstGeom>
        </p:spPr>
        <p:txBody>
          <a:bodyPr>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در شکار با کراسبو، میزان سرعت با محاسبه تعداد فوت در ثانیه حاصل می شود. سرعت کراسبوهای مختلف متفاوت می باشد. اگر کراسبو را برای تیراندازی معمولی و تفریحی می خواهید، لازم نیست سرعت زیادی داشته باشد.</a:t>
            </a:r>
          </a:p>
        </p:txBody>
      </p:sp>
      <p:pic>
        <p:nvPicPr>
          <p:cNvPr id="5" name="Picture 4"/>
          <p:cNvPicPr>
            <a:picLocks noChangeAspect="1"/>
          </p:cNvPicPr>
          <p:nvPr/>
        </p:nvPicPr>
        <p:blipFill rotWithShape="1">
          <a:blip r:embed="rId2"/>
          <a:srcRect t="35457"/>
          <a:stretch/>
        </p:blipFill>
        <p:spPr>
          <a:xfrm>
            <a:off x="6682305" y="2088122"/>
            <a:ext cx="4650436" cy="4007164"/>
          </a:xfrm>
          <a:prstGeom prst="rect">
            <a:avLst/>
          </a:prstGeom>
        </p:spPr>
      </p:pic>
      <p:sp>
        <p:nvSpPr>
          <p:cNvPr id="7" name="Rectangle 6"/>
          <p:cNvSpPr/>
          <p:nvPr/>
        </p:nvSpPr>
        <p:spPr>
          <a:xfrm>
            <a:off x="0" y="5213445"/>
            <a:ext cx="3916907" cy="15012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2579428" y="5611505"/>
            <a:ext cx="3916907" cy="15012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a:off x="0" y="1394885"/>
            <a:ext cx="10524528" cy="52957"/>
          </a:xfrm>
          <a:prstGeom prst="flowChartProcess">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Flowchart: Process 9"/>
          <p:cNvSpPr/>
          <p:nvPr/>
        </p:nvSpPr>
        <p:spPr>
          <a:xfrm>
            <a:off x="0" y="855033"/>
            <a:ext cx="3220872" cy="45719"/>
          </a:xfrm>
          <a:prstGeom prst="flowChartProcess">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501097684"/>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Rectangle 7"/>
          <p:cNvSpPr/>
          <p:nvPr/>
        </p:nvSpPr>
        <p:spPr>
          <a:xfrm>
            <a:off x="10590663" y="702987"/>
            <a:ext cx="1132765" cy="46166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36394" y="4297510"/>
            <a:ext cx="12228394" cy="846161"/>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395785" y="1164652"/>
            <a:ext cx="11327643" cy="1685077"/>
          </a:xfrm>
          <a:prstGeom prst="rect">
            <a:avLst/>
          </a:prstGeom>
        </p:spPr>
        <p:txBody>
          <a:bodyPr wrap="square">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یا اگر می خواهید آهو شکار کنید، کمانی با سرعت 400 فوت در ثانیه کفایت می کند. سرعت بیش از حد، کیفیت تیراندازی را پایین می آورد. تیرهای سریع و پر شتاب، محکم تر با هدف برخورد می کنند و احتمال دارد هدف را در هم بشکنند. دلیل دیگری که برای زیاده روی نکردن در سرعت وجود دارد، این است که بالا بودن بیش از حد سرعت میزان خطای کمان را افزایش می دهد.</a:t>
            </a:r>
          </a:p>
        </p:txBody>
      </p:sp>
      <p:sp>
        <p:nvSpPr>
          <p:cNvPr id="3" name="Rectangle 2"/>
          <p:cNvSpPr/>
          <p:nvPr/>
        </p:nvSpPr>
        <p:spPr>
          <a:xfrm>
            <a:off x="10729245" y="702987"/>
            <a:ext cx="994183"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سرعت</a:t>
            </a:r>
          </a:p>
        </p:txBody>
      </p:sp>
      <p:pic>
        <p:nvPicPr>
          <p:cNvPr id="6" name="Picture 5"/>
          <p:cNvPicPr>
            <a:picLocks noChangeAspect="1"/>
          </p:cNvPicPr>
          <p:nvPr/>
        </p:nvPicPr>
        <p:blipFill>
          <a:blip r:embed="rId2"/>
          <a:stretch>
            <a:fillRect/>
          </a:stretch>
        </p:blipFill>
        <p:spPr>
          <a:xfrm>
            <a:off x="2826204" y="2849729"/>
            <a:ext cx="6657874" cy="3741724"/>
          </a:xfrm>
          <a:prstGeom prst="rect">
            <a:avLst/>
          </a:prstGeom>
        </p:spPr>
      </p:pic>
      <p:sp>
        <p:nvSpPr>
          <p:cNvPr id="9" name="Rectangle 8"/>
          <p:cNvSpPr/>
          <p:nvPr/>
        </p:nvSpPr>
        <p:spPr>
          <a:xfrm>
            <a:off x="0" y="933819"/>
            <a:ext cx="10604310" cy="4571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87017100"/>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Rectangle 2"/>
          <p:cNvSpPr/>
          <p:nvPr/>
        </p:nvSpPr>
        <p:spPr>
          <a:xfrm>
            <a:off x="10868705" y="1234406"/>
            <a:ext cx="854721"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ایمنی</a:t>
            </a:r>
          </a:p>
        </p:txBody>
      </p:sp>
      <p:sp>
        <p:nvSpPr>
          <p:cNvPr id="4" name="Rectangle 3"/>
          <p:cNvSpPr/>
          <p:nvPr/>
        </p:nvSpPr>
        <p:spPr>
          <a:xfrm>
            <a:off x="7356143" y="1696071"/>
            <a:ext cx="4367283" cy="2308324"/>
          </a:xfrm>
          <a:prstGeom prst="rect">
            <a:avLst/>
          </a:prstGeom>
        </p:spPr>
        <p:txBody>
          <a:bodyPr wrap="square">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وسایل امنیتی به شما کمک می کنند خودتان را از آسیب های کراسبو در امان نگه دارید. تیراندازی با کراسبو، قواعد امنیتی خودش را دارد.</a:t>
            </a:r>
          </a:p>
        </p:txBody>
      </p:sp>
      <p:pic>
        <p:nvPicPr>
          <p:cNvPr id="2" name="Picture 1"/>
          <p:cNvPicPr>
            <a:picLocks noChangeAspect="1"/>
          </p:cNvPicPr>
          <p:nvPr/>
        </p:nvPicPr>
        <p:blipFill rotWithShape="1">
          <a:blip r:embed="rId2"/>
          <a:srcRect b="11841"/>
          <a:stretch/>
        </p:blipFill>
        <p:spPr>
          <a:xfrm>
            <a:off x="143301" y="423080"/>
            <a:ext cx="6858000" cy="6045958"/>
          </a:xfrm>
          <a:prstGeom prst="rect">
            <a:avLst/>
          </a:prstGeom>
        </p:spPr>
      </p:pic>
      <p:sp>
        <p:nvSpPr>
          <p:cNvPr id="5" name="Rectangle 4"/>
          <p:cNvSpPr/>
          <p:nvPr/>
        </p:nvSpPr>
        <p:spPr>
          <a:xfrm>
            <a:off x="7001301" y="718576"/>
            <a:ext cx="5190699" cy="34730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7001301" y="4696892"/>
            <a:ext cx="5190699" cy="34730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0" y="6469038"/>
            <a:ext cx="12192000" cy="17259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0" y="263089"/>
            <a:ext cx="12192000" cy="17259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07369023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Flowchart: Process 7"/>
          <p:cNvSpPr/>
          <p:nvPr/>
        </p:nvSpPr>
        <p:spPr>
          <a:xfrm>
            <a:off x="259308" y="1358584"/>
            <a:ext cx="6032312" cy="3416320"/>
          </a:xfrm>
          <a:prstGeom prst="flowChartProcess">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lowchart: Process 5"/>
          <p:cNvSpPr/>
          <p:nvPr/>
        </p:nvSpPr>
        <p:spPr>
          <a:xfrm>
            <a:off x="2565779" y="0"/>
            <a:ext cx="586854" cy="6441743"/>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6418218" y="1358584"/>
            <a:ext cx="5268035" cy="3416320"/>
          </a:xfrm>
          <a:prstGeom prst="rect">
            <a:avLst/>
          </a:prstGeom>
        </p:spPr>
        <p:txBody>
          <a:bodyPr wrap="square">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پرتاب خشک وقتی اتفاق می افتد که تیر در کمان نباشد. هنگامی که تیر در کمان نباشد، فشار زیادی به بازوهای کراسبو وارد می شود.  اگر پرتاب خشک اتفاق بیفتد، امکان دارد کراسبو بشکند. خیلی از کراسبوهای جدید، مکانیزمی دارند که در صورت نبود تیر در کمان، جلوی حرکت زه گرفته می شود. به بیان ساده تر، کمان بدون تیر شلیک نمی کند.</a:t>
            </a:r>
          </a:p>
        </p:txBody>
      </p:sp>
      <p:sp>
        <p:nvSpPr>
          <p:cNvPr id="3" name="Rectangle 2"/>
          <p:cNvSpPr/>
          <p:nvPr/>
        </p:nvSpPr>
        <p:spPr>
          <a:xfrm>
            <a:off x="9178835" y="801385"/>
            <a:ext cx="2507418"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مانع پرتاب خشک: </a:t>
            </a:r>
          </a:p>
        </p:txBody>
      </p:sp>
      <p:pic>
        <p:nvPicPr>
          <p:cNvPr id="5" name="Picture 4"/>
          <p:cNvPicPr>
            <a:picLocks noChangeAspect="1"/>
          </p:cNvPicPr>
          <p:nvPr/>
        </p:nvPicPr>
        <p:blipFill>
          <a:blip r:embed="rId2"/>
          <a:stretch>
            <a:fillRect/>
          </a:stretch>
        </p:blipFill>
        <p:spPr>
          <a:xfrm>
            <a:off x="399766" y="1571319"/>
            <a:ext cx="5715000" cy="2990850"/>
          </a:xfrm>
          <a:prstGeom prst="rect">
            <a:avLst/>
          </a:prstGeom>
        </p:spPr>
      </p:pic>
      <p:sp>
        <p:nvSpPr>
          <p:cNvPr id="7" name="Flowchart: Process 6"/>
          <p:cNvSpPr/>
          <p:nvPr/>
        </p:nvSpPr>
        <p:spPr>
          <a:xfrm>
            <a:off x="3152633" y="5964072"/>
            <a:ext cx="9039367" cy="477671"/>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flipH="1">
            <a:off x="11876315" y="1415825"/>
            <a:ext cx="47053" cy="3318843"/>
          </a:xfrm>
          <a:prstGeom prst="flowChartProcess">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0" name="Rectangle 9"/>
          <p:cNvSpPr/>
          <p:nvPr/>
        </p:nvSpPr>
        <p:spPr>
          <a:xfrm>
            <a:off x="6291620" y="1384463"/>
            <a:ext cx="5631748" cy="4571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Flowchart: Process 10"/>
          <p:cNvSpPr/>
          <p:nvPr/>
        </p:nvSpPr>
        <p:spPr>
          <a:xfrm flipV="1">
            <a:off x="6296948" y="4691143"/>
            <a:ext cx="5626420" cy="45719"/>
          </a:xfrm>
          <a:prstGeom prst="flowChartProcess">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729023719"/>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ound Diagonal Corner Rectangle 8"/>
          <p:cNvSpPr/>
          <p:nvPr/>
        </p:nvSpPr>
        <p:spPr>
          <a:xfrm>
            <a:off x="9816957" y="951510"/>
            <a:ext cx="1797287" cy="461665"/>
          </a:xfrm>
          <a:prstGeom prst="round2DiagRect">
            <a:avLst/>
          </a:prstGeom>
          <a:solidFill>
            <a:schemeClr val="accent2">
              <a:lumMod val="40000"/>
              <a:lumOff val="60000"/>
            </a:schemeClr>
          </a:solidFill>
          <a:ln>
            <a:solidFill>
              <a:schemeClr val="accent2">
                <a:lumMod val="40000"/>
                <a:lumOff val="6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gular Pentagon 7"/>
          <p:cNvSpPr/>
          <p:nvPr/>
        </p:nvSpPr>
        <p:spPr>
          <a:xfrm rot="16200000">
            <a:off x="396071" y="3858562"/>
            <a:ext cx="2825088" cy="1753163"/>
          </a:xfrm>
          <a:prstGeom prst="pentagon">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gular Pentagon 6"/>
          <p:cNvSpPr/>
          <p:nvPr/>
        </p:nvSpPr>
        <p:spPr>
          <a:xfrm rot="5400000">
            <a:off x="5853526" y="3838721"/>
            <a:ext cx="2825088" cy="1753163"/>
          </a:xfrm>
          <a:prstGeom prst="pentagon">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0" y="6127845"/>
            <a:ext cx="9107606" cy="27978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Flowchart: Process 4"/>
          <p:cNvSpPr/>
          <p:nvPr/>
        </p:nvSpPr>
        <p:spPr>
          <a:xfrm>
            <a:off x="0" y="2988861"/>
            <a:ext cx="12192000" cy="313897"/>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122830" y="1487311"/>
            <a:ext cx="11491414" cy="1200329"/>
          </a:xfrm>
          <a:prstGeom prst="rect">
            <a:avLst/>
          </a:prstGeom>
        </p:spPr>
        <p:txBody>
          <a:bodyPr wrap="square">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ضامن خودکار بهترین چیزی است که می تواند جلوی رها شدن زه را بگیرد. ضامن خودکار جلوی ماشه و رها شدن زه را می گیرد. این ضامن در حین کشیدن زه به کار می افتد. تا زمانی که کاملاً آماده پرتاب تیر شوید، ضامن ایمنی شما را تامین می کند.</a:t>
            </a:r>
          </a:p>
        </p:txBody>
      </p:sp>
      <p:sp>
        <p:nvSpPr>
          <p:cNvPr id="3" name="Rectangle 2"/>
          <p:cNvSpPr/>
          <p:nvPr/>
        </p:nvSpPr>
        <p:spPr>
          <a:xfrm>
            <a:off x="9816957" y="951510"/>
            <a:ext cx="1797287"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ضامن خودکار</a:t>
            </a:r>
          </a:p>
        </p:txBody>
      </p:sp>
      <p:pic>
        <p:nvPicPr>
          <p:cNvPr id="4" name="Picture 3"/>
          <p:cNvPicPr>
            <a:picLocks noChangeAspect="1"/>
          </p:cNvPicPr>
          <p:nvPr/>
        </p:nvPicPr>
        <p:blipFill>
          <a:blip r:embed="rId2"/>
          <a:stretch>
            <a:fillRect/>
          </a:stretch>
        </p:blipFill>
        <p:spPr>
          <a:xfrm>
            <a:off x="1632956" y="3125337"/>
            <a:ext cx="5841694" cy="3282288"/>
          </a:xfrm>
          <a:prstGeom prst="rect">
            <a:avLst/>
          </a:prstGeom>
        </p:spPr>
      </p:pic>
      <p:sp>
        <p:nvSpPr>
          <p:cNvPr id="10" name="Rectangle 9"/>
          <p:cNvSpPr/>
          <p:nvPr/>
        </p:nvSpPr>
        <p:spPr>
          <a:xfrm>
            <a:off x="0" y="1173707"/>
            <a:ext cx="9816957" cy="457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ound Single Corner Rectangle 10"/>
          <p:cNvSpPr/>
          <p:nvPr/>
        </p:nvSpPr>
        <p:spPr>
          <a:xfrm>
            <a:off x="0" y="286603"/>
            <a:ext cx="12192000" cy="259307"/>
          </a:xfrm>
          <a:prstGeom prst="round1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942353488"/>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 name="Picture 12"/>
          <p:cNvPicPr>
            <a:picLocks noChangeAspect="1"/>
          </p:cNvPicPr>
          <p:nvPr/>
        </p:nvPicPr>
        <p:blipFill>
          <a:blip r:embed="rId2"/>
          <a:stretch>
            <a:fillRect/>
          </a:stretch>
        </p:blipFill>
        <p:spPr>
          <a:xfrm>
            <a:off x="0" y="-236484"/>
            <a:ext cx="12192000" cy="7094484"/>
          </a:xfrm>
          <a:prstGeom prst="rect">
            <a:avLst/>
          </a:prstGeom>
        </p:spPr>
      </p:pic>
      <p:sp>
        <p:nvSpPr>
          <p:cNvPr id="20" name="Rounded Rectangle 19"/>
          <p:cNvSpPr/>
          <p:nvPr/>
        </p:nvSpPr>
        <p:spPr>
          <a:xfrm>
            <a:off x="9403307" y="2507057"/>
            <a:ext cx="1862394" cy="408217"/>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9" name="Flowchart: Process 18"/>
          <p:cNvSpPr/>
          <p:nvPr/>
        </p:nvSpPr>
        <p:spPr>
          <a:xfrm>
            <a:off x="493505" y="5864341"/>
            <a:ext cx="10772196" cy="410994"/>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8" name="Flowchart: Process 17"/>
          <p:cNvSpPr/>
          <p:nvPr/>
        </p:nvSpPr>
        <p:spPr>
          <a:xfrm>
            <a:off x="501293" y="5280671"/>
            <a:ext cx="10772196" cy="454644"/>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7" name="Flowchart: Process 16"/>
          <p:cNvSpPr/>
          <p:nvPr/>
        </p:nvSpPr>
        <p:spPr>
          <a:xfrm>
            <a:off x="2279176" y="4746333"/>
            <a:ext cx="8986525" cy="410994"/>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6" name="Flowchart: Process 15"/>
          <p:cNvSpPr/>
          <p:nvPr/>
        </p:nvSpPr>
        <p:spPr>
          <a:xfrm>
            <a:off x="5295331" y="4129842"/>
            <a:ext cx="5978157" cy="410994"/>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5" name="Flowchart: Process 14"/>
          <p:cNvSpPr/>
          <p:nvPr/>
        </p:nvSpPr>
        <p:spPr>
          <a:xfrm>
            <a:off x="5500048" y="3596245"/>
            <a:ext cx="5765653" cy="410994"/>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4" name="Flowchart: Process 13"/>
          <p:cNvSpPr/>
          <p:nvPr/>
        </p:nvSpPr>
        <p:spPr>
          <a:xfrm>
            <a:off x="6933063" y="3089722"/>
            <a:ext cx="4332638" cy="410994"/>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9610852" y="2503541"/>
            <a:ext cx="1662636"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نکات ایمنی:</a:t>
            </a:r>
          </a:p>
        </p:txBody>
      </p:sp>
      <p:sp>
        <p:nvSpPr>
          <p:cNvPr id="3" name="Rectangle 2"/>
          <p:cNvSpPr/>
          <p:nvPr/>
        </p:nvSpPr>
        <p:spPr>
          <a:xfrm>
            <a:off x="918512" y="4589053"/>
            <a:ext cx="10354976" cy="577081"/>
          </a:xfrm>
          <a:prstGeom prst="rect">
            <a:avLst/>
          </a:prstGeom>
        </p:spPr>
        <p:txBody>
          <a:bodyPr wrap="square">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4.چه تیر در کمان باشد و چه نباشد، همیشه کمان را در جهتی قرار دهید که چیزی جلوی راهش نباشد.</a:t>
            </a:r>
          </a:p>
        </p:txBody>
      </p:sp>
      <p:sp>
        <p:nvSpPr>
          <p:cNvPr id="4" name="Rectangle 3"/>
          <p:cNvSpPr/>
          <p:nvPr/>
        </p:nvSpPr>
        <p:spPr>
          <a:xfrm>
            <a:off x="5177488" y="2951195"/>
            <a:ext cx="6096000" cy="577081"/>
          </a:xfrm>
          <a:prstGeom prst="rect">
            <a:avLst/>
          </a:prstGeom>
        </p:spPr>
        <p:txBody>
          <a:bodyPr>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1.هرگز بدون گذاشتن تیر در کمان شلیک نکنید.</a:t>
            </a:r>
          </a:p>
        </p:txBody>
      </p:sp>
      <p:sp>
        <p:nvSpPr>
          <p:cNvPr id="5" name="Rectangle 4"/>
          <p:cNvSpPr/>
          <p:nvPr/>
        </p:nvSpPr>
        <p:spPr>
          <a:xfrm>
            <a:off x="501292" y="5108335"/>
            <a:ext cx="10764409" cy="1131079"/>
          </a:xfrm>
          <a:prstGeom prst="rect">
            <a:avLst/>
          </a:prstGeom>
        </p:spPr>
        <p:txBody>
          <a:bodyPr wrap="square">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5.اگر می خواهید بر روی استند درختی از کراسبو استفاده کنید، باید کراسبو را پایین درخت آماده کنید. نباید بر روی استند بنشینید و کراسبو را آماده کنید.</a:t>
            </a:r>
          </a:p>
        </p:txBody>
      </p:sp>
      <p:sp>
        <p:nvSpPr>
          <p:cNvPr id="6" name="Rectangle 5"/>
          <p:cNvSpPr/>
          <p:nvPr/>
        </p:nvSpPr>
        <p:spPr>
          <a:xfrm>
            <a:off x="5177488" y="3500716"/>
            <a:ext cx="6096000" cy="1685077"/>
          </a:xfrm>
          <a:prstGeom prst="rect">
            <a:avLst/>
          </a:prstGeom>
        </p:spPr>
        <p:txBody>
          <a:bodyPr>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2.همیشه انگشتان خود را زیر ریل کراسبوی آماده شلیک بگذارید.</a:t>
            </a:r>
          </a:p>
          <a:p>
            <a:pPr algn="just">
              <a:lnSpc>
                <a:spcPct val="200000"/>
              </a:lnSpc>
            </a:pPr>
            <a:br>
              <a:rPr lang="fa-IR" dirty="0">
                <a:solidFill>
                  <a:srgbClr val="474747"/>
                </a:solidFill>
                <a:latin typeface="Vazir" panose="020B0603030804020204" pitchFamily="34" charset="-78"/>
                <a:cs typeface="Vazir" panose="020B0603030804020204" pitchFamily="34" charset="-78"/>
              </a:rPr>
            </a:br>
            <a:endParaRPr lang="fa-IR" dirty="0">
              <a:solidFill>
                <a:srgbClr val="474747"/>
              </a:solidFill>
              <a:latin typeface="Vazir" panose="020B0603030804020204" pitchFamily="34" charset="-78"/>
              <a:cs typeface="Vazir" panose="020B0603030804020204" pitchFamily="34" charset="-78"/>
            </a:endParaRPr>
          </a:p>
        </p:txBody>
      </p:sp>
      <p:sp>
        <p:nvSpPr>
          <p:cNvPr id="7" name="Rectangle 6"/>
          <p:cNvSpPr/>
          <p:nvPr/>
        </p:nvSpPr>
        <p:spPr>
          <a:xfrm>
            <a:off x="5177488" y="4054715"/>
            <a:ext cx="6096000" cy="577081"/>
          </a:xfrm>
          <a:prstGeom prst="rect">
            <a:avLst/>
          </a:prstGeom>
        </p:spPr>
        <p:txBody>
          <a:bodyPr>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3.هرگز تیری کوتاه تر از تیر تعیین شده برای کراسبو استفاده نکنید.</a:t>
            </a:r>
          </a:p>
        </p:txBody>
      </p:sp>
    </p:spTree>
    <p:extLst>
      <p:ext uri="{BB962C8B-B14F-4D97-AF65-F5344CB8AC3E}">
        <p14:creationId xmlns:p14="http://schemas.microsoft.com/office/powerpoint/2010/main" val="1557758873"/>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5184507" y="0"/>
            <a:ext cx="7007493" cy="6858000"/>
          </a:xfrm>
          <a:prstGeom prst="rect">
            <a:avLst/>
          </a:prstGeom>
        </p:spPr>
      </p:pic>
      <p:sp>
        <p:nvSpPr>
          <p:cNvPr id="2" name="Rectangle 1"/>
          <p:cNvSpPr/>
          <p:nvPr/>
        </p:nvSpPr>
        <p:spPr>
          <a:xfrm>
            <a:off x="3357349" y="875191"/>
            <a:ext cx="1678675" cy="830997"/>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وزن کراسبو</a:t>
            </a:r>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332096" y="1443841"/>
            <a:ext cx="4703928" cy="3970318"/>
          </a:xfrm>
          <a:prstGeom prst="rect">
            <a:avLst/>
          </a:prstGeom>
        </p:spPr>
        <p:txBody>
          <a:bodyPr wrap="square">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امروزه کراسبوهای سبک و سنگین زیادی در بازار موجود هستنند. کراسبوهای سبک تر، جای کمتری اشغال می کنند و راحت تر می توان آنها را با خود حمل کرد. پرتاب با کراسبوهای سنگین تر کمی سخت است اما هنگام شلیک ثبات بیشتری دارند. کسانی که قصد خرید کراسبو دارند، باید قدرت بدنی خودشان را هم در نظر بگیرند.</a:t>
            </a:r>
          </a:p>
        </p:txBody>
      </p:sp>
      <p:sp>
        <p:nvSpPr>
          <p:cNvPr id="6" name="Rectangle 5"/>
          <p:cNvSpPr/>
          <p:nvPr/>
        </p:nvSpPr>
        <p:spPr>
          <a:xfrm>
            <a:off x="0" y="1443841"/>
            <a:ext cx="5184507" cy="4571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0" y="5799752"/>
            <a:ext cx="5184507" cy="4571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a:off x="-2" y="699061"/>
            <a:ext cx="5184507" cy="45719"/>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Flowchart: Process 8"/>
          <p:cNvSpPr/>
          <p:nvPr/>
        </p:nvSpPr>
        <p:spPr>
          <a:xfrm>
            <a:off x="-3" y="6352486"/>
            <a:ext cx="5184507" cy="45719"/>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922164220"/>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10222173" y="715454"/>
            <a:ext cx="1733266" cy="471607"/>
          </a:xfrm>
          <a:prstGeom prst="rect">
            <a:avLst/>
          </a:prstGeom>
          <a:solidFill>
            <a:schemeClr val="accent2">
              <a:lumMod val="40000"/>
              <a:lumOff val="60000"/>
            </a:schemeClr>
          </a:solidFill>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1516038" y="5609230"/>
            <a:ext cx="10675961" cy="38218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0" y="4804012"/>
            <a:ext cx="9239534" cy="34119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6" name="Picture 5"/>
          <p:cNvPicPr>
            <a:picLocks noChangeAspect="1"/>
          </p:cNvPicPr>
          <p:nvPr/>
        </p:nvPicPr>
        <p:blipFill>
          <a:blip r:embed="rId2"/>
          <a:stretch>
            <a:fillRect/>
          </a:stretch>
        </p:blipFill>
        <p:spPr>
          <a:xfrm>
            <a:off x="6659823" y="3980133"/>
            <a:ext cx="2857500" cy="2857500"/>
          </a:xfrm>
          <a:prstGeom prst="rect">
            <a:avLst/>
          </a:prstGeom>
        </p:spPr>
      </p:pic>
      <p:sp>
        <p:nvSpPr>
          <p:cNvPr id="2" name="Rectangle 1"/>
          <p:cNvSpPr/>
          <p:nvPr/>
        </p:nvSpPr>
        <p:spPr>
          <a:xfrm>
            <a:off x="5859439" y="715454"/>
            <a:ext cx="6096000" cy="1200329"/>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فشار شلیک</a:t>
            </a:r>
          </a:p>
          <a:p>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218364" y="1187061"/>
            <a:ext cx="11737075" cy="2793072"/>
          </a:xfrm>
          <a:prstGeom prst="rect">
            <a:avLst/>
          </a:prstGeom>
        </p:spPr>
        <p:txBody>
          <a:bodyPr wrap="square">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فشار شلیک را می توان به راحتی محاسبه کرد. هر چه نیروی کشش کمان بیشتر باشد، سرعت تیر بیشتر می شود. نیروی کشش و شتاب تیر رابطه مستقیم دارند. باید زه را بکشید تا به ضامن زه برسید. کراسبوهای کامپوند یا واژگون گزینه های خوبی هستند. نیروی کشش در این کمان ها کمتر است و راحت تر می توان کمان را در وضعیت پرتاب تیر قرار داد. کمان های سنگین تر، به نیروی بیشتری نیاز دارند اما هنگام شلیک تیر ثابت هستند. طناب های کشیدن گلنگدن، نیروی کشش را تا 50 درصد کاهش می دهند. با استفاده از وسایل کمکی 10 تا 15 پوند نیرو برای کشیدن یک کمان سنگین نیاز است.</a:t>
            </a:r>
          </a:p>
        </p:txBody>
      </p:sp>
      <p:pic>
        <p:nvPicPr>
          <p:cNvPr id="5" name="Picture 4"/>
          <p:cNvPicPr>
            <a:picLocks noChangeAspect="1"/>
          </p:cNvPicPr>
          <p:nvPr/>
        </p:nvPicPr>
        <p:blipFill>
          <a:blip r:embed="rId3"/>
          <a:stretch>
            <a:fillRect/>
          </a:stretch>
        </p:blipFill>
        <p:spPr>
          <a:xfrm>
            <a:off x="1516039" y="4099517"/>
            <a:ext cx="4343400" cy="2562225"/>
          </a:xfrm>
          <a:prstGeom prst="rect">
            <a:avLst/>
          </a:prstGeom>
        </p:spPr>
      </p:pic>
      <p:sp>
        <p:nvSpPr>
          <p:cNvPr id="9" name="Flowchart: Process 8"/>
          <p:cNvSpPr/>
          <p:nvPr/>
        </p:nvSpPr>
        <p:spPr>
          <a:xfrm>
            <a:off x="0" y="923272"/>
            <a:ext cx="10235821" cy="45719"/>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44886731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7055893" y="1268948"/>
            <a:ext cx="4722125" cy="495897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9935570" y="797341"/>
            <a:ext cx="1842448" cy="45037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682019" y="797341"/>
            <a:ext cx="6096000" cy="1200329"/>
          </a:xfrm>
          <a:prstGeom prst="rect">
            <a:avLst/>
          </a:prstGeom>
          <a:noFill/>
        </p:spPr>
        <p:txBody>
          <a:bodyPr wrap="square" rtlCol="1">
            <a:spAutoFit/>
          </a:bodyPr>
          <a:lstStyle/>
          <a:p>
            <a:r>
              <a:rPr lang="fa-IR" sz="2400" dirty="0">
                <a:latin typeface="Shabnam" panose="020B0603030804020204" pitchFamily="34" charset="-78"/>
                <a:cs typeface="Shabnam" panose="020B0603030804020204" pitchFamily="34" charset="-78"/>
              </a:rPr>
              <a:t>کیس کراسبو</a:t>
            </a:r>
          </a:p>
          <a:p>
            <a:br>
              <a:rPr lang="fa-IR" sz="2400" dirty="0">
                <a:latin typeface="Shabnam" panose="020B0603030804020204" pitchFamily="34" charset="-78"/>
                <a:cs typeface="Shabnam" panose="020B0603030804020204" pitchFamily="34" charset="-78"/>
              </a:rPr>
            </a:br>
            <a:endParaRPr lang="fa-IR" sz="2400" dirty="0">
              <a:latin typeface="Shabnam" panose="020B0603030804020204" pitchFamily="34" charset="-78"/>
              <a:cs typeface="Shabnam" panose="020B0603030804020204" pitchFamily="34" charset="-78"/>
            </a:endParaRPr>
          </a:p>
        </p:txBody>
      </p:sp>
      <p:sp>
        <p:nvSpPr>
          <p:cNvPr id="3" name="Rectangle 2"/>
          <p:cNvSpPr/>
          <p:nvPr/>
        </p:nvSpPr>
        <p:spPr>
          <a:xfrm>
            <a:off x="7055893" y="1268948"/>
            <a:ext cx="4722125" cy="6740307"/>
          </a:xfrm>
          <a:prstGeom prst="rect">
            <a:avLst/>
          </a:prstGeom>
        </p:spPr>
        <p:txBody>
          <a:bodyPr wrap="square">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کیس کراسبو هم نکته دیگری است که باید هنگام خرید کراسبو مورد توجه قرار داد. سه نوع کیس برای کراسبو در بازار موجود است: کیس محکم، نرم و دومنظوره. کیس محکم از پروپلین قالب گیری شده یا آلومینیوم تهیه می شود و با یک فوم نرم آستردوزی می گردد. کیس نرم از پلی پروپلین تهیه می شود و به کوردورا معروف است. کیس های دو منظوره اخیراً وارد بازار شده اند. این کیس ها سبک و پرتابل هستند.</a:t>
            </a:r>
          </a:p>
          <a:p>
            <a:pPr algn="just">
              <a:lnSpc>
                <a:spcPct val="200000"/>
              </a:lnSpc>
            </a:pPr>
            <a:endParaRPr lang="fa-IR" dirty="0">
              <a:solidFill>
                <a:srgbClr val="474747"/>
              </a:solidFill>
              <a:latin typeface="Vazir" panose="020B0603030804020204" pitchFamily="34" charset="-78"/>
              <a:cs typeface="Vazir" panose="020B0603030804020204" pitchFamily="34" charset="-78"/>
            </a:endParaRPr>
          </a:p>
          <a:p>
            <a:pPr algn="just">
              <a:lnSpc>
                <a:spcPct val="200000"/>
              </a:lnSpc>
            </a:pPr>
            <a:br>
              <a:rPr lang="fa-IR" dirty="0">
                <a:solidFill>
                  <a:srgbClr val="474747"/>
                </a:solidFill>
                <a:latin typeface="Vazir" panose="020B0603030804020204" pitchFamily="34" charset="-78"/>
                <a:cs typeface="Vazir" panose="020B0603030804020204" pitchFamily="34" charset="-78"/>
              </a:rPr>
            </a:br>
            <a:endParaRPr lang="fa-IR" dirty="0">
              <a:solidFill>
                <a:srgbClr val="474747"/>
              </a:solidFill>
              <a:latin typeface="Vazir" panose="020B0603030804020204" pitchFamily="34" charset="-78"/>
              <a:cs typeface="Vazir" panose="020B0603030804020204" pitchFamily="34" charset="-78"/>
            </a:endParaRPr>
          </a:p>
        </p:txBody>
      </p:sp>
      <p:pic>
        <p:nvPicPr>
          <p:cNvPr id="4" name="Picture 3"/>
          <p:cNvPicPr>
            <a:picLocks noChangeAspect="1"/>
          </p:cNvPicPr>
          <p:nvPr/>
        </p:nvPicPr>
        <p:blipFill>
          <a:blip r:embed="rId2"/>
          <a:stretch>
            <a:fillRect/>
          </a:stretch>
        </p:blipFill>
        <p:spPr>
          <a:xfrm>
            <a:off x="0" y="0"/>
            <a:ext cx="6858000" cy="6858000"/>
          </a:xfrm>
          <a:prstGeom prst="rect">
            <a:avLst/>
          </a:prstGeom>
        </p:spPr>
      </p:pic>
      <p:sp>
        <p:nvSpPr>
          <p:cNvPr id="5" name="Rectangle 4"/>
          <p:cNvSpPr/>
          <p:nvPr/>
        </p:nvSpPr>
        <p:spPr>
          <a:xfrm>
            <a:off x="6858000" y="259307"/>
            <a:ext cx="3077570" cy="19106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Rectangle 5"/>
          <p:cNvSpPr/>
          <p:nvPr/>
        </p:nvSpPr>
        <p:spPr>
          <a:xfrm>
            <a:off x="9114430" y="518614"/>
            <a:ext cx="3077570" cy="19106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6858000" y="6551535"/>
            <a:ext cx="3077570" cy="19106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9114430" y="6279032"/>
            <a:ext cx="3077570" cy="19106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334163572"/>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rotWithShape="1">
          <a:blip r:embed="rId2"/>
          <a:srcRect t="15545"/>
          <a:stretch/>
        </p:blipFill>
        <p:spPr>
          <a:xfrm>
            <a:off x="5557794" y="2375640"/>
            <a:ext cx="6634206" cy="4482360"/>
          </a:xfrm>
          <a:prstGeom prst="rect">
            <a:avLst/>
          </a:prstGeom>
        </p:spPr>
      </p:pic>
      <p:sp>
        <p:nvSpPr>
          <p:cNvPr id="10" name="Rounded Rectangle 9"/>
          <p:cNvSpPr/>
          <p:nvPr/>
        </p:nvSpPr>
        <p:spPr>
          <a:xfrm>
            <a:off x="441277" y="1323833"/>
            <a:ext cx="6096000" cy="2292824"/>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ounded Rectangle 8"/>
          <p:cNvSpPr/>
          <p:nvPr/>
        </p:nvSpPr>
        <p:spPr>
          <a:xfrm>
            <a:off x="4299043" y="701808"/>
            <a:ext cx="2238234" cy="498692"/>
          </a:xfrm>
          <a:prstGeom prst="round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4299043" y="701808"/>
            <a:ext cx="2238234"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کراسبو چیست؟</a:t>
            </a:r>
          </a:p>
        </p:txBody>
      </p:sp>
      <p:sp>
        <p:nvSpPr>
          <p:cNvPr id="3" name="Rectangle 2"/>
          <p:cNvSpPr/>
          <p:nvPr/>
        </p:nvSpPr>
        <p:spPr>
          <a:xfrm>
            <a:off x="441277" y="1200500"/>
            <a:ext cx="6096000" cy="2239074"/>
          </a:xfrm>
          <a:prstGeom prst="rect">
            <a:avLst/>
          </a:prstGeom>
        </p:spPr>
        <p:txBody>
          <a:bodyPr>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کراسبو یک سلاح زهی است که شباهت زیادی به کمان های جنگی قدیمی دارد. قسمت جلویی کراسبو شبیه کمان می باشد که به یک پایه متصل شده است. کراسبو مثل اسلحه و قنداق تفنگ در دست قرار می گیرد. کراسبو برای شکار و تیراندازی به تارگت کاربرد دارد.</a:t>
            </a:r>
          </a:p>
        </p:txBody>
      </p:sp>
      <p:sp>
        <p:nvSpPr>
          <p:cNvPr id="4" name="L-Shape 3"/>
          <p:cNvSpPr/>
          <p:nvPr/>
        </p:nvSpPr>
        <p:spPr>
          <a:xfrm>
            <a:off x="109179" y="4940491"/>
            <a:ext cx="1241947" cy="1801504"/>
          </a:xfrm>
          <a:prstGeom prst="corner">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L-Shape 5"/>
          <p:cNvSpPr/>
          <p:nvPr/>
        </p:nvSpPr>
        <p:spPr>
          <a:xfrm rot="10800000">
            <a:off x="10809027" y="87656"/>
            <a:ext cx="1310185" cy="1768437"/>
          </a:xfrm>
          <a:prstGeom prst="corner">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1351126" y="6414448"/>
            <a:ext cx="10840874" cy="12283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0" y="294821"/>
            <a:ext cx="10840874" cy="122830"/>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790852178"/>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9" name="Rectangle 8"/>
          <p:cNvSpPr/>
          <p:nvPr/>
        </p:nvSpPr>
        <p:spPr>
          <a:xfrm>
            <a:off x="2279176" y="922192"/>
            <a:ext cx="3024118" cy="46166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174010" y="1487606"/>
            <a:ext cx="5129284" cy="345288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rotWithShape="1">
          <a:blip r:embed="rId3"/>
          <a:srcRect b="10249"/>
          <a:stretch/>
        </p:blipFill>
        <p:spPr>
          <a:xfrm>
            <a:off x="5334000" y="0"/>
            <a:ext cx="6858000" cy="6858000"/>
          </a:xfrm>
          <a:prstGeom prst="rect">
            <a:avLst/>
          </a:prstGeom>
        </p:spPr>
      </p:pic>
      <p:sp>
        <p:nvSpPr>
          <p:cNvPr id="2" name="Rectangle 1"/>
          <p:cNvSpPr/>
          <p:nvPr/>
        </p:nvSpPr>
        <p:spPr>
          <a:xfrm>
            <a:off x="2458302" y="922192"/>
            <a:ext cx="2875698"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نحوه نگهداری کراسبو</a:t>
            </a:r>
          </a:p>
        </p:txBody>
      </p:sp>
      <p:sp>
        <p:nvSpPr>
          <p:cNvPr id="3" name="Rectangle 2"/>
          <p:cNvSpPr/>
          <p:nvPr/>
        </p:nvSpPr>
        <p:spPr>
          <a:xfrm>
            <a:off x="174010" y="1383857"/>
            <a:ext cx="5129284" cy="3416320"/>
          </a:xfrm>
          <a:prstGeom prst="rect">
            <a:avLst/>
          </a:prstGeom>
        </p:spPr>
        <p:txBody>
          <a:bodyPr wrap="square">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کراسبوی کامپوند به مراقبت بیشتری نیاز دارد. با تمیزکاری های منظم و واکس زدن می توان عمر کراسبو را افزایش داد. باید مراقب باشید که کراسبو تمیز باشد و تنظیماتش به هم نخورد. قطعات کراسبو تفکیک می شوند. پس باید مراقب باشید که همه چیز سر جای خودش باشد.</a:t>
            </a:r>
          </a:p>
        </p:txBody>
      </p:sp>
      <p:sp>
        <p:nvSpPr>
          <p:cNvPr id="10" name="Rectangle 9"/>
          <p:cNvSpPr/>
          <p:nvPr/>
        </p:nvSpPr>
        <p:spPr>
          <a:xfrm>
            <a:off x="30706" y="5691747"/>
            <a:ext cx="5303294" cy="52992"/>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1" name="Rectangle 10"/>
          <p:cNvSpPr/>
          <p:nvPr/>
        </p:nvSpPr>
        <p:spPr>
          <a:xfrm flipV="1">
            <a:off x="0" y="315467"/>
            <a:ext cx="5303294" cy="4571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2" name="Rectangle 11"/>
          <p:cNvSpPr/>
          <p:nvPr/>
        </p:nvSpPr>
        <p:spPr>
          <a:xfrm>
            <a:off x="30706" y="5832060"/>
            <a:ext cx="5303294" cy="21836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13" name="Rectangle 12"/>
          <p:cNvSpPr/>
          <p:nvPr/>
        </p:nvSpPr>
        <p:spPr>
          <a:xfrm>
            <a:off x="0" y="478640"/>
            <a:ext cx="5303294" cy="218364"/>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81043935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rotWithShape="1">
          <a:blip r:embed="rId2"/>
          <a:srcRect b="11045"/>
          <a:stretch/>
        </p:blipFill>
        <p:spPr>
          <a:xfrm>
            <a:off x="0" y="-27295"/>
            <a:ext cx="12192000" cy="6885295"/>
          </a:xfrm>
          <a:prstGeom prst="rect">
            <a:avLst/>
          </a:prstGeom>
        </p:spPr>
      </p:pic>
      <p:sp>
        <p:nvSpPr>
          <p:cNvPr id="7" name="Flowchart: Process 6"/>
          <p:cNvSpPr/>
          <p:nvPr/>
        </p:nvSpPr>
        <p:spPr>
          <a:xfrm>
            <a:off x="9362364" y="742750"/>
            <a:ext cx="2388358" cy="458253"/>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5654722" y="742750"/>
            <a:ext cx="6096000" cy="1200329"/>
          </a:xfrm>
          <a:prstGeom prst="rect">
            <a:avLst/>
          </a:prstGeom>
          <a:no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سرعت تیر کراسبو</a:t>
            </a:r>
          </a:p>
          <a:p>
            <a:br>
              <a:rPr lang="fa-IR" sz="2400" b="1" dirty="0">
                <a:latin typeface="Shabnam" panose="020B0603030804020204" pitchFamily="34" charset="-78"/>
                <a:cs typeface="Shabnam" panose="020B0603030804020204" pitchFamily="34" charset="-78"/>
              </a:rPr>
            </a:br>
            <a:endParaRPr lang="fa-IR" sz="2400" b="1" dirty="0">
              <a:latin typeface="Shabnam" panose="020B0603030804020204" pitchFamily="34" charset="-78"/>
              <a:cs typeface="Shabnam" panose="020B0603030804020204" pitchFamily="34" charset="-78"/>
            </a:endParaRPr>
          </a:p>
        </p:txBody>
      </p:sp>
      <p:sp>
        <p:nvSpPr>
          <p:cNvPr id="3" name="Rectangle 2"/>
          <p:cNvSpPr/>
          <p:nvPr/>
        </p:nvSpPr>
        <p:spPr>
          <a:xfrm>
            <a:off x="300251" y="1342914"/>
            <a:ext cx="11450471" cy="2308324"/>
          </a:xfrm>
          <a:prstGeom prst="rect">
            <a:avLst/>
          </a:prstGeom>
        </p:spPr>
        <p:txBody>
          <a:bodyPr wrap="square">
            <a:spAutoFit/>
          </a:bodyPr>
          <a:lstStyle/>
          <a:p>
            <a:pPr algn="just">
              <a:lnSpc>
                <a:spcPct val="200000"/>
              </a:lnSpc>
            </a:pPr>
            <a:r>
              <a:rPr lang="fa-IR" dirty="0">
                <a:solidFill>
                  <a:schemeClr val="bg1"/>
                </a:solidFill>
                <a:latin typeface="Vazir" panose="020B0603030804020204" pitchFamily="34" charset="-78"/>
                <a:cs typeface="Vazir" panose="020B0603030804020204" pitchFamily="34" charset="-78"/>
              </a:rPr>
              <a:t>کراسبوهای مدرن، تیرهایی با سرعت 265 تا 400 فوت در ثانیه دارند. تیر کراسبو بسیار پرسرعت می باشد و می تواند از بدن حیوانات عبور کند. هر چه سرعت تیر بیشتر باشد، مسیر بیشتری را طی می کند.</a:t>
            </a:r>
          </a:p>
          <a:p>
            <a:pPr algn="just">
              <a:lnSpc>
                <a:spcPct val="200000"/>
              </a:lnSpc>
            </a:pPr>
            <a:br>
              <a:rPr lang="fa-IR" dirty="0">
                <a:solidFill>
                  <a:srgbClr val="474747"/>
                </a:solidFill>
                <a:latin typeface="Vazir" panose="020B0603030804020204" pitchFamily="34" charset="-78"/>
                <a:cs typeface="Vazir" panose="020B0603030804020204" pitchFamily="34" charset="-78"/>
              </a:rPr>
            </a:br>
            <a:endParaRPr lang="fa-IR" dirty="0">
              <a:solidFill>
                <a:srgbClr val="474747"/>
              </a:solidFill>
              <a:latin typeface="Vazir" panose="020B0603030804020204" pitchFamily="34" charset="-78"/>
              <a:cs typeface="Vazir" panose="020B0603030804020204" pitchFamily="34" charset="-78"/>
            </a:endParaRPr>
          </a:p>
        </p:txBody>
      </p:sp>
      <p:sp>
        <p:nvSpPr>
          <p:cNvPr id="5" name="Flowchart: Process 4"/>
          <p:cNvSpPr/>
          <p:nvPr/>
        </p:nvSpPr>
        <p:spPr>
          <a:xfrm>
            <a:off x="0" y="6373504"/>
            <a:ext cx="12192000" cy="163774"/>
          </a:xfrm>
          <a:prstGeom prst="flowChartProcess">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6" name="Flowchart: Process 5"/>
          <p:cNvSpPr/>
          <p:nvPr/>
        </p:nvSpPr>
        <p:spPr>
          <a:xfrm>
            <a:off x="0" y="422028"/>
            <a:ext cx="12192000" cy="163774"/>
          </a:xfrm>
          <a:prstGeom prst="flowChartProcess">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Flowchart: Process 7"/>
          <p:cNvSpPr/>
          <p:nvPr/>
        </p:nvSpPr>
        <p:spPr>
          <a:xfrm>
            <a:off x="0" y="895779"/>
            <a:ext cx="9362364" cy="45719"/>
          </a:xfrm>
          <a:prstGeom prst="flowChartProcess">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2908192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p:cNvSpPr txBox="1"/>
          <p:nvPr/>
        </p:nvSpPr>
        <p:spPr>
          <a:xfrm>
            <a:off x="10495127" y="1078174"/>
            <a:ext cx="1446663" cy="461665"/>
          </a:xfrm>
          <a:prstGeom prst="rect">
            <a:avLst/>
          </a:prstGeom>
          <a:noFill/>
        </p:spPr>
        <p:txBody>
          <a:bodyPr wrap="square" rtlCol="1">
            <a:spAutoFit/>
          </a:bodyPr>
          <a:lstStyle>
            <a:defPPr>
              <a:defRPr lang="fa-IR"/>
            </a:defPPr>
            <a:lvl1pPr>
              <a:defRPr sz="2400" b="1">
                <a:latin typeface="Shabnam" panose="020B0603030804020204" pitchFamily="34" charset="-78"/>
                <a:cs typeface="Shabnam" panose="020B0603030804020204" pitchFamily="34" charset="-78"/>
              </a:defRPr>
            </a:lvl1pPr>
          </a:lstStyle>
          <a:p>
            <a:r>
              <a:rPr lang="fa-IR" dirty="0"/>
              <a:t>منابع</a:t>
            </a:r>
          </a:p>
        </p:txBody>
      </p:sp>
      <p:sp>
        <p:nvSpPr>
          <p:cNvPr id="3" name="Rectangle 2"/>
          <p:cNvSpPr/>
          <p:nvPr/>
        </p:nvSpPr>
        <p:spPr>
          <a:xfrm>
            <a:off x="229393" y="2329934"/>
            <a:ext cx="3544561" cy="646331"/>
          </a:xfrm>
          <a:prstGeom prst="rect">
            <a:avLst/>
          </a:prstGeom>
        </p:spPr>
        <p:txBody>
          <a:bodyPr>
            <a:spAutoFit/>
          </a:bodyPr>
          <a:lstStyle/>
          <a:p>
            <a:pPr algn="just">
              <a:lnSpc>
                <a:spcPct val="200000"/>
              </a:lnSpc>
            </a:pPr>
            <a:r>
              <a:rPr lang="en-US" dirty="0">
                <a:solidFill>
                  <a:srgbClr val="474747"/>
                </a:solidFill>
                <a:latin typeface="Vazir" panose="020B0603030804020204" pitchFamily="34" charset="-78"/>
                <a:cs typeface="Vazir" panose="020B0603030804020204" pitchFamily="34" charset="-78"/>
              </a:rPr>
              <a:t>https://zardkooh.com/crossbow</a:t>
            </a:r>
            <a:endParaRPr lang="fa-IR" dirty="0">
              <a:solidFill>
                <a:srgbClr val="474747"/>
              </a:solidFill>
              <a:latin typeface="Vazir" panose="020B0603030804020204" pitchFamily="34" charset="-78"/>
              <a:cs typeface="Vazir" panose="020B0603030804020204" pitchFamily="34" charset="-78"/>
            </a:endParaRPr>
          </a:p>
        </p:txBody>
      </p:sp>
      <p:sp>
        <p:nvSpPr>
          <p:cNvPr id="4" name="Rectangle 3"/>
          <p:cNvSpPr/>
          <p:nvPr/>
        </p:nvSpPr>
        <p:spPr>
          <a:xfrm>
            <a:off x="0" y="1705969"/>
            <a:ext cx="12192000" cy="16377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829446957"/>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Rectangle 3"/>
          <p:cNvSpPr/>
          <p:nvPr/>
        </p:nvSpPr>
        <p:spPr>
          <a:xfrm>
            <a:off x="0" y="2715904"/>
            <a:ext cx="12192000" cy="518615"/>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3" name="Rectangle 2"/>
          <p:cNvSpPr/>
          <p:nvPr/>
        </p:nvSpPr>
        <p:spPr>
          <a:xfrm>
            <a:off x="2813714" y="2333765"/>
            <a:ext cx="6851176" cy="128289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TextBox 1"/>
          <p:cNvSpPr txBox="1"/>
          <p:nvPr/>
        </p:nvSpPr>
        <p:spPr>
          <a:xfrm>
            <a:off x="2813714" y="2467379"/>
            <a:ext cx="6564572" cy="1015663"/>
          </a:xfrm>
          <a:prstGeom prst="rect">
            <a:avLst/>
          </a:prstGeom>
          <a:noFill/>
        </p:spPr>
        <p:txBody>
          <a:bodyPr wrap="square" rtlCol="1">
            <a:spAutoFit/>
          </a:bodyPr>
          <a:lstStyle/>
          <a:p>
            <a:r>
              <a:rPr lang="fa-IR" sz="6000" b="1" dirty="0">
                <a:latin typeface="Shabnam" panose="020B0603030804020204" pitchFamily="34" charset="-78"/>
                <a:cs typeface="Shabnam" panose="020B0603030804020204" pitchFamily="34" charset="-78"/>
              </a:rPr>
              <a:t>با تشکر از توجه شما</a:t>
            </a:r>
          </a:p>
        </p:txBody>
      </p:sp>
    </p:spTree>
    <p:extLst>
      <p:ext uri="{BB962C8B-B14F-4D97-AF65-F5344CB8AC3E}">
        <p14:creationId xmlns:p14="http://schemas.microsoft.com/office/powerpoint/2010/main" val="701290450"/>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Picture 3"/>
          <p:cNvPicPr>
            <a:picLocks noChangeAspect="1"/>
          </p:cNvPicPr>
          <p:nvPr/>
        </p:nvPicPr>
        <p:blipFill>
          <a:blip r:embed="rId2"/>
          <a:stretch>
            <a:fillRect/>
          </a:stretch>
        </p:blipFill>
        <p:spPr>
          <a:xfrm>
            <a:off x="1" y="0"/>
            <a:ext cx="12192000" cy="6858000"/>
          </a:xfrm>
          <a:prstGeom prst="rect">
            <a:avLst/>
          </a:prstGeom>
        </p:spPr>
      </p:pic>
      <p:sp>
        <p:nvSpPr>
          <p:cNvPr id="2" name="Rectangle 1"/>
          <p:cNvSpPr/>
          <p:nvPr/>
        </p:nvSpPr>
        <p:spPr>
          <a:xfrm>
            <a:off x="5613778" y="1378129"/>
            <a:ext cx="6096000" cy="2793072"/>
          </a:xfrm>
          <a:prstGeom prst="rect">
            <a:avLst/>
          </a:prstGeom>
          <a:solidFill>
            <a:schemeClr val="accent6">
              <a:lumMod val="60000"/>
              <a:lumOff val="40000"/>
            </a:schemeClr>
          </a:solidFill>
        </p:spPr>
        <p:txBody>
          <a:bodyPr>
            <a:spAutoFit/>
          </a:bodyPr>
          <a:lstStyle/>
          <a:p>
            <a:pPr algn="just">
              <a:lnSpc>
                <a:spcPct val="200000"/>
              </a:lnSpc>
            </a:pPr>
            <a:r>
              <a:rPr lang="fa-IR" dirty="0">
                <a:solidFill>
                  <a:schemeClr val="bg1"/>
                </a:solidFill>
                <a:latin typeface="Vazir" panose="020B0603030804020204" pitchFamily="34" charset="-78"/>
                <a:cs typeface="Vazir" panose="020B0603030804020204" pitchFamily="34" charset="-78"/>
              </a:rPr>
              <a:t>فاکتورهایی که باید در خرید کراسبو در نظر گرفت، عبارتند از: دقت، سرعت، مکانیزم گلنگدن، وزن، بُرد و غیره. اضافه شدن نوآوری های جدید و طراحی مدرن بازو، چشمی، زه، تیر، قنداق و گلنگدن، کار با کراسبو را حسابی راحت کرده است. کراسبویی انتخاب کنید که با علایق شما همخوانی داشته باشد.</a:t>
            </a:r>
          </a:p>
        </p:txBody>
      </p:sp>
      <p:sp>
        <p:nvSpPr>
          <p:cNvPr id="3" name="Rectangle 2"/>
          <p:cNvSpPr/>
          <p:nvPr/>
        </p:nvSpPr>
        <p:spPr>
          <a:xfrm>
            <a:off x="9021169" y="742750"/>
            <a:ext cx="2688609" cy="461665"/>
          </a:xfrm>
          <a:prstGeom prst="rect">
            <a:avLst/>
          </a:prstGeom>
          <a:solidFill>
            <a:schemeClr val="accent2">
              <a:lumMod val="40000"/>
              <a:lumOff val="60000"/>
            </a:schemeClr>
          </a:solidFill>
        </p:spPr>
        <p:txBody>
          <a:bodyPr wrap="square" rtlCol="1">
            <a:spAutoFit/>
          </a:bodyPr>
          <a:lstStyle/>
          <a:p>
            <a:r>
              <a:rPr lang="fa-IR" sz="2400" b="1" dirty="0">
                <a:solidFill>
                  <a:schemeClr val="bg1"/>
                </a:solidFill>
                <a:latin typeface="Shabnam" panose="020B0603030804020204" pitchFamily="34" charset="-78"/>
                <a:cs typeface="Shabnam" panose="020B0603030804020204" pitchFamily="34" charset="-78"/>
              </a:rPr>
              <a:t>نحوه انتخاب کراسبو</a:t>
            </a:r>
          </a:p>
        </p:txBody>
      </p:sp>
    </p:spTree>
    <p:extLst>
      <p:ext uri="{BB962C8B-B14F-4D97-AF65-F5344CB8AC3E}">
        <p14:creationId xmlns:p14="http://schemas.microsoft.com/office/powerpoint/2010/main" val="3793969411"/>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bg>
      <p:bgPr>
        <a:gradFill>
          <a:gsLst>
            <a:gs pos="0">
              <a:schemeClr val="accent6">
                <a:lumMod val="60000"/>
                <a:lumOff val="40000"/>
              </a:schemeClr>
            </a:gs>
            <a:gs pos="57000">
              <a:schemeClr val="accent2">
                <a:lumMod val="40000"/>
                <a:lumOff val="60000"/>
              </a:schemeClr>
            </a:gs>
            <a:gs pos="83000">
              <a:schemeClr val="accent2">
                <a:lumMod val="20000"/>
                <a:lumOff val="80000"/>
              </a:schemeClr>
            </a:gs>
            <a:gs pos="100000">
              <a:schemeClr val="accent6">
                <a:lumMod val="40000"/>
                <a:lumOff val="60000"/>
              </a:schemeClr>
            </a:gs>
          </a:gsLst>
          <a:lin ang="5400000" scaled="1"/>
        </a:gradFill>
        <a:effectLst/>
      </p:bgPr>
    </p:bg>
    <p:spTree>
      <p:nvGrpSpPr>
        <p:cNvPr id="1" name=""/>
        <p:cNvGrpSpPr/>
        <p:nvPr/>
      </p:nvGrpSpPr>
      <p:grpSpPr>
        <a:xfrm>
          <a:off x="0" y="0"/>
          <a:ext cx="0" cy="0"/>
          <a:chOff x="0" y="0"/>
          <a:chExt cx="0" cy="0"/>
        </a:xfrm>
      </p:grpSpPr>
      <p:pic>
        <p:nvPicPr>
          <p:cNvPr id="6" name="Picture 5"/>
          <p:cNvPicPr>
            <a:picLocks noChangeAspect="1"/>
          </p:cNvPicPr>
          <p:nvPr/>
        </p:nvPicPr>
        <p:blipFill rotWithShape="1">
          <a:blip r:embed="rId2"/>
          <a:srcRect l="13492" r="13250"/>
          <a:stretch/>
        </p:blipFill>
        <p:spPr>
          <a:xfrm>
            <a:off x="0" y="0"/>
            <a:ext cx="6872288" cy="6858000"/>
          </a:xfrm>
          <a:prstGeom prst="rect">
            <a:avLst/>
          </a:prstGeom>
        </p:spPr>
      </p:pic>
      <p:sp>
        <p:nvSpPr>
          <p:cNvPr id="2" name="Rectangle 1"/>
          <p:cNvSpPr/>
          <p:nvPr/>
        </p:nvSpPr>
        <p:spPr>
          <a:xfrm>
            <a:off x="9043916" y="750670"/>
            <a:ext cx="2743200"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کراسبوی یک دستی</a:t>
            </a:r>
          </a:p>
        </p:txBody>
      </p:sp>
      <p:sp>
        <p:nvSpPr>
          <p:cNvPr id="3" name="Rectangle 2"/>
          <p:cNvSpPr/>
          <p:nvPr/>
        </p:nvSpPr>
        <p:spPr>
          <a:xfrm>
            <a:off x="7137780" y="1212335"/>
            <a:ext cx="4649336" cy="3970318"/>
          </a:xfrm>
          <a:prstGeom prst="rect">
            <a:avLst/>
          </a:prstGeom>
        </p:spPr>
        <p:txBody>
          <a:bodyPr wrap="square">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کراسبوی یک دستی زیاد متدوال نیست و بیشتر برای تیراندازی به هدف استفاده می شود. در مقایسه با کراسبوی دو دستی وزن کمتری دارد. از کراسبوی یک دستی می توان برای بازی های ساده و شکارهای کوچک استفاده نمود. این مدل کراسبو قیمت پایین تری دارد و برای افراد مبتدی، خصوصاً کودکان مناسب می باشد.</a:t>
            </a:r>
          </a:p>
        </p:txBody>
      </p:sp>
      <p:sp>
        <p:nvSpPr>
          <p:cNvPr id="5" name="Rectangle 4"/>
          <p:cNvSpPr/>
          <p:nvPr/>
        </p:nvSpPr>
        <p:spPr>
          <a:xfrm>
            <a:off x="11872844" y="1514474"/>
            <a:ext cx="45719" cy="350279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7" name="Rectangle 6"/>
          <p:cNvSpPr/>
          <p:nvPr/>
        </p:nvSpPr>
        <p:spPr>
          <a:xfrm>
            <a:off x="7006333" y="1514473"/>
            <a:ext cx="45719" cy="3502799"/>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8" name="Rectangle 7"/>
          <p:cNvSpPr/>
          <p:nvPr/>
        </p:nvSpPr>
        <p:spPr>
          <a:xfrm>
            <a:off x="7006331" y="1291493"/>
            <a:ext cx="4866511" cy="457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7006332" y="5096431"/>
            <a:ext cx="4866511" cy="45719"/>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752670529"/>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Picture 5"/>
          <p:cNvPicPr>
            <a:picLocks noChangeAspect="1"/>
          </p:cNvPicPr>
          <p:nvPr/>
        </p:nvPicPr>
        <p:blipFill>
          <a:blip r:embed="rId2"/>
          <a:stretch>
            <a:fillRect/>
          </a:stretch>
        </p:blipFill>
        <p:spPr>
          <a:xfrm>
            <a:off x="0" y="-13150"/>
            <a:ext cx="12192000" cy="6871150"/>
          </a:xfrm>
          <a:prstGeom prst="rect">
            <a:avLst/>
          </a:prstGeom>
        </p:spPr>
      </p:pic>
      <p:sp>
        <p:nvSpPr>
          <p:cNvPr id="7" name="Rectangle 6"/>
          <p:cNvSpPr/>
          <p:nvPr/>
        </p:nvSpPr>
        <p:spPr>
          <a:xfrm>
            <a:off x="9558338" y="1067938"/>
            <a:ext cx="2492635" cy="461665"/>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4" name="Picture 3"/>
          <p:cNvPicPr>
            <a:picLocks noChangeAspect="1"/>
          </p:cNvPicPr>
          <p:nvPr/>
        </p:nvPicPr>
        <p:blipFill>
          <a:blip r:embed="rId3"/>
          <a:stretch>
            <a:fillRect/>
          </a:stretch>
        </p:blipFill>
        <p:spPr>
          <a:xfrm>
            <a:off x="792779" y="1067938"/>
            <a:ext cx="4712316" cy="4712316"/>
          </a:xfrm>
          <a:prstGeom prst="rect">
            <a:avLst/>
          </a:prstGeom>
          <a:ln w="76200">
            <a:solidFill>
              <a:schemeClr val="accent2">
                <a:lumMod val="40000"/>
                <a:lumOff val="60000"/>
              </a:schemeClr>
            </a:solidFill>
          </a:ln>
        </p:spPr>
      </p:pic>
      <p:sp>
        <p:nvSpPr>
          <p:cNvPr id="2" name="Rectangle 1"/>
          <p:cNvSpPr/>
          <p:nvPr/>
        </p:nvSpPr>
        <p:spPr>
          <a:xfrm>
            <a:off x="5954973" y="1067938"/>
            <a:ext cx="6096000"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کراسبوی دو دستی</a:t>
            </a:r>
          </a:p>
        </p:txBody>
      </p:sp>
      <p:sp>
        <p:nvSpPr>
          <p:cNvPr id="3" name="Rectangle 2"/>
          <p:cNvSpPr/>
          <p:nvPr/>
        </p:nvSpPr>
        <p:spPr>
          <a:xfrm>
            <a:off x="5954973" y="1529603"/>
            <a:ext cx="6096000" cy="1131079"/>
          </a:xfrm>
          <a:prstGeom prst="rect">
            <a:avLst/>
          </a:prstGeom>
        </p:spPr>
        <p:txBody>
          <a:bodyPr>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کراسبوی دو دستی نوع رایج کراسبو می باشد. این نوع کراسبو برای شکار، تیراندازی به هدف، ماهیگیری و مصارف نظامی کاربرد دارد.</a:t>
            </a:r>
          </a:p>
        </p:txBody>
      </p:sp>
      <p:sp>
        <p:nvSpPr>
          <p:cNvPr id="8" name="Rounded Rectangle 7"/>
          <p:cNvSpPr/>
          <p:nvPr/>
        </p:nvSpPr>
        <p:spPr>
          <a:xfrm>
            <a:off x="5505095" y="1283019"/>
            <a:ext cx="4053243" cy="45719"/>
          </a:xfrm>
          <a:prstGeom prst="round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1811524860"/>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Picture 4"/>
          <p:cNvPicPr>
            <a:picLocks noChangeAspect="1"/>
          </p:cNvPicPr>
          <p:nvPr/>
        </p:nvPicPr>
        <p:blipFill>
          <a:blip r:embed="rId2"/>
          <a:stretch>
            <a:fillRect/>
          </a:stretch>
        </p:blipFill>
        <p:spPr>
          <a:xfrm>
            <a:off x="284043" y="0"/>
            <a:ext cx="11907957" cy="6858000"/>
          </a:xfrm>
          <a:prstGeom prst="rect">
            <a:avLst/>
          </a:prstGeom>
        </p:spPr>
      </p:pic>
      <p:sp>
        <p:nvSpPr>
          <p:cNvPr id="2" name="Rectangle 1"/>
          <p:cNvSpPr/>
          <p:nvPr/>
        </p:nvSpPr>
        <p:spPr>
          <a:xfrm>
            <a:off x="2516058" y="1101217"/>
            <a:ext cx="1828799"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اجزای کراسبو</a:t>
            </a:r>
          </a:p>
        </p:txBody>
      </p:sp>
      <p:sp>
        <p:nvSpPr>
          <p:cNvPr id="3" name="Rectangle 2"/>
          <p:cNvSpPr/>
          <p:nvPr/>
        </p:nvSpPr>
        <p:spPr>
          <a:xfrm>
            <a:off x="455245" y="3125764"/>
            <a:ext cx="3889612" cy="2862322"/>
          </a:xfrm>
          <a:prstGeom prst="rect">
            <a:avLst/>
          </a:prstGeom>
        </p:spPr>
        <p:txBody>
          <a:bodyPr wrap="square">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قنداق: قنداق کراسبو از چوب ساخته می شود. پیج و مهره ها و مکانیسم ماشه در  این قسمت قرار می گیرند. قنداق از جنس های مختلفی مثل چوب یا مواد مصنوعی ساخته می شود.</a:t>
            </a:r>
          </a:p>
        </p:txBody>
      </p:sp>
      <p:pic>
        <p:nvPicPr>
          <p:cNvPr id="4" name="Picture 3"/>
          <p:cNvPicPr>
            <a:picLocks noChangeAspect="1"/>
          </p:cNvPicPr>
          <p:nvPr/>
        </p:nvPicPr>
        <p:blipFill>
          <a:blip r:embed="rId3"/>
          <a:stretch>
            <a:fillRect/>
          </a:stretch>
        </p:blipFill>
        <p:spPr>
          <a:xfrm>
            <a:off x="4516059" y="1562882"/>
            <a:ext cx="6621487" cy="4411566"/>
          </a:xfrm>
          <a:prstGeom prst="rect">
            <a:avLst/>
          </a:prstGeom>
        </p:spPr>
      </p:pic>
      <p:sp>
        <p:nvSpPr>
          <p:cNvPr id="8" name="Rectangle 7"/>
          <p:cNvSpPr/>
          <p:nvPr/>
        </p:nvSpPr>
        <p:spPr>
          <a:xfrm>
            <a:off x="11530012" y="2186637"/>
            <a:ext cx="135245" cy="4085576"/>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4516058" y="6272213"/>
            <a:ext cx="7013953" cy="12858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320900769"/>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0" name="Rectangle 9"/>
          <p:cNvSpPr/>
          <p:nvPr/>
        </p:nvSpPr>
        <p:spPr>
          <a:xfrm>
            <a:off x="2085975" y="1428750"/>
            <a:ext cx="9651098" cy="440720"/>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5" name="Rectangle 4"/>
          <p:cNvSpPr/>
          <p:nvPr/>
        </p:nvSpPr>
        <p:spPr>
          <a:xfrm>
            <a:off x="9908274" y="783692"/>
            <a:ext cx="1828799" cy="461665"/>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9" name="Rectangle 8"/>
          <p:cNvSpPr/>
          <p:nvPr/>
        </p:nvSpPr>
        <p:spPr>
          <a:xfrm>
            <a:off x="2085975" y="2715903"/>
            <a:ext cx="3543300" cy="3313421"/>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4" name="Rectangle 3"/>
          <p:cNvSpPr/>
          <p:nvPr/>
        </p:nvSpPr>
        <p:spPr>
          <a:xfrm>
            <a:off x="8279498" y="2439410"/>
            <a:ext cx="2543175" cy="4100513"/>
          </a:xfrm>
          <a:prstGeom prst="rect">
            <a:avLst/>
          </a:prstGeom>
          <a:solidFill>
            <a:schemeClr val="accent6">
              <a:lumMod val="60000"/>
              <a:lumOff val="4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pic>
        <p:nvPicPr>
          <p:cNvPr id="8" name="Picture 7"/>
          <p:cNvPicPr>
            <a:picLocks noChangeAspect="1"/>
          </p:cNvPicPr>
          <p:nvPr/>
        </p:nvPicPr>
        <p:blipFill>
          <a:blip r:embed="rId2"/>
          <a:stretch>
            <a:fillRect/>
          </a:stretch>
        </p:blipFill>
        <p:spPr>
          <a:xfrm>
            <a:off x="2455683" y="2177956"/>
            <a:ext cx="4224894" cy="3511600"/>
          </a:xfrm>
          <a:prstGeom prst="rect">
            <a:avLst/>
          </a:prstGeom>
        </p:spPr>
      </p:pic>
      <p:pic>
        <p:nvPicPr>
          <p:cNvPr id="7" name="Picture 6"/>
          <p:cNvPicPr>
            <a:picLocks noChangeAspect="1"/>
          </p:cNvPicPr>
          <p:nvPr/>
        </p:nvPicPr>
        <p:blipFill>
          <a:blip r:embed="rId3"/>
          <a:stretch>
            <a:fillRect/>
          </a:stretch>
        </p:blipFill>
        <p:spPr>
          <a:xfrm>
            <a:off x="6405548" y="2715904"/>
            <a:ext cx="4082438" cy="4046562"/>
          </a:xfrm>
          <a:prstGeom prst="rect">
            <a:avLst/>
          </a:prstGeom>
        </p:spPr>
      </p:pic>
      <p:sp>
        <p:nvSpPr>
          <p:cNvPr id="2" name="Rectangle 1"/>
          <p:cNvSpPr/>
          <p:nvPr/>
        </p:nvSpPr>
        <p:spPr>
          <a:xfrm>
            <a:off x="1815150" y="1292389"/>
            <a:ext cx="9921923" cy="577081"/>
          </a:xfrm>
          <a:prstGeom prst="rect">
            <a:avLst/>
          </a:prstGeom>
        </p:spPr>
        <p:txBody>
          <a:bodyPr wrap="square">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ضامن زه: ضامن زمانی که کراسبو آماده شلیک است، زه را می گیرد. هنگام شلیک ضامن زه را رها می کند.</a:t>
            </a:r>
          </a:p>
        </p:txBody>
      </p:sp>
      <p:sp>
        <p:nvSpPr>
          <p:cNvPr id="3" name="Rectangle 2"/>
          <p:cNvSpPr/>
          <p:nvPr/>
        </p:nvSpPr>
        <p:spPr>
          <a:xfrm>
            <a:off x="9908274" y="783692"/>
            <a:ext cx="1828799" cy="461665"/>
          </a:xfrm>
          <a:prstGeom prst="rect">
            <a:avLst/>
          </a:prstGeom>
          <a:noFill/>
        </p:spPr>
        <p:txBody>
          <a:bodyPr wrap="square" rtlCol="1">
            <a:spAutoFit/>
          </a:bodyPr>
          <a:lstStyle/>
          <a:p>
            <a:r>
              <a:rPr lang="fa-IR" sz="2400" b="1" dirty="0">
                <a:latin typeface="Shabnam" panose="020B0603030804020204" pitchFamily="34" charset="-78"/>
                <a:cs typeface="Shabnam" panose="020B0603030804020204" pitchFamily="34" charset="-78"/>
              </a:rPr>
              <a:t>اجزای کراسبو</a:t>
            </a:r>
          </a:p>
        </p:txBody>
      </p:sp>
      <p:sp>
        <p:nvSpPr>
          <p:cNvPr id="6" name="Rectangle 5"/>
          <p:cNvSpPr/>
          <p:nvPr/>
        </p:nvSpPr>
        <p:spPr>
          <a:xfrm>
            <a:off x="0" y="983903"/>
            <a:ext cx="9908274" cy="49367"/>
          </a:xfrm>
          <a:prstGeom prst="rect">
            <a:avLst/>
          </a:prstGeom>
          <a:solidFill>
            <a:schemeClr val="accent2">
              <a:lumMod val="40000"/>
              <a:lumOff val="6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Tree>
    <p:extLst>
      <p:ext uri="{BB962C8B-B14F-4D97-AF65-F5344CB8AC3E}">
        <p14:creationId xmlns:p14="http://schemas.microsoft.com/office/powerpoint/2010/main" val="2964022184"/>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p:cNvPicPr>
            <a:picLocks noChangeAspect="1"/>
          </p:cNvPicPr>
          <p:nvPr/>
        </p:nvPicPr>
        <p:blipFill rotWithShape="1">
          <a:blip r:embed="rId2"/>
          <a:srcRect l="26333"/>
          <a:stretch/>
        </p:blipFill>
        <p:spPr>
          <a:xfrm>
            <a:off x="0" y="0"/>
            <a:ext cx="5109565" cy="6858000"/>
          </a:xfrm>
          <a:prstGeom prst="rect">
            <a:avLst/>
          </a:prstGeom>
        </p:spPr>
      </p:pic>
      <p:sp>
        <p:nvSpPr>
          <p:cNvPr id="6" name="Rectangle 5"/>
          <p:cNvSpPr/>
          <p:nvPr/>
        </p:nvSpPr>
        <p:spPr>
          <a:xfrm>
            <a:off x="161062" y="0"/>
            <a:ext cx="325931" cy="6849070"/>
          </a:xfrm>
          <a:prstGeom prst="rect">
            <a:avLst/>
          </a:prstGeom>
          <a:solidFill>
            <a:schemeClr val="accent6">
              <a:lumMod val="60000"/>
              <a:lumOff val="40000"/>
            </a:schemeClr>
          </a:solidFill>
          <a:ln>
            <a:solidFill>
              <a:schemeClr val="accent6">
                <a:lumMod val="60000"/>
                <a:lumOff val="40000"/>
              </a:schemeClr>
            </a:solidFill>
          </a:ln>
        </p:spPr>
        <p:style>
          <a:lnRef idx="2">
            <a:schemeClr val="accent1">
              <a:shade val="50000"/>
            </a:schemeClr>
          </a:lnRef>
          <a:fillRef idx="1">
            <a:schemeClr val="accent1"/>
          </a:fillRef>
          <a:effectRef idx="0">
            <a:schemeClr val="accent1"/>
          </a:effectRef>
          <a:fontRef idx="minor">
            <a:schemeClr val="lt1"/>
          </a:fontRef>
        </p:style>
        <p:txBody>
          <a:bodyPr rtlCol="1" anchor="ctr"/>
          <a:lstStyle/>
          <a:p>
            <a:pPr algn="ctr"/>
            <a:endParaRPr lang="fa-IR"/>
          </a:p>
        </p:txBody>
      </p:sp>
      <p:sp>
        <p:nvSpPr>
          <p:cNvPr id="2" name="Rectangle 1"/>
          <p:cNvSpPr/>
          <p:nvPr/>
        </p:nvSpPr>
        <p:spPr>
          <a:xfrm>
            <a:off x="245661" y="1407447"/>
            <a:ext cx="4763067" cy="2308324"/>
          </a:xfrm>
          <a:prstGeom prst="rect">
            <a:avLst/>
          </a:prstGeom>
          <a:solidFill>
            <a:schemeClr val="accent2">
              <a:lumMod val="40000"/>
              <a:lumOff val="60000"/>
            </a:schemeClr>
          </a:solidFill>
          <a:ln>
            <a:noFill/>
          </a:ln>
        </p:spPr>
        <p:txBody>
          <a:bodyPr wrap="square">
            <a:spAutoFit/>
          </a:bodyPr>
          <a:lstStyle/>
          <a:p>
            <a:pPr algn="just">
              <a:lnSpc>
                <a:spcPct val="200000"/>
              </a:lnSpc>
            </a:pPr>
            <a:r>
              <a:rPr lang="fa-IR" dirty="0">
                <a:solidFill>
                  <a:srgbClr val="474747"/>
                </a:solidFill>
                <a:latin typeface="Vazir" panose="020B0603030804020204" pitchFamily="34" charset="-78"/>
                <a:cs typeface="Vazir" panose="020B0603030804020204" pitchFamily="34" charset="-78"/>
              </a:rPr>
              <a:t>لوله: تیرهای کراسبو مثل تیرهای اسلحه در این لوله پشت سر هم قرار می گیرند تا شلیک ها منظم تر و دقیق تر اتفاق بیفتد. لوله معمولاً از مواد پلیمری یا آلومینیوم ساخته می شود.</a:t>
            </a:r>
          </a:p>
        </p:txBody>
      </p:sp>
      <p:sp>
        <p:nvSpPr>
          <p:cNvPr id="4" name="Rectangle 3"/>
          <p:cNvSpPr/>
          <p:nvPr/>
        </p:nvSpPr>
        <p:spPr>
          <a:xfrm>
            <a:off x="3179929" y="945782"/>
            <a:ext cx="1828799" cy="461665"/>
          </a:xfrm>
          <a:prstGeom prst="rect">
            <a:avLst/>
          </a:prstGeom>
          <a:solidFill>
            <a:schemeClr val="accent6">
              <a:lumMod val="60000"/>
              <a:lumOff val="40000"/>
            </a:schemeClr>
          </a:solidFill>
          <a:ln>
            <a:solidFill>
              <a:schemeClr val="accent6">
                <a:lumMod val="60000"/>
                <a:lumOff val="40000"/>
              </a:schemeClr>
            </a:solidFill>
          </a:ln>
        </p:spPr>
        <p:txBody>
          <a:bodyPr wrap="square" rtlCol="1">
            <a:spAutoFit/>
          </a:bodyPr>
          <a:lstStyle/>
          <a:p>
            <a:r>
              <a:rPr lang="fa-IR" sz="2400" b="1" dirty="0">
                <a:latin typeface="Shabnam" panose="020B0603030804020204" pitchFamily="34" charset="-78"/>
                <a:cs typeface="Shabnam" panose="020B0603030804020204" pitchFamily="34" charset="-78"/>
              </a:rPr>
              <a:t>اجزای کراسبو</a:t>
            </a:r>
          </a:p>
        </p:txBody>
      </p:sp>
      <p:pic>
        <p:nvPicPr>
          <p:cNvPr id="5" name="Picture 4"/>
          <p:cNvPicPr>
            <a:picLocks noChangeAspect="1"/>
          </p:cNvPicPr>
          <p:nvPr/>
        </p:nvPicPr>
        <p:blipFill rotWithShape="1">
          <a:blip r:embed="rId3"/>
          <a:srcRect b="12239"/>
          <a:stretch/>
        </p:blipFill>
        <p:spPr>
          <a:xfrm>
            <a:off x="5109565" y="0"/>
            <a:ext cx="7057762" cy="6849070"/>
          </a:xfrm>
          <a:prstGeom prst="rect">
            <a:avLst/>
          </a:prstGeom>
        </p:spPr>
      </p:pic>
    </p:spTree>
    <p:extLst>
      <p:ext uri="{BB962C8B-B14F-4D97-AF65-F5344CB8AC3E}">
        <p14:creationId xmlns:p14="http://schemas.microsoft.com/office/powerpoint/2010/main" val="1851953647"/>
      </p:ext>
    </p:extLst>
  </p:cSld>
  <p:clrMapOvr>
    <a:masterClrMapping/>
  </p:clrMapOvr>
</p:sld>
</file>

<file path=ppt/theme/theme1.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2.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270</TotalTime>
  <Words>1708</Words>
  <Application>Microsoft Office PowerPoint</Application>
  <PresentationFormat>Widescreen</PresentationFormat>
  <Paragraphs>75</Paragraphs>
  <Slides>33</Slides>
  <Notes>2</Notes>
  <HiddenSlides>0</HiddenSlides>
  <MMClips>0</MMClips>
  <ScaleCrop>false</ScaleCrop>
  <HeadingPairs>
    <vt:vector size="6" baseType="variant">
      <vt:variant>
        <vt:lpstr>Fonts Used</vt:lpstr>
      </vt:variant>
      <vt:variant>
        <vt:i4>4</vt:i4>
      </vt:variant>
      <vt:variant>
        <vt:lpstr>Theme</vt:lpstr>
      </vt:variant>
      <vt:variant>
        <vt:i4>1</vt:i4>
      </vt:variant>
      <vt:variant>
        <vt:lpstr>Slide Titles</vt:lpstr>
      </vt:variant>
      <vt:variant>
        <vt:i4>33</vt:i4>
      </vt:variant>
    </vt:vector>
  </HeadingPairs>
  <TitlesOfParts>
    <vt:vector size="38" baseType="lpstr">
      <vt:lpstr>Arial</vt:lpstr>
      <vt:lpstr>Calibri</vt:lpstr>
      <vt:lpstr>Shabnam</vt:lpstr>
      <vt:lpstr>Vazir</vt:lpstr>
      <vt:lpstr>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paytakht</dc:creator>
  <cp:lastModifiedBy>Mobotop</cp:lastModifiedBy>
  <cp:revision>30</cp:revision>
  <dcterms:created xsi:type="dcterms:W3CDTF">2025-02-05T07:06:17Z</dcterms:created>
  <dcterms:modified xsi:type="dcterms:W3CDTF">2025-03-16T10:56:06Z</dcterms:modified>
</cp:coreProperties>
</file>