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92"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73" r:id="rId37"/>
    <p:sldId id="274" r:id="rId3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94660"/>
  </p:normalViewPr>
  <p:slideViewPr>
    <p:cSldViewPr snapToGrid="0" showGuides="1">
      <p:cViewPr varScale="1">
        <p:scale>
          <a:sx n="78" d="100"/>
          <a:sy n="78" d="100"/>
        </p:scale>
        <p:origin x="72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5C7062CE-52E1-40B5-85C3-13B3BD6C6820}" type="datetimeFigureOut">
              <a:rPr lang="fa-IR" smtClean="0"/>
              <a:t>17/09/1446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3253117C-608C-42C7-B913-B23B70B55E7B}" type="slidenum">
              <a:rPr lang="fa-IR" smtClean="0"/>
              <a:t>‹#›</a:t>
            </a:fld>
            <a:endParaRPr lang="fa-IR"/>
          </a:p>
        </p:txBody>
      </p:sp>
    </p:spTree>
    <p:extLst>
      <p:ext uri="{BB962C8B-B14F-4D97-AF65-F5344CB8AC3E}">
        <p14:creationId xmlns:p14="http://schemas.microsoft.com/office/powerpoint/2010/main" val="120868614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253117C-608C-42C7-B913-B23B70B55E7B}" type="slidenum">
              <a:rPr lang="fa-IR" smtClean="0"/>
              <a:t>4</a:t>
            </a:fld>
            <a:endParaRPr lang="fa-IR"/>
          </a:p>
        </p:txBody>
      </p:sp>
    </p:spTree>
    <p:extLst>
      <p:ext uri="{BB962C8B-B14F-4D97-AF65-F5344CB8AC3E}">
        <p14:creationId xmlns:p14="http://schemas.microsoft.com/office/powerpoint/2010/main" val="2630847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253117C-608C-42C7-B913-B23B70B55E7B}" type="slidenum">
              <a:rPr lang="fa-IR" smtClean="0"/>
              <a:t>9</a:t>
            </a:fld>
            <a:endParaRPr lang="fa-IR"/>
          </a:p>
        </p:txBody>
      </p:sp>
    </p:spTree>
    <p:extLst>
      <p:ext uri="{BB962C8B-B14F-4D97-AF65-F5344CB8AC3E}">
        <p14:creationId xmlns:p14="http://schemas.microsoft.com/office/powerpoint/2010/main" val="1321448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253117C-608C-42C7-B913-B23B70B55E7B}" type="slidenum">
              <a:rPr lang="fa-IR" smtClean="0"/>
              <a:t>16</a:t>
            </a:fld>
            <a:endParaRPr lang="fa-IR"/>
          </a:p>
        </p:txBody>
      </p:sp>
    </p:spTree>
    <p:extLst>
      <p:ext uri="{BB962C8B-B14F-4D97-AF65-F5344CB8AC3E}">
        <p14:creationId xmlns:p14="http://schemas.microsoft.com/office/powerpoint/2010/main" val="202085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253117C-608C-42C7-B913-B23B70B55E7B}" type="slidenum">
              <a:rPr lang="fa-IR" smtClean="0"/>
              <a:t>33</a:t>
            </a:fld>
            <a:endParaRPr lang="fa-IR"/>
          </a:p>
        </p:txBody>
      </p:sp>
    </p:spTree>
    <p:extLst>
      <p:ext uri="{BB962C8B-B14F-4D97-AF65-F5344CB8AC3E}">
        <p14:creationId xmlns:p14="http://schemas.microsoft.com/office/powerpoint/2010/main" val="2818174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0" y="0"/>
            <a:ext cx="7837714" cy="6858000"/>
          </a:xfrm>
          <a:custGeom>
            <a:avLst/>
            <a:gdLst>
              <a:gd name="connsiteX0" fmla="*/ 0 w 7837714"/>
              <a:gd name="connsiteY0" fmla="*/ 0 h 6858000"/>
              <a:gd name="connsiteX1" fmla="*/ 7837488 w 7837714"/>
              <a:gd name="connsiteY1" fmla="*/ 0 h 6858000"/>
              <a:gd name="connsiteX2" fmla="*/ 7837714 w 7837714"/>
              <a:gd name="connsiteY2" fmla="*/ 0 h 6858000"/>
              <a:gd name="connsiteX3" fmla="*/ 7837714 w 7837714"/>
              <a:gd name="connsiteY3" fmla="*/ 6858000 h 6858000"/>
              <a:gd name="connsiteX4" fmla="*/ 7837488 w 7837714"/>
              <a:gd name="connsiteY4" fmla="*/ 6858000 h 6858000"/>
              <a:gd name="connsiteX5" fmla="*/ 0 w 7837714"/>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37714" h="6858000">
                <a:moveTo>
                  <a:pt x="0" y="0"/>
                </a:moveTo>
                <a:lnTo>
                  <a:pt x="7837488" y="0"/>
                </a:lnTo>
                <a:lnTo>
                  <a:pt x="7837714" y="0"/>
                </a:lnTo>
                <a:lnTo>
                  <a:pt x="7837714" y="6858000"/>
                </a:lnTo>
                <a:lnTo>
                  <a:pt x="7837488"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09463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2122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435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464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490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9113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57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59091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253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5171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038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244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249" r="16249"/>
          <a:stretch>
            <a:fillRect/>
          </a:stretch>
        </p:blipFill>
        <p:spPr/>
      </p:pic>
      <p:sp>
        <p:nvSpPr>
          <p:cNvPr id="6" name="Rectangle 5"/>
          <p:cNvSpPr/>
          <p:nvPr/>
        </p:nvSpPr>
        <p:spPr>
          <a:xfrm>
            <a:off x="6887354" y="5668194"/>
            <a:ext cx="3907809" cy="4277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887354" y="3610553"/>
            <a:ext cx="3907809" cy="4277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7837714" y="2664262"/>
            <a:ext cx="4354285" cy="4277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7837715" y="4692250"/>
            <a:ext cx="4354284" cy="4277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p:cNvPicPr>
            <a:picLocks noChangeAspect="1"/>
          </p:cNvPicPr>
          <p:nvPr/>
        </p:nvPicPr>
        <p:blipFill>
          <a:blip r:embed="rId3"/>
          <a:stretch>
            <a:fillRect/>
          </a:stretch>
        </p:blipFill>
        <p:spPr>
          <a:xfrm>
            <a:off x="8798840" y="235879"/>
            <a:ext cx="2359092" cy="2359092"/>
          </a:xfrm>
          <a:prstGeom prst="rect">
            <a:avLst/>
          </a:prstGeom>
        </p:spPr>
      </p:pic>
      <p:sp>
        <p:nvSpPr>
          <p:cNvPr id="12" name="Rectangle 11"/>
          <p:cNvSpPr/>
          <p:nvPr/>
        </p:nvSpPr>
        <p:spPr>
          <a:xfrm>
            <a:off x="6579254" y="2638249"/>
            <a:ext cx="5612746" cy="461665"/>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موضوع:پاورپوینت حیوان گاومیش</a:t>
            </a:r>
          </a:p>
        </p:txBody>
      </p:sp>
      <p:sp>
        <p:nvSpPr>
          <p:cNvPr id="13" name="Rectangle 12"/>
          <p:cNvSpPr/>
          <p:nvPr/>
        </p:nvSpPr>
        <p:spPr>
          <a:xfrm>
            <a:off x="7095489" y="3604856"/>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14" name="Rectangle 13"/>
          <p:cNvSpPr/>
          <p:nvPr/>
        </p:nvSpPr>
        <p:spPr>
          <a:xfrm>
            <a:off x="8841258" y="4701587"/>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15" name="Rectangle 14"/>
          <p:cNvSpPr/>
          <p:nvPr/>
        </p:nvSpPr>
        <p:spPr>
          <a:xfrm>
            <a:off x="7663184" y="5654335"/>
            <a:ext cx="193674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spTree>
    <p:extLst>
      <p:ext uri="{BB962C8B-B14F-4D97-AF65-F5344CB8AC3E}">
        <p14:creationId xmlns:p14="http://schemas.microsoft.com/office/powerpoint/2010/main" val="1195996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74000">
              <a:schemeClr val="accent1">
                <a:lumMod val="45000"/>
                <a:lumOff val="55000"/>
              </a:schemeClr>
            </a:gs>
            <a:gs pos="83000">
              <a:schemeClr val="tx1"/>
            </a:gs>
            <a:gs pos="100000">
              <a:schemeClr val="tx1"/>
            </a:gs>
          </a:gsLst>
          <a:lin ang="5400000" scaled="1"/>
        </a:gradFill>
        <a:effectLst/>
      </p:bgPr>
    </p:bg>
    <p:spTree>
      <p:nvGrpSpPr>
        <p:cNvPr id="1" name=""/>
        <p:cNvGrpSpPr/>
        <p:nvPr/>
      </p:nvGrpSpPr>
      <p:grpSpPr>
        <a:xfrm>
          <a:off x="0" y="0"/>
          <a:ext cx="0" cy="0"/>
          <a:chOff x="0" y="0"/>
          <a:chExt cx="0" cy="0"/>
        </a:xfrm>
      </p:grpSpPr>
      <p:sp>
        <p:nvSpPr>
          <p:cNvPr id="5" name="Flowchart: Alternate Process 4"/>
          <p:cNvSpPr/>
          <p:nvPr/>
        </p:nvSpPr>
        <p:spPr>
          <a:xfrm>
            <a:off x="7547429" y="2067637"/>
            <a:ext cx="4644571" cy="3039743"/>
          </a:xfrm>
          <a:prstGeom prst="flowChartAlternate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2"/>
          <a:srcRect l="21549"/>
          <a:stretch/>
        </p:blipFill>
        <p:spPr>
          <a:xfrm>
            <a:off x="0" y="0"/>
            <a:ext cx="8102644" cy="6878756"/>
          </a:xfrm>
          <a:prstGeom prst="homePlate">
            <a:avLst/>
          </a:prstGeom>
        </p:spPr>
      </p:pic>
      <p:sp>
        <p:nvSpPr>
          <p:cNvPr id="2" name="Rectangle 1"/>
          <p:cNvSpPr/>
          <p:nvPr/>
        </p:nvSpPr>
        <p:spPr>
          <a:xfrm>
            <a:off x="8102644" y="2067638"/>
            <a:ext cx="3721878" cy="2862322"/>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با آنکه دستگاه گوارشی گاومیش و گاو تقریباً شبیه‌است دستگاه گوارشی گاومیش از نظر فیزیولوژیکی کارآمدتر است زیرا حجم و چین خوردگی‌های آن بیشتر از گاو است.</a:t>
            </a:r>
          </a:p>
        </p:txBody>
      </p:sp>
      <p:sp>
        <p:nvSpPr>
          <p:cNvPr id="3" name="Rectangle 2"/>
          <p:cNvSpPr/>
          <p:nvPr/>
        </p:nvSpPr>
        <p:spPr>
          <a:xfrm>
            <a:off x="9686373" y="1210838"/>
            <a:ext cx="2138149"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دستگاه گوارشی</a:t>
            </a:r>
          </a:p>
        </p:txBody>
      </p:sp>
    </p:spTree>
    <p:extLst>
      <p:ext uri="{BB962C8B-B14F-4D97-AF65-F5344CB8AC3E}">
        <p14:creationId xmlns:p14="http://schemas.microsoft.com/office/powerpoint/2010/main" val="2978242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p:cNvSpPr/>
          <p:nvPr/>
        </p:nvSpPr>
        <p:spPr>
          <a:xfrm>
            <a:off x="0" y="2429223"/>
            <a:ext cx="2442949" cy="348343"/>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50125" y="941401"/>
            <a:ext cx="11737075" cy="1200329"/>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بررسی‌ها نشان داده‌است تعداد و تراکم برزهای شکمبه و نگاری در گاومیش بیش از گاو است و نوع و تعداد میکروارگانیزم‌های موجود در شکمبه این جانور با گاو تفاوت دارد و به همین دلیل گاومیش غذاهای حاوی فیبر را بهتر هضم می‌کند.</a:t>
            </a:r>
          </a:p>
        </p:txBody>
      </p:sp>
      <p:sp>
        <p:nvSpPr>
          <p:cNvPr id="3" name="Rectangle 2"/>
          <p:cNvSpPr/>
          <p:nvPr/>
        </p:nvSpPr>
        <p:spPr>
          <a:xfrm>
            <a:off x="9749051" y="479736"/>
            <a:ext cx="213814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دستگاه گوارشی</a:t>
            </a:r>
          </a:p>
        </p:txBody>
      </p:sp>
      <p:pic>
        <p:nvPicPr>
          <p:cNvPr id="4" name="Picture 3"/>
          <p:cNvPicPr>
            <a:picLocks noChangeAspect="1"/>
          </p:cNvPicPr>
          <p:nvPr/>
        </p:nvPicPr>
        <p:blipFill>
          <a:blip r:embed="rId2"/>
          <a:stretch>
            <a:fillRect/>
          </a:stretch>
        </p:blipFill>
        <p:spPr>
          <a:xfrm>
            <a:off x="2319551" y="2237939"/>
            <a:ext cx="7429500" cy="4476750"/>
          </a:xfrm>
          <a:prstGeom prst="rect">
            <a:avLst/>
          </a:prstGeom>
        </p:spPr>
      </p:pic>
      <p:sp>
        <p:nvSpPr>
          <p:cNvPr id="5" name="Flowchart: Process 4"/>
          <p:cNvSpPr/>
          <p:nvPr/>
        </p:nvSpPr>
        <p:spPr>
          <a:xfrm>
            <a:off x="0" y="2945439"/>
            <a:ext cx="2319551" cy="348343"/>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9749051" y="5489137"/>
            <a:ext cx="2442949" cy="348343"/>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9749050" y="6101913"/>
            <a:ext cx="2442949" cy="348343"/>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9749050" y="2452914"/>
            <a:ext cx="236779" cy="2830286"/>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2082772" y="3619970"/>
            <a:ext cx="236779" cy="2830286"/>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0" y="710568"/>
            <a:ext cx="9867439"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1958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12192002" cy="6858000"/>
          </a:xfrm>
          <a:prstGeom prst="rect">
            <a:avLst/>
          </a:prstGeom>
        </p:spPr>
      </p:pic>
      <p:sp>
        <p:nvSpPr>
          <p:cNvPr id="6" name="Pentagon 5"/>
          <p:cNvSpPr/>
          <p:nvPr/>
        </p:nvSpPr>
        <p:spPr>
          <a:xfrm rot="10800000">
            <a:off x="10010810" y="503491"/>
            <a:ext cx="1603554" cy="461665"/>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196988" y="503492"/>
            <a:ext cx="1417376"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تولید مثل</a:t>
            </a:r>
          </a:p>
        </p:txBody>
      </p:sp>
      <p:sp>
        <p:nvSpPr>
          <p:cNvPr id="3" name="Rectangle 2"/>
          <p:cNvSpPr/>
          <p:nvPr/>
        </p:nvSpPr>
        <p:spPr>
          <a:xfrm>
            <a:off x="318091" y="965157"/>
            <a:ext cx="5605037" cy="5632311"/>
          </a:xfrm>
          <a:prstGeom prst="rect">
            <a:avLst/>
          </a:prstGeom>
          <a:solidFill>
            <a:srgbClr val="FF0000"/>
          </a:solidFill>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بلوغ جنسی در گاومیش نر و ماده بر اساس نژاد و نوع و محیط نگهداری بین ۲ تا ۳ سال متغیر است. دوره آبستنی در گاومیش باتلاقی ۳۲۵ تا ۳۳۰ روز و در گاومیش رودخانه‌ای ۳۰۰ تا ۳۲۰ روز است. فاصله مطلوب بین دو زایمان متوالی ۱۲ تا ۱۵ ماه است. دوره شیردهی گاومیش در حدود ۳۰۰ روز است. زایمان در گاومیش کاملاً شبیه زایمان گاو است با این تفاوت که در ۹۰ درصد از موارد زایمان در گاومیش به صورت ایستاده‌است. گاومیش نر در دو یا سه سالگی آماده جفتگیری است و تا ۱۲ سال یا بیشتر قادر به تولیدمثل است.</a:t>
            </a:r>
          </a:p>
        </p:txBody>
      </p:sp>
      <p:sp>
        <p:nvSpPr>
          <p:cNvPr id="7" name="Rectangle 6"/>
          <p:cNvSpPr/>
          <p:nvPr/>
        </p:nvSpPr>
        <p:spPr>
          <a:xfrm>
            <a:off x="0" y="707027"/>
            <a:ext cx="10196988"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43908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06035" y="4817661"/>
            <a:ext cx="4831309" cy="177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818246" y="1006101"/>
            <a:ext cx="2004075"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تلقیح مصنوعی</a:t>
            </a:r>
          </a:p>
        </p:txBody>
      </p:sp>
      <p:sp>
        <p:nvSpPr>
          <p:cNvPr id="3" name="Rectangle 2"/>
          <p:cNvSpPr/>
          <p:nvPr/>
        </p:nvSpPr>
        <p:spPr>
          <a:xfrm>
            <a:off x="6509982" y="1563300"/>
            <a:ext cx="5312339" cy="2862322"/>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امروزه تلقیح مصنوعی در گاومیش به‌طور گسترده‌ای استفاده می‌شود به‌خصوص در مراکز صنعتی. آمیزش گاو و گاومیش به دلیل ژنتیکی امکان‌پذیر نیست زیرا گاومیش ۴۸ تا ۵۰ کروموزومی است درصورتی که گاو ۶۰ کروموزوم دارد.</a:t>
            </a:r>
          </a:p>
        </p:txBody>
      </p:sp>
      <p:pic>
        <p:nvPicPr>
          <p:cNvPr id="4" name="Picture 3"/>
          <p:cNvPicPr>
            <a:picLocks noChangeAspect="1"/>
          </p:cNvPicPr>
          <p:nvPr/>
        </p:nvPicPr>
        <p:blipFill>
          <a:blip r:embed="rId2"/>
          <a:stretch>
            <a:fillRect/>
          </a:stretch>
        </p:blipFill>
        <p:spPr>
          <a:xfrm>
            <a:off x="1205552" y="1978126"/>
            <a:ext cx="4321790" cy="4321786"/>
          </a:xfrm>
          <a:prstGeom prst="rect">
            <a:avLst/>
          </a:prstGeom>
        </p:spPr>
      </p:pic>
      <p:sp>
        <p:nvSpPr>
          <p:cNvPr id="5" name="Rectangle 4"/>
          <p:cNvSpPr/>
          <p:nvPr/>
        </p:nvSpPr>
        <p:spPr>
          <a:xfrm>
            <a:off x="5527342" y="5636525"/>
            <a:ext cx="6294979" cy="17742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5527342" y="5227093"/>
            <a:ext cx="4831309" cy="177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637730" y="0"/>
            <a:ext cx="191069" cy="1978126"/>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2042613" y="491319"/>
            <a:ext cx="218364" cy="148680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2511188" y="1006101"/>
            <a:ext cx="232012" cy="97202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5527342" y="1213525"/>
            <a:ext cx="4290904"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0" y="6482687"/>
            <a:ext cx="12192000" cy="2183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222911" y="0"/>
            <a:ext cx="18652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7178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742511" y="446348"/>
            <a:ext cx="2252540" cy="42150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1" y="4421875"/>
            <a:ext cx="12192000" cy="343763"/>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2147247" y="2717709"/>
            <a:ext cx="1146412" cy="36012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8761863" y="2717709"/>
            <a:ext cx="1146412" cy="36012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742511" y="446348"/>
            <a:ext cx="225254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سازگاری گاومیش</a:t>
            </a:r>
          </a:p>
        </p:txBody>
      </p:sp>
      <p:sp>
        <p:nvSpPr>
          <p:cNvPr id="3" name="Rectangle 2"/>
          <p:cNvSpPr/>
          <p:nvPr/>
        </p:nvSpPr>
        <p:spPr>
          <a:xfrm>
            <a:off x="272955" y="867849"/>
            <a:ext cx="11722096"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بیشتر جمعیت گاومیش‌های دنیا در آب‌وهوای گرمسیری و نیمه گرمسیری متمرکز شده‌اند و تعداد کمی از آن‌ها در آب‌وهوای سرد آسیا و اروپا زندگی می‌کنند. مطالعات تازه‌تر حاکی از آن است که به رغم سازش و عادت‌پذیری این جانوران با آب‌وهوای گرمسیری و نیمه گرمسیری به خوبی خود را با مناطق سرد آسیا و اروپا سازگار می‌کند.</a:t>
            </a:r>
          </a:p>
        </p:txBody>
      </p:sp>
      <p:pic>
        <p:nvPicPr>
          <p:cNvPr id="4" name="Picture 3"/>
          <p:cNvPicPr>
            <a:picLocks noChangeAspect="1"/>
          </p:cNvPicPr>
          <p:nvPr/>
        </p:nvPicPr>
        <p:blipFill>
          <a:blip r:embed="rId2"/>
          <a:stretch>
            <a:fillRect/>
          </a:stretch>
        </p:blipFill>
        <p:spPr>
          <a:xfrm>
            <a:off x="2313011" y="2836826"/>
            <a:ext cx="7429500" cy="3857625"/>
          </a:xfrm>
          <a:prstGeom prst="rect">
            <a:avLst/>
          </a:prstGeom>
        </p:spPr>
      </p:pic>
      <p:sp>
        <p:nvSpPr>
          <p:cNvPr id="8" name="Flowchart: Process 7"/>
          <p:cNvSpPr/>
          <p:nvPr/>
        </p:nvSpPr>
        <p:spPr>
          <a:xfrm>
            <a:off x="1" y="677180"/>
            <a:ext cx="9742510"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53854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lowchart: Process 10"/>
          <p:cNvSpPr/>
          <p:nvPr/>
        </p:nvSpPr>
        <p:spPr>
          <a:xfrm>
            <a:off x="0" y="950886"/>
            <a:ext cx="6741993"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ounded Rectangle 9"/>
          <p:cNvSpPr/>
          <p:nvPr/>
        </p:nvSpPr>
        <p:spPr>
          <a:xfrm>
            <a:off x="6614603" y="666018"/>
            <a:ext cx="5317481" cy="56973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300251" y="2866983"/>
            <a:ext cx="6605517" cy="3834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14603" y="774089"/>
            <a:ext cx="531748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ویژگی‌های رفتاری و جایگاه پرورش گاومیش</a:t>
            </a:r>
          </a:p>
        </p:txBody>
      </p:sp>
      <p:sp>
        <p:nvSpPr>
          <p:cNvPr id="3" name="Rectangle 2"/>
          <p:cNvSpPr/>
          <p:nvPr/>
        </p:nvSpPr>
        <p:spPr>
          <a:xfrm>
            <a:off x="6614603" y="1412551"/>
            <a:ext cx="5317481"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علاقه زیادی به آب‌تنی در استخر، رودخانه و گودال‌های آب دارد و معمولاً پس از مدتی چرا خود را به آب می‌رساند و در آن غوطه‌ور می‌شود.</a:t>
            </a:r>
          </a:p>
        </p:txBody>
      </p:sp>
      <p:pic>
        <p:nvPicPr>
          <p:cNvPr id="4" name="Picture 3"/>
          <p:cNvPicPr>
            <a:picLocks noChangeAspect="1"/>
          </p:cNvPicPr>
          <p:nvPr/>
        </p:nvPicPr>
        <p:blipFill>
          <a:blip r:embed="rId2"/>
          <a:stretch>
            <a:fillRect/>
          </a:stretch>
        </p:blipFill>
        <p:spPr>
          <a:xfrm>
            <a:off x="482220" y="3053318"/>
            <a:ext cx="6259774" cy="3505474"/>
          </a:xfrm>
          <a:prstGeom prst="rect">
            <a:avLst/>
          </a:prstGeom>
        </p:spPr>
      </p:pic>
      <p:sp>
        <p:nvSpPr>
          <p:cNvPr id="5" name="Isosceles Triangle 4"/>
          <p:cNvSpPr/>
          <p:nvPr/>
        </p:nvSpPr>
        <p:spPr>
          <a:xfrm rot="5400000">
            <a:off x="8493173" y="2347135"/>
            <a:ext cx="1947647" cy="545000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Isosceles Triangle 5"/>
          <p:cNvSpPr/>
          <p:nvPr/>
        </p:nvSpPr>
        <p:spPr>
          <a:xfrm>
            <a:off x="1965277" y="0"/>
            <a:ext cx="2388359" cy="3053318"/>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a:off x="11932084" y="666018"/>
            <a:ext cx="45719" cy="6307988"/>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85333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rot="5400000">
            <a:off x="6187582" y="541747"/>
            <a:ext cx="6000750" cy="5719914"/>
          </a:xfrm>
          <a:prstGeom prst="rect">
            <a:avLst/>
          </a:prstGeom>
        </p:spPr>
      </p:pic>
      <p:sp>
        <p:nvSpPr>
          <p:cNvPr id="2" name="Rectangle 1"/>
          <p:cNvSpPr/>
          <p:nvPr/>
        </p:nvSpPr>
        <p:spPr>
          <a:xfrm>
            <a:off x="586268" y="1617892"/>
            <a:ext cx="5304418" cy="2862322"/>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برای فرار از حشرات موذی نیز به آب پناه می‌برد و با آغشته کردن سطح بدن به گل و لای خود را از آسیب آفتاب و حشرات گزنده در امان نگه می‌دارد. محققان بر این باورند که در صورتی که دام به طریقی خنک شود آب‌تنی کردن برای آن ضرورت حیاتی ندارد.</a:t>
            </a:r>
          </a:p>
        </p:txBody>
      </p:sp>
      <p:sp>
        <p:nvSpPr>
          <p:cNvPr id="3" name="Rectangle 2"/>
          <p:cNvSpPr/>
          <p:nvPr/>
        </p:nvSpPr>
        <p:spPr>
          <a:xfrm>
            <a:off x="586268" y="1060692"/>
            <a:ext cx="531748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ویژگی‌های رفتاری و جایگاه پرورش گاومیش</a:t>
            </a:r>
          </a:p>
        </p:txBody>
      </p:sp>
      <p:sp>
        <p:nvSpPr>
          <p:cNvPr id="5" name="Rectangle 4"/>
          <p:cNvSpPr/>
          <p:nvPr/>
        </p:nvSpPr>
        <p:spPr>
          <a:xfrm>
            <a:off x="6314937" y="0"/>
            <a:ext cx="113159"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6219987" y="0"/>
            <a:ext cx="81887" cy="6858000"/>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0" y="573206"/>
            <a:ext cx="6260930" cy="81887"/>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20471" y="4983708"/>
            <a:ext cx="6260930" cy="81887"/>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0" y="272955"/>
            <a:ext cx="6219987" cy="128374"/>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20471" y="5312228"/>
            <a:ext cx="6219987" cy="128374"/>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Decision 11"/>
          <p:cNvSpPr/>
          <p:nvPr/>
        </p:nvSpPr>
        <p:spPr>
          <a:xfrm>
            <a:off x="600169" y="5434763"/>
            <a:ext cx="1514901" cy="1417398"/>
          </a:xfrm>
          <a:prstGeom prst="flowChartDecisi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Decision 12"/>
          <p:cNvSpPr/>
          <p:nvPr/>
        </p:nvSpPr>
        <p:spPr>
          <a:xfrm>
            <a:off x="2174050" y="5440602"/>
            <a:ext cx="1514901" cy="1417398"/>
          </a:xfrm>
          <a:prstGeom prst="flowChartDecisi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Decision 13"/>
          <p:cNvSpPr/>
          <p:nvPr/>
        </p:nvSpPr>
        <p:spPr>
          <a:xfrm>
            <a:off x="3782985" y="5440602"/>
            <a:ext cx="1514901" cy="1417398"/>
          </a:xfrm>
          <a:prstGeom prst="flowChartDecisi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67996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p:cNvSpPr/>
          <p:nvPr/>
        </p:nvSpPr>
        <p:spPr>
          <a:xfrm>
            <a:off x="6605516" y="1074340"/>
            <a:ext cx="5197224" cy="461665"/>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53408" y="1820909"/>
            <a:ext cx="5788085" cy="4524315"/>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تحمل گاومیش در برابر گرمای شدید و نور مستقیم آفتاب کم است و تابش مستقیم خورشید آن‌ها را کاملاً آشفته و پریشان می‌کند. تغییرات شدید و ناگهانی دمای محیط نیز بر جانور آثار ناگواری دارد و ممکن است به بیماری پنومونی (ذات الریه) و حتی مرگ منجر شود؛ بنابراین هنگام طراحی نگهداری گاومیش باید بر این موضوع توجه کرد و از هر راهی که امکان دارد از تغییر شدید آب‌وهوای محیط بر جانور جلوگیری کرد تا به تدریج با هوای جدید سازگار شود.</a:t>
            </a:r>
          </a:p>
        </p:txBody>
      </p:sp>
      <p:sp>
        <p:nvSpPr>
          <p:cNvPr id="3" name="Rectangle 2"/>
          <p:cNvSpPr/>
          <p:nvPr/>
        </p:nvSpPr>
        <p:spPr>
          <a:xfrm>
            <a:off x="6485259" y="1074340"/>
            <a:ext cx="5317481"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ویژگی‌های رفتاری و جایگاه پرورش گاومیش</a:t>
            </a:r>
          </a:p>
        </p:txBody>
      </p:sp>
      <p:pic>
        <p:nvPicPr>
          <p:cNvPr id="4" name="Picture 3"/>
          <p:cNvPicPr>
            <a:picLocks noChangeAspect="1"/>
          </p:cNvPicPr>
          <p:nvPr/>
        </p:nvPicPr>
        <p:blipFill rotWithShape="1">
          <a:blip r:embed="rId2"/>
          <a:srcRect r="5588"/>
          <a:stretch/>
        </p:blipFill>
        <p:spPr>
          <a:xfrm>
            <a:off x="6292755" y="1820909"/>
            <a:ext cx="5899245" cy="4772025"/>
          </a:xfrm>
          <a:prstGeom prst="rect">
            <a:avLst/>
          </a:prstGeom>
        </p:spPr>
      </p:pic>
      <p:sp>
        <p:nvSpPr>
          <p:cNvPr id="5" name="Flowchart: Process 4"/>
          <p:cNvSpPr/>
          <p:nvPr/>
        </p:nvSpPr>
        <p:spPr>
          <a:xfrm>
            <a:off x="0" y="1250818"/>
            <a:ext cx="6605516"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0" y="6592934"/>
            <a:ext cx="12192000" cy="265066"/>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0"/>
            <a:ext cx="12192000" cy="265066"/>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950548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6485259" y="524260"/>
            <a:ext cx="5317481" cy="4616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59307" y="1013833"/>
            <a:ext cx="11543433"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با گاو در چرا رقیب نمی‌باشد چون گاو انتخابی عمل می‌کند در صورتی که گاومیش همه نوع علفی را می‌خورد. پس این دو نوع دام تکمیل‌کننده هم هستند گاومیش جانوری پرخور است و مناطق نیمه گرمسیری و مرطوب برایش مناسب است.</a:t>
            </a:r>
          </a:p>
          <a:p>
            <a:pPr algn="just">
              <a:lnSpc>
                <a:spcPct val="200000"/>
              </a:lnSpc>
            </a:pPr>
            <a:br>
              <a:rPr lang="fa-IR" dirty="0">
                <a:solidFill>
                  <a:srgbClr val="202122"/>
                </a:solidFill>
                <a:latin typeface="Vazir" panose="020B0603030804020204" pitchFamily="34" charset="-78"/>
                <a:cs typeface="Vazir" panose="020B0603030804020204" pitchFamily="34" charset="-78"/>
              </a:rPr>
            </a:b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6485259" y="524260"/>
            <a:ext cx="531748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ویژگی‌های رفتاری و جایگاه پرورش گاومیش</a:t>
            </a:r>
          </a:p>
        </p:txBody>
      </p:sp>
      <p:pic>
        <p:nvPicPr>
          <p:cNvPr id="4" name="Picture 3"/>
          <p:cNvPicPr>
            <a:picLocks noChangeAspect="1"/>
          </p:cNvPicPr>
          <p:nvPr/>
        </p:nvPicPr>
        <p:blipFill rotWithShape="1">
          <a:blip r:embed="rId2"/>
          <a:srcRect b="11020"/>
          <a:stretch/>
        </p:blipFill>
        <p:spPr>
          <a:xfrm>
            <a:off x="0" y="2551838"/>
            <a:ext cx="4785818" cy="4258396"/>
          </a:xfrm>
          <a:prstGeom prst="rect">
            <a:avLst/>
          </a:prstGeom>
        </p:spPr>
      </p:pic>
      <p:pic>
        <p:nvPicPr>
          <p:cNvPr id="7" name="Picture 6"/>
          <p:cNvPicPr>
            <a:picLocks noChangeAspect="1"/>
          </p:cNvPicPr>
          <p:nvPr/>
        </p:nvPicPr>
        <p:blipFill>
          <a:blip r:embed="rId3"/>
          <a:stretch>
            <a:fillRect/>
          </a:stretch>
        </p:blipFill>
        <p:spPr>
          <a:xfrm>
            <a:off x="7958619" y="2717168"/>
            <a:ext cx="4103428" cy="4103424"/>
          </a:xfrm>
          <a:prstGeom prst="rect">
            <a:avLst/>
          </a:prstGeom>
        </p:spPr>
      </p:pic>
      <p:sp>
        <p:nvSpPr>
          <p:cNvPr id="6" name="Rectangle 5"/>
          <p:cNvSpPr/>
          <p:nvPr/>
        </p:nvSpPr>
        <p:spPr>
          <a:xfrm>
            <a:off x="0" y="6810234"/>
            <a:ext cx="1219200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7383439" y="6605517"/>
            <a:ext cx="4808561" cy="4571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ounded Rectangle 8"/>
          <p:cNvSpPr/>
          <p:nvPr/>
        </p:nvSpPr>
        <p:spPr>
          <a:xfrm>
            <a:off x="0" y="2551838"/>
            <a:ext cx="12192000" cy="4571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755092"/>
            <a:ext cx="648525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56339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162566" y="2162175"/>
            <a:ext cx="8029433" cy="4695825"/>
          </a:xfrm>
          <a:prstGeom prst="rect">
            <a:avLst/>
          </a:prstGeom>
        </p:spPr>
      </p:pic>
      <p:pic>
        <p:nvPicPr>
          <p:cNvPr id="5" name="Picture 4"/>
          <p:cNvPicPr>
            <a:picLocks noChangeAspect="1"/>
          </p:cNvPicPr>
          <p:nvPr/>
        </p:nvPicPr>
        <p:blipFill>
          <a:blip r:embed="rId3"/>
          <a:stretch>
            <a:fillRect/>
          </a:stretch>
        </p:blipFill>
        <p:spPr>
          <a:xfrm>
            <a:off x="304798" y="0"/>
            <a:ext cx="4838701" cy="6858001"/>
          </a:xfrm>
          <a:prstGeom prst="rect">
            <a:avLst/>
          </a:prstGeom>
        </p:spPr>
      </p:pic>
      <p:sp>
        <p:nvSpPr>
          <p:cNvPr id="2" name="Rectangle 1"/>
          <p:cNvSpPr/>
          <p:nvPr/>
        </p:nvSpPr>
        <p:spPr>
          <a:xfrm>
            <a:off x="9893520" y="501135"/>
            <a:ext cx="1837362"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رفتار گاومیش</a:t>
            </a:r>
          </a:p>
        </p:txBody>
      </p:sp>
      <p:sp>
        <p:nvSpPr>
          <p:cNvPr id="3" name="Rectangle 2"/>
          <p:cNvSpPr/>
          <p:nvPr/>
        </p:nvSpPr>
        <p:spPr>
          <a:xfrm>
            <a:off x="4312693" y="962800"/>
            <a:ext cx="7418189"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با آن که ظاهر گاومیش خشن و زمخت است خوی بسیار آرامی دارد و به آسانی می‌توان آن را کنترل کرد. گاومیش نسبت به رنگ قرمز حساسیت دارد و معمولاً به دوشش یک نفر عادت می‌کند.</a:t>
            </a:r>
          </a:p>
        </p:txBody>
      </p:sp>
      <p:sp>
        <p:nvSpPr>
          <p:cNvPr id="4" name="Rectangle 3"/>
          <p:cNvSpPr/>
          <p:nvPr/>
        </p:nvSpPr>
        <p:spPr>
          <a:xfrm>
            <a:off x="-38670" y="0"/>
            <a:ext cx="8215952" cy="1774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3976047" y="6680579"/>
            <a:ext cx="8215952" cy="1774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4476466" y="731967"/>
            <a:ext cx="5417054"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88814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 y="0"/>
            <a:ext cx="12192002" cy="6858000"/>
          </a:xfrm>
          <a:prstGeom prst="rect">
            <a:avLst/>
          </a:prstGeom>
        </p:spPr>
      </p:pic>
      <p:sp>
        <p:nvSpPr>
          <p:cNvPr id="6" name="Wave 5"/>
          <p:cNvSpPr/>
          <p:nvPr/>
        </p:nvSpPr>
        <p:spPr>
          <a:xfrm rot="5400000">
            <a:off x="583441" y="494731"/>
            <a:ext cx="6858002" cy="5868540"/>
          </a:xfrm>
          <a:prstGeom prst="wav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ounded Rectangular Callout 1"/>
          <p:cNvSpPr/>
          <p:nvPr/>
        </p:nvSpPr>
        <p:spPr>
          <a:xfrm>
            <a:off x="136479" y="908755"/>
            <a:ext cx="6086900" cy="3786075"/>
          </a:xfrm>
          <a:prstGeom prst="wedgeRoundRectCallo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10235822" y="457326"/>
            <a:ext cx="139207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گاومیش</a:t>
            </a:r>
          </a:p>
        </p:txBody>
      </p:sp>
      <p:sp>
        <p:nvSpPr>
          <p:cNvPr id="5" name="Rectangle 4"/>
          <p:cNvSpPr/>
          <p:nvPr/>
        </p:nvSpPr>
        <p:spPr>
          <a:xfrm>
            <a:off x="313899" y="1097591"/>
            <a:ext cx="5782101"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یا گاومیش آبی (نام علمی: </a:t>
            </a:r>
            <a:r>
              <a:rPr lang="en-US" dirty="0" err="1">
                <a:solidFill>
                  <a:srgbClr val="202122"/>
                </a:solidFill>
                <a:latin typeface="Vazir" panose="020B0603030804020204" pitchFamily="34" charset="-78"/>
                <a:cs typeface="Vazir" panose="020B0603030804020204" pitchFamily="34" charset="-78"/>
              </a:rPr>
              <a:t>Bubalus</a:t>
            </a:r>
            <a:r>
              <a:rPr lang="en-US" dirty="0">
                <a:solidFill>
                  <a:srgbClr val="202122"/>
                </a:solidFill>
                <a:latin typeface="Vazir" panose="020B0603030804020204" pitchFamily="34" charset="-78"/>
                <a:cs typeface="Vazir" panose="020B0603030804020204" pitchFamily="34" charset="-78"/>
              </a:rPr>
              <a:t> </a:t>
            </a:r>
            <a:r>
              <a:rPr lang="en-US" dirty="0" err="1">
                <a:solidFill>
                  <a:srgbClr val="202122"/>
                </a:solidFill>
                <a:latin typeface="Vazir" panose="020B0603030804020204" pitchFamily="34" charset="-78"/>
                <a:cs typeface="Vazir" panose="020B0603030804020204" pitchFamily="34" charset="-78"/>
              </a:rPr>
              <a:t>bubalis</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)پستانداری از خانوادهٔ گاوان و زیرخانوادهٔ گاویان است. این گونه یک گاومیش بزرگ است که از شبه قاره هند، جنوب شرق آسیا و چین منشأ می‌شود. امروزه نیز در اروپا، استرالیا، آمریکای شمالی، آمریکای جنوبی و برخی از کشورهای آفریقایی یافت می‌شود.</a:t>
            </a:r>
          </a:p>
        </p:txBody>
      </p:sp>
    </p:spTree>
    <p:extLst>
      <p:ext uri="{BB962C8B-B14F-4D97-AF65-F5344CB8AC3E}">
        <p14:creationId xmlns:p14="http://schemas.microsoft.com/office/powerpoint/2010/main" val="2180075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lowchart: Alternate Process 13"/>
          <p:cNvSpPr/>
          <p:nvPr/>
        </p:nvSpPr>
        <p:spPr>
          <a:xfrm>
            <a:off x="184245" y="1866900"/>
            <a:ext cx="4804012" cy="2230840"/>
          </a:xfrm>
          <a:prstGeom prst="flowChartAlternate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75314" y="1789416"/>
            <a:ext cx="4421874"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نر بالغ بسیار شرور و خطرناک است و کنترل آن سخت و غالباً ناممکن است که برای مهار کردن آن را اخته می‌کنند یا با قرار دادن حلقه در بینی مهار می‌کنند.</a:t>
            </a:r>
          </a:p>
        </p:txBody>
      </p:sp>
      <p:sp>
        <p:nvSpPr>
          <p:cNvPr id="3" name="Rectangle 2"/>
          <p:cNvSpPr/>
          <p:nvPr/>
        </p:nvSpPr>
        <p:spPr>
          <a:xfrm>
            <a:off x="10049300" y="1197675"/>
            <a:ext cx="1837362"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رفتار گاومیش</a:t>
            </a:r>
          </a:p>
        </p:txBody>
      </p:sp>
      <p:pic>
        <p:nvPicPr>
          <p:cNvPr id="4" name="Picture 3"/>
          <p:cNvPicPr>
            <a:picLocks noChangeAspect="1"/>
          </p:cNvPicPr>
          <p:nvPr/>
        </p:nvPicPr>
        <p:blipFill>
          <a:blip r:embed="rId2"/>
          <a:stretch>
            <a:fillRect/>
          </a:stretch>
        </p:blipFill>
        <p:spPr>
          <a:xfrm>
            <a:off x="5172501" y="1659340"/>
            <a:ext cx="4876800" cy="4876800"/>
          </a:xfrm>
          <a:prstGeom prst="rect">
            <a:avLst/>
          </a:prstGeom>
        </p:spPr>
      </p:pic>
      <p:sp>
        <p:nvSpPr>
          <p:cNvPr id="5" name="Flowchart: Process 4"/>
          <p:cNvSpPr/>
          <p:nvPr/>
        </p:nvSpPr>
        <p:spPr>
          <a:xfrm>
            <a:off x="7451678" y="0"/>
            <a:ext cx="532262" cy="1659340"/>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rot="5400000">
            <a:off x="10854519" y="3404547"/>
            <a:ext cx="532262" cy="214269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8175009" y="0"/>
            <a:ext cx="532263" cy="16593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rot="5400000">
            <a:off x="10854519" y="4132343"/>
            <a:ext cx="532263" cy="214269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1659340"/>
            <a:ext cx="5268036"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0" y="4591903"/>
            <a:ext cx="5172501" cy="150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Process 15"/>
          <p:cNvSpPr/>
          <p:nvPr/>
        </p:nvSpPr>
        <p:spPr>
          <a:xfrm>
            <a:off x="0" y="5203692"/>
            <a:ext cx="2361063"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174065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03295"/>
            <a:ext cx="7620000" cy="5905500"/>
          </a:xfrm>
          <a:prstGeom prst="rect">
            <a:avLst/>
          </a:prstGeom>
        </p:spPr>
      </p:pic>
      <p:sp>
        <p:nvSpPr>
          <p:cNvPr id="2" name="Rectangle 1"/>
          <p:cNvSpPr/>
          <p:nvPr/>
        </p:nvSpPr>
        <p:spPr>
          <a:xfrm>
            <a:off x="7233312" y="1173413"/>
            <a:ext cx="4497569"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بر خلاف گاو توانایی لگدپرانی به طرفین را ندارد و همچنین مانند گاو به آسانی آشفته یا پریشان نمی‌گردد. طبیعت آرام، بردباری و پایداری گاومیش در انجام دادن کارهای سنگین این جانور را به کلید و راهگشای اقتصادی روستایی کشورهای آسیایی تبدیل کرده‌است.</a:t>
            </a:r>
          </a:p>
        </p:txBody>
      </p:sp>
      <p:sp>
        <p:nvSpPr>
          <p:cNvPr id="3" name="Rectangle 2"/>
          <p:cNvSpPr/>
          <p:nvPr/>
        </p:nvSpPr>
        <p:spPr>
          <a:xfrm>
            <a:off x="9893520" y="501135"/>
            <a:ext cx="1837362"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رفتار گاومیش</a:t>
            </a:r>
          </a:p>
        </p:txBody>
      </p:sp>
      <p:sp>
        <p:nvSpPr>
          <p:cNvPr id="8" name="Flowchart: Process 7"/>
          <p:cNvSpPr/>
          <p:nvPr/>
        </p:nvSpPr>
        <p:spPr>
          <a:xfrm>
            <a:off x="0" y="6687402"/>
            <a:ext cx="11730881" cy="170597"/>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461119" y="-7318"/>
            <a:ext cx="11730881" cy="170597"/>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7330299" y="4742252"/>
            <a:ext cx="4303594"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38825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agon 5"/>
          <p:cNvSpPr/>
          <p:nvPr/>
        </p:nvSpPr>
        <p:spPr>
          <a:xfrm rot="10800000">
            <a:off x="9785445" y="479400"/>
            <a:ext cx="1945437" cy="461665"/>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Flowchart: Process 3"/>
          <p:cNvSpPr/>
          <p:nvPr/>
        </p:nvSpPr>
        <p:spPr>
          <a:xfrm>
            <a:off x="2497540" y="2389412"/>
            <a:ext cx="6605517" cy="3984092"/>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50125" y="1189083"/>
            <a:ext cx="11580757" cy="1200329"/>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به‌طور متوسط روزانه ۵/۶ لیتر شیر تولید می‌کند. در حال حاضر رکوردهای شیر گاومیش‌های ایران در مرکز اصلاح نژاد دام کشور در کرج میانگین تولید ۱۲۰۰ کیلوگرم در یک دوره شیردهی ۲۰۰ روز را نشان می‌دهد.</a:t>
            </a:r>
          </a:p>
        </p:txBody>
      </p:sp>
      <p:sp>
        <p:nvSpPr>
          <p:cNvPr id="3" name="Rectangle 2"/>
          <p:cNvSpPr/>
          <p:nvPr/>
        </p:nvSpPr>
        <p:spPr>
          <a:xfrm>
            <a:off x="9893520" y="501135"/>
            <a:ext cx="1837362"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رفتار گاومیش</a:t>
            </a:r>
          </a:p>
        </p:txBody>
      </p:sp>
      <p:pic>
        <p:nvPicPr>
          <p:cNvPr id="7" name="Picture 6"/>
          <p:cNvPicPr>
            <a:picLocks noChangeAspect="1"/>
          </p:cNvPicPr>
          <p:nvPr/>
        </p:nvPicPr>
        <p:blipFill>
          <a:blip r:embed="rId2"/>
          <a:stretch>
            <a:fillRect/>
          </a:stretch>
        </p:blipFill>
        <p:spPr>
          <a:xfrm>
            <a:off x="2788693" y="2615695"/>
            <a:ext cx="6096000" cy="4067175"/>
          </a:xfrm>
          <a:prstGeom prst="rect">
            <a:avLst/>
          </a:prstGeom>
        </p:spPr>
      </p:pic>
      <p:sp>
        <p:nvSpPr>
          <p:cNvPr id="9" name="Rectangle 8"/>
          <p:cNvSpPr/>
          <p:nvPr/>
        </p:nvSpPr>
        <p:spPr>
          <a:xfrm>
            <a:off x="0" y="664513"/>
            <a:ext cx="9893520"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26595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975212"/>
            <a:ext cx="6212460" cy="3882788"/>
          </a:xfrm>
          <a:prstGeom prst="rect">
            <a:avLst/>
          </a:prstGeom>
        </p:spPr>
      </p:pic>
      <p:sp>
        <p:nvSpPr>
          <p:cNvPr id="2" name="Rectangle 1"/>
          <p:cNvSpPr/>
          <p:nvPr/>
        </p:nvSpPr>
        <p:spPr>
          <a:xfrm>
            <a:off x="9612996" y="590072"/>
            <a:ext cx="202812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تغذیه گاومیش</a:t>
            </a:r>
          </a:p>
        </p:txBody>
      </p:sp>
      <p:sp>
        <p:nvSpPr>
          <p:cNvPr id="3" name="Rectangle 2"/>
          <p:cNvSpPr/>
          <p:nvPr/>
        </p:nvSpPr>
        <p:spPr>
          <a:xfrm>
            <a:off x="5622878" y="1140447"/>
            <a:ext cx="6041862" cy="2862322"/>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یکی از صفات بارز و برجسته گاومیش تغذیه آن از علوفه خشبی و به مقدار زیاد است و از این نظر بر گاو برتری دارد زیرا اولاً دستگاه گوارشی گاومیش از گاو حجیم‌تر و ثانیاً چین خوردگی‌های آن بیشتر است. ثالثاً میکروارگانیسمهای شکمبه گاومیش از لحاظ تعداد و تنوع از گاو گسترده‌ترند.</a:t>
            </a:r>
          </a:p>
        </p:txBody>
      </p:sp>
      <p:sp>
        <p:nvSpPr>
          <p:cNvPr id="5" name="Rectangle 4"/>
          <p:cNvSpPr/>
          <p:nvPr/>
        </p:nvSpPr>
        <p:spPr>
          <a:xfrm>
            <a:off x="545911" y="0"/>
            <a:ext cx="382137" cy="29752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rot="5400000">
            <a:off x="9011161" y="3474720"/>
            <a:ext cx="382137" cy="59795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120968" y="0"/>
            <a:ext cx="354842" cy="222458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rot="5400000">
            <a:off x="9746776" y="3625756"/>
            <a:ext cx="354842" cy="453560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760561" y="0"/>
            <a:ext cx="368490" cy="184990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9062113" y="5145207"/>
            <a:ext cx="3129887" cy="36849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2129051" y="272955"/>
            <a:ext cx="9703558"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11832609" y="318674"/>
            <a:ext cx="45719" cy="482653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63802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467773"/>
            <a:ext cx="11791666" cy="830997"/>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با توجه به آن که گاومیش را هم به صورت سنتی و هم صنعتی نگهداری می‌کنند سیستم‌های متفاوتی برای تغذیه به آن‌ها طراحی شده که عبارت‌اند از:</a:t>
            </a:r>
          </a:p>
        </p:txBody>
      </p:sp>
      <p:sp>
        <p:nvSpPr>
          <p:cNvPr id="3" name="Rectangle 2"/>
          <p:cNvSpPr/>
          <p:nvPr/>
        </p:nvSpPr>
        <p:spPr>
          <a:xfrm>
            <a:off x="245660" y="1218801"/>
            <a:ext cx="6600968" cy="2308324"/>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ـ سیستم تغذیه گسترده</a:t>
            </a:r>
          </a:p>
          <a:p>
            <a:pPr algn="just">
              <a:lnSpc>
                <a:spcPct val="200000"/>
              </a:lnSpc>
            </a:pPr>
            <a:r>
              <a:rPr lang="fa-IR" dirty="0">
                <a:solidFill>
                  <a:srgbClr val="202122"/>
                </a:solidFill>
                <a:latin typeface="Vazir" panose="020B0603030804020204" pitchFamily="34" charset="-78"/>
                <a:cs typeface="Vazir" panose="020B0603030804020204" pitchFamily="34" charset="-78"/>
              </a:rPr>
              <a:t>در این سیستم گاومیش در مزارع مرتفع باتلاق مرداب و… تغذیه می‌کند معمولاً خود به دنبال غذا می‌رود در صورتی که مراتع خوب و سرسبز باشد در عرض دو تا چهار ساعت چریدن شکمبه خود را پر می‌کند.</a:t>
            </a:r>
          </a:p>
        </p:txBody>
      </p:sp>
      <p:pic>
        <p:nvPicPr>
          <p:cNvPr id="4" name="Picture 3"/>
          <p:cNvPicPr>
            <a:picLocks noChangeAspect="1"/>
          </p:cNvPicPr>
          <p:nvPr/>
        </p:nvPicPr>
        <p:blipFill>
          <a:blip r:embed="rId2"/>
          <a:stretch>
            <a:fillRect/>
          </a:stretch>
        </p:blipFill>
        <p:spPr>
          <a:xfrm>
            <a:off x="5586484" y="3524892"/>
            <a:ext cx="6478138" cy="3239070"/>
          </a:xfrm>
          <a:prstGeom prst="rect">
            <a:avLst/>
          </a:prstGeom>
        </p:spPr>
      </p:pic>
      <p:sp>
        <p:nvSpPr>
          <p:cNvPr id="5" name="Rectangle 4"/>
          <p:cNvSpPr/>
          <p:nvPr/>
        </p:nvSpPr>
        <p:spPr>
          <a:xfrm>
            <a:off x="7806519" y="2306472"/>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8177283" y="1298770"/>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8607188" y="2306472"/>
            <a:ext cx="218365" cy="12184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9128077" y="1295749"/>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9557982" y="2306472"/>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7428932" y="1295749"/>
            <a:ext cx="218365" cy="12184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7028597" y="2327081"/>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9938983" y="1295749"/>
            <a:ext cx="218365" cy="12184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10399593" y="2306472"/>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10784005" y="1295749"/>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p:cNvSpPr/>
          <p:nvPr/>
        </p:nvSpPr>
        <p:spPr>
          <a:xfrm>
            <a:off x="11178653" y="2306472"/>
            <a:ext cx="218365" cy="12184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p:cNvSpPr/>
          <p:nvPr/>
        </p:nvSpPr>
        <p:spPr>
          <a:xfrm>
            <a:off x="11630163" y="1295749"/>
            <a:ext cx="218365" cy="12184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p:nvSpPr>
        <p:spPr>
          <a:xfrm>
            <a:off x="1" y="5022376"/>
            <a:ext cx="3766781" cy="2183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p:cNvSpPr/>
          <p:nvPr/>
        </p:nvSpPr>
        <p:spPr>
          <a:xfrm>
            <a:off x="1819703" y="5534883"/>
            <a:ext cx="3766781" cy="21836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ectangle 19"/>
          <p:cNvSpPr/>
          <p:nvPr/>
        </p:nvSpPr>
        <p:spPr>
          <a:xfrm>
            <a:off x="1819703" y="4407833"/>
            <a:ext cx="3766781" cy="21836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Rectangle 20"/>
          <p:cNvSpPr/>
          <p:nvPr/>
        </p:nvSpPr>
        <p:spPr>
          <a:xfrm>
            <a:off x="-63688" y="6307540"/>
            <a:ext cx="3766781" cy="2183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703128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ross 5"/>
          <p:cNvSpPr/>
          <p:nvPr/>
        </p:nvSpPr>
        <p:spPr>
          <a:xfrm flipH="1" flipV="1">
            <a:off x="1" y="3637128"/>
            <a:ext cx="5035797" cy="3220872"/>
          </a:xfrm>
          <a:prstGeom prst="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Cross 4"/>
          <p:cNvSpPr/>
          <p:nvPr/>
        </p:nvSpPr>
        <p:spPr>
          <a:xfrm flipH="1" flipV="1">
            <a:off x="7156202" y="2060812"/>
            <a:ext cx="5035797" cy="3220872"/>
          </a:xfrm>
          <a:prstGeom prst="plu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188658" y="442499"/>
            <a:ext cx="3739486"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۲ ـ سیستم تغذیه متمرکز</a:t>
            </a:r>
          </a:p>
        </p:txBody>
      </p:sp>
      <p:sp>
        <p:nvSpPr>
          <p:cNvPr id="3" name="Rectangle 2"/>
          <p:cNvSpPr/>
          <p:nvPr/>
        </p:nvSpPr>
        <p:spPr>
          <a:xfrm>
            <a:off x="750627" y="1000036"/>
            <a:ext cx="11177517"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در این سیستم تغذیه دام در محوطه دامداری صورت می‌گیرد و در جایی کاربرد دارد که مزرعه، مرتع یا چراگاه در دسترس نباشد.</a:t>
            </a:r>
          </a:p>
        </p:txBody>
      </p:sp>
      <p:pic>
        <p:nvPicPr>
          <p:cNvPr id="4" name="Picture 3"/>
          <p:cNvPicPr>
            <a:picLocks noChangeAspect="1"/>
          </p:cNvPicPr>
          <p:nvPr/>
        </p:nvPicPr>
        <p:blipFill>
          <a:blip r:embed="rId2"/>
          <a:stretch>
            <a:fillRect/>
          </a:stretch>
        </p:blipFill>
        <p:spPr>
          <a:xfrm>
            <a:off x="2762250" y="2223732"/>
            <a:ext cx="6667500" cy="4457700"/>
          </a:xfrm>
          <a:prstGeom prst="rect">
            <a:avLst/>
          </a:prstGeom>
        </p:spPr>
      </p:pic>
      <p:sp>
        <p:nvSpPr>
          <p:cNvPr id="8" name="Rectangle 7"/>
          <p:cNvSpPr/>
          <p:nvPr/>
        </p:nvSpPr>
        <p:spPr>
          <a:xfrm>
            <a:off x="0" y="2223732"/>
            <a:ext cx="2762250"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9429750" y="6635713"/>
            <a:ext cx="276225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673331"/>
            <a:ext cx="8666328" cy="45719"/>
          </a:xfrm>
          <a:prstGeom prst="rect">
            <a:avLst/>
          </a:prstGeom>
          <a:gradFill>
            <a:gsLst>
              <a:gs pos="0">
                <a:schemeClr val="tx1"/>
              </a:gs>
              <a:gs pos="74000">
                <a:schemeClr val="accent1">
                  <a:lumMod val="45000"/>
                  <a:lumOff val="55000"/>
                </a:schemeClr>
              </a:gs>
              <a:gs pos="83000">
                <a:schemeClr val="accent1">
                  <a:lumMod val="45000"/>
                  <a:lumOff val="55000"/>
                </a:schemeClr>
              </a:gs>
              <a:gs pos="100000">
                <a:srgbClr val="FF000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937886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316" y="0"/>
            <a:ext cx="12296632" cy="6858000"/>
          </a:xfrm>
          <a:prstGeom prst="rect">
            <a:avLst/>
          </a:prstGeom>
        </p:spPr>
      </p:pic>
      <p:sp>
        <p:nvSpPr>
          <p:cNvPr id="6" name="Rectangular Callout 5"/>
          <p:cNvSpPr/>
          <p:nvPr/>
        </p:nvSpPr>
        <p:spPr>
          <a:xfrm>
            <a:off x="5979886" y="3701143"/>
            <a:ext cx="5643459" cy="2351314"/>
          </a:xfrm>
          <a:prstGeom prst="wedgeRectCallo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600937" y="2895600"/>
            <a:ext cx="4022408" cy="461665"/>
          </a:xfrm>
          <a:prstGeom prst="rect">
            <a:avLst/>
          </a:prstGeom>
          <a:solidFill>
            <a:schemeClr val="tx1"/>
          </a:solid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۳ـ سیستم تغذیه نیمه متمرکز</a:t>
            </a:r>
          </a:p>
        </p:txBody>
      </p:sp>
      <p:sp>
        <p:nvSpPr>
          <p:cNvPr id="3" name="Rectangle 2"/>
          <p:cNvSpPr/>
          <p:nvPr/>
        </p:nvSpPr>
        <p:spPr>
          <a:xfrm>
            <a:off x="6096000" y="3823740"/>
            <a:ext cx="5347432"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این سیستم آمیزه‌ای از دو سیستم قبلی می‌باشد و مهم‌ترین خوراک دام علوفه باقی‌مانده مزارع است که با مقادیر متفاوتی از غلات و دانه‌های روغنی تکمیل شده‌است.</a:t>
            </a:r>
          </a:p>
        </p:txBody>
      </p:sp>
    </p:spTree>
    <p:extLst>
      <p:ext uri="{BB962C8B-B14F-4D97-AF65-F5344CB8AC3E}">
        <p14:creationId xmlns:p14="http://schemas.microsoft.com/office/powerpoint/2010/main" val="2226400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0162"/>
            <a:ext cx="12192000" cy="6858000"/>
          </a:xfrm>
          <a:prstGeom prst="rect">
            <a:avLst/>
          </a:prstGeom>
        </p:spPr>
      </p:pic>
      <p:sp>
        <p:nvSpPr>
          <p:cNvPr id="2" name="Rectangle 1"/>
          <p:cNvSpPr/>
          <p:nvPr/>
        </p:nvSpPr>
        <p:spPr>
          <a:xfrm>
            <a:off x="3152281" y="700672"/>
            <a:ext cx="325602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انواع فراورده‌های گاومیش</a:t>
            </a:r>
          </a:p>
        </p:txBody>
      </p:sp>
      <p:sp>
        <p:nvSpPr>
          <p:cNvPr id="3" name="Rectangle 2"/>
          <p:cNvSpPr/>
          <p:nvPr/>
        </p:nvSpPr>
        <p:spPr>
          <a:xfrm>
            <a:off x="312302" y="1162337"/>
            <a:ext cx="6096000" cy="2239074"/>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شیر: گاومیش حدود ۶/۵٪ از کل شیر جهان را تأمین می‌کند. شیر گاومیش از نظر چربی از شیر گاو غنی‌تر و دارای ماده خشک کمتر و بین میزان درصد لاکتوز با شیر گاو متفاوت زیادی نسبت املاح شیر گاومیش و پروتئین شیر گاومیش از شیر گاو بیشتر است.</a:t>
            </a:r>
          </a:p>
        </p:txBody>
      </p:sp>
      <p:sp>
        <p:nvSpPr>
          <p:cNvPr id="5" name="Flowchart: Process 4"/>
          <p:cNvSpPr/>
          <p:nvPr/>
        </p:nvSpPr>
        <p:spPr>
          <a:xfrm>
            <a:off x="0" y="868681"/>
            <a:ext cx="3152281"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356432" y="868680"/>
            <a:ext cx="5783698"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flipV="1">
            <a:off x="312302" y="3776090"/>
            <a:ext cx="6044130" cy="4571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098425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1"/>
            <a:ext cx="12192000" cy="6857998"/>
          </a:xfrm>
          <a:prstGeom prst="rect">
            <a:avLst/>
          </a:prstGeom>
        </p:spPr>
      </p:pic>
      <p:sp>
        <p:nvSpPr>
          <p:cNvPr id="2" name="Rectangle 1"/>
          <p:cNvSpPr/>
          <p:nvPr/>
        </p:nvSpPr>
        <p:spPr>
          <a:xfrm>
            <a:off x="244183" y="5554344"/>
            <a:ext cx="11703634" cy="1200329"/>
          </a:xfrm>
          <a:prstGeom prst="rect">
            <a:avLst/>
          </a:prstGeom>
          <a:solidFill>
            <a:srgbClr val="FF0000"/>
          </a:solidFill>
          <a:ln>
            <a:noFill/>
          </a:ln>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گوشت: درصد گوشت و لاشه گاومیش به علت داشتن شکمبه حجیم و بزرگ، سر توپر و سنگین، درصد استخوان بیشتر، درصد چربی بیشتر در لاشه و کپل نسبتاً کم رشد و ضعیف و پوست ضخیم کمتر از درصد گوشت و لاشه گاو گوشتی است.</a:t>
            </a:r>
          </a:p>
        </p:txBody>
      </p:sp>
      <p:sp>
        <p:nvSpPr>
          <p:cNvPr id="3" name="Rectangle 2"/>
          <p:cNvSpPr/>
          <p:nvPr/>
        </p:nvSpPr>
        <p:spPr>
          <a:xfrm>
            <a:off x="8691796" y="4873239"/>
            <a:ext cx="3256021" cy="461665"/>
          </a:xfrm>
          <a:prstGeom prst="rect">
            <a:avLst/>
          </a:prstGeom>
          <a:solidFill>
            <a:schemeClr val="tx1"/>
          </a:solidFill>
          <a:ln>
            <a:noFill/>
          </a:ln>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انواع فراورده‌های گاومیش</a:t>
            </a:r>
          </a:p>
        </p:txBody>
      </p:sp>
    </p:spTree>
    <p:extLst>
      <p:ext uri="{BB962C8B-B14F-4D97-AF65-F5344CB8AC3E}">
        <p14:creationId xmlns:p14="http://schemas.microsoft.com/office/powerpoint/2010/main" val="37251188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61257" y="174171"/>
            <a:ext cx="9764486" cy="6509658"/>
          </a:xfrm>
          <a:prstGeom prst="rect">
            <a:avLst/>
          </a:prstGeom>
        </p:spPr>
      </p:pic>
      <p:sp>
        <p:nvSpPr>
          <p:cNvPr id="2" name="Rectangle 1"/>
          <p:cNvSpPr/>
          <p:nvPr/>
        </p:nvSpPr>
        <p:spPr>
          <a:xfrm>
            <a:off x="7478973" y="1226342"/>
            <a:ext cx="4217158" cy="4524315"/>
          </a:xfrm>
          <a:prstGeom prst="rect">
            <a:avLst/>
          </a:prstGeom>
          <a:solidFill>
            <a:schemeClr val="tx1">
              <a:lumMod val="50000"/>
              <a:lumOff val="50000"/>
            </a:schemeClr>
          </a:solidFill>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پوست: گاومیش پوستی ضخیم دارد برای تهیه دستکش چرمی ضخیم و تسمه‌های چرمی، زیره کفش، زین اسب و چرم ضدآب استفاده می‌شود. ضخامت موی گاومیش دو برابر گاو است و برای تهیه برس و قلم مو استفاده می‌شود. تراکم مو در گاومیش نسبت به گاو کمتر است و با افزایش سن تراکم آن کمتر نیز می‌شود.</a:t>
            </a:r>
          </a:p>
        </p:txBody>
      </p:sp>
      <p:sp>
        <p:nvSpPr>
          <p:cNvPr id="5" name="Rectangle 4"/>
          <p:cNvSpPr/>
          <p:nvPr/>
        </p:nvSpPr>
        <p:spPr>
          <a:xfrm>
            <a:off x="8440110" y="559961"/>
            <a:ext cx="3256021" cy="461665"/>
          </a:xfrm>
          <a:prstGeom prst="rect">
            <a:avLst/>
          </a:prstGeom>
          <a:solidFill>
            <a:srgbClr val="FF0000"/>
          </a:solidFill>
          <a:ln>
            <a:noFill/>
          </a:ln>
        </p:spPr>
        <p:txBody>
          <a:bodyPr wrap="square" rtlCol="1">
            <a:spAutoFit/>
          </a:bodyPr>
          <a:lstStyle/>
          <a:p>
            <a:r>
              <a:rPr lang="fa-IR" sz="2400" b="1" dirty="0">
                <a:latin typeface="Shabnam" panose="020B0603030804020204" pitchFamily="34" charset="-78"/>
                <a:cs typeface="Shabnam" panose="020B0603030804020204" pitchFamily="34" charset="-78"/>
              </a:rPr>
              <a:t>انواع فراورده‌های گاومیش</a:t>
            </a:r>
          </a:p>
        </p:txBody>
      </p:sp>
    </p:spTree>
    <p:extLst>
      <p:ext uri="{BB962C8B-B14F-4D97-AF65-F5344CB8AC3E}">
        <p14:creationId xmlns:p14="http://schemas.microsoft.com/office/powerpoint/2010/main" val="3390558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0042" y="0"/>
            <a:ext cx="12091916" cy="6858000"/>
          </a:xfrm>
          <a:prstGeom prst="rect">
            <a:avLst/>
          </a:prstGeom>
        </p:spPr>
      </p:pic>
      <p:sp>
        <p:nvSpPr>
          <p:cNvPr id="2" name="Rectangle 1"/>
          <p:cNvSpPr/>
          <p:nvPr/>
        </p:nvSpPr>
        <p:spPr>
          <a:xfrm>
            <a:off x="245660" y="918991"/>
            <a:ext cx="11614243"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طبق آمار فائو در سال ۲۰۰۰ تعداد گاومیش جهان ۱۵۸ میلیون رأس بود که حدود ۱۵۳ میلیون آن در قاره آسیا و بقیه در سایر نقاط دنیا زندگی می‌کنند. در سال ۲۰۱۱ مجموع تعداد گاومیش‌ها در دنیا ۱۷۲ میلیون رأس تخمین زده شد. منشأ اولیه و مهم‌ترین محل پرورش کنونی این جانور شبه‌قاره هند، جنوب شرق آسیا و چین است. اما امروزه در بسیاری از کشورهای جهان یافت می‌شود و در اقتصاد بسیاری از کشورها جایگاه ویژه‌ای دارد و تعداد و پراکندگی جغرافیایی آن هر سال در حال افزایش است. از این جانور برای شخم زدن مزارع، بارکشی، حمل و نقل و کارهایی مانند آن استفاده می‌شود. در ایتالیا بیش از ۱۰۰ هزار گاومیش شیرده وجود دارد که در مجتمع‌های صنعتی نگه‌داری می‌شود. پنیر موزارلا از شیر این جانور تهیه می‌شود.</a:t>
            </a:r>
          </a:p>
        </p:txBody>
      </p:sp>
      <p:sp>
        <p:nvSpPr>
          <p:cNvPr id="3" name="Rectangle 2"/>
          <p:cNvSpPr/>
          <p:nvPr/>
        </p:nvSpPr>
        <p:spPr>
          <a:xfrm>
            <a:off x="10467832" y="540520"/>
            <a:ext cx="139207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گاومیش</a:t>
            </a:r>
          </a:p>
        </p:txBody>
      </p:sp>
      <p:sp>
        <p:nvSpPr>
          <p:cNvPr id="5" name="Rectangle 4"/>
          <p:cNvSpPr/>
          <p:nvPr/>
        </p:nvSpPr>
        <p:spPr>
          <a:xfrm>
            <a:off x="-4550" y="6400800"/>
            <a:ext cx="12210198" cy="1569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t> </a:t>
            </a:r>
          </a:p>
        </p:txBody>
      </p:sp>
    </p:spTree>
    <p:extLst>
      <p:ext uri="{BB962C8B-B14F-4D97-AF65-F5344CB8AC3E}">
        <p14:creationId xmlns:p14="http://schemas.microsoft.com/office/powerpoint/2010/main" val="2020979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4173" y="3005434"/>
            <a:ext cx="6457772" cy="1754326"/>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شاخ: برای تهیه دکمه شانه، دسته چاقو و چتر و عصا، آلات موسیقی و وسایل تزئینی استفاده می‌شود. در هندوستان در صنایع دستی استفاده می‌شود.</a:t>
            </a:r>
          </a:p>
        </p:txBody>
      </p:sp>
      <p:sp>
        <p:nvSpPr>
          <p:cNvPr id="3" name="Rectangle 2"/>
          <p:cNvSpPr/>
          <p:nvPr/>
        </p:nvSpPr>
        <p:spPr>
          <a:xfrm>
            <a:off x="8720568" y="932684"/>
            <a:ext cx="325602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انواع فراورده‌های گاومیش</a:t>
            </a:r>
          </a:p>
        </p:txBody>
      </p:sp>
      <p:pic>
        <p:nvPicPr>
          <p:cNvPr id="4" name="Picture 3"/>
          <p:cNvPicPr>
            <a:picLocks noChangeAspect="1"/>
          </p:cNvPicPr>
          <p:nvPr/>
        </p:nvPicPr>
        <p:blipFill>
          <a:blip r:embed="rId2"/>
          <a:stretch>
            <a:fillRect/>
          </a:stretch>
        </p:blipFill>
        <p:spPr>
          <a:xfrm>
            <a:off x="6973327" y="1582463"/>
            <a:ext cx="5003262" cy="5003262"/>
          </a:xfrm>
          <a:prstGeom prst="rect">
            <a:avLst/>
          </a:prstGeom>
        </p:spPr>
      </p:pic>
      <p:sp>
        <p:nvSpPr>
          <p:cNvPr id="5" name="Rectangle 4"/>
          <p:cNvSpPr/>
          <p:nvPr/>
        </p:nvSpPr>
        <p:spPr>
          <a:xfrm>
            <a:off x="0" y="1582463"/>
            <a:ext cx="6973327" cy="45719"/>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0" y="6540006"/>
            <a:ext cx="6973327" cy="45719"/>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914401" y="6137012"/>
            <a:ext cx="4746171" cy="1161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914400" y="1893363"/>
            <a:ext cx="4746171" cy="1161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Pentagon 8"/>
          <p:cNvSpPr/>
          <p:nvPr/>
        </p:nvSpPr>
        <p:spPr>
          <a:xfrm flipV="1">
            <a:off x="0" y="1179469"/>
            <a:ext cx="8720568" cy="45719"/>
          </a:xfrm>
          <a:prstGeom prst="homePlat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421850"/>
            <a:ext cx="12192000" cy="9426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0775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24616" cy="6858000"/>
          </a:xfrm>
          <a:prstGeom prst="rect">
            <a:avLst/>
          </a:prstGeom>
        </p:spPr>
      </p:pic>
      <p:sp>
        <p:nvSpPr>
          <p:cNvPr id="7" name="Flowchart: Process 6"/>
          <p:cNvSpPr/>
          <p:nvPr/>
        </p:nvSpPr>
        <p:spPr>
          <a:xfrm>
            <a:off x="0" y="5504594"/>
            <a:ext cx="12124616" cy="1353406"/>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960357" y="1997839"/>
            <a:ext cx="4879753" cy="2862322"/>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فضولات: کود گاومیش از بهترین کودها برای حاصل‌خیزی زمین‌های زراعی و به ویژه پرورش قارچ است. در برخی روستاها از فضولات گاومیش برای تولید گرما به عنوان ماده سوختی استفاده می‌شود.</a:t>
            </a:r>
          </a:p>
        </p:txBody>
      </p:sp>
      <p:sp>
        <p:nvSpPr>
          <p:cNvPr id="3" name="Rectangle 2"/>
          <p:cNvSpPr/>
          <p:nvPr/>
        </p:nvSpPr>
        <p:spPr>
          <a:xfrm>
            <a:off x="7301200" y="891741"/>
            <a:ext cx="3256021"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انواع فراورده‌های گاومیش</a:t>
            </a:r>
          </a:p>
        </p:txBody>
      </p:sp>
      <p:sp>
        <p:nvSpPr>
          <p:cNvPr id="6" name="Flowchart: Manual Input 5"/>
          <p:cNvSpPr/>
          <p:nvPr/>
        </p:nvSpPr>
        <p:spPr>
          <a:xfrm rot="16200000">
            <a:off x="6802538" y="991632"/>
            <a:ext cx="1277258" cy="9366903"/>
          </a:xfrm>
          <a:prstGeom prst="flowChartManualInp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10557221" y="253112"/>
            <a:ext cx="1402550" cy="1277257"/>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643614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p:cNvSpPr/>
          <p:nvPr/>
        </p:nvSpPr>
        <p:spPr>
          <a:xfrm>
            <a:off x="8292792" y="4783540"/>
            <a:ext cx="1678674" cy="2074460"/>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Process 4"/>
          <p:cNvSpPr/>
          <p:nvPr/>
        </p:nvSpPr>
        <p:spPr>
          <a:xfrm>
            <a:off x="2197290" y="2224585"/>
            <a:ext cx="1678674" cy="2074460"/>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91069" y="1285167"/>
            <a:ext cx="11786618" cy="1200329"/>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نیروی کار: در بسیاری از نقاط دنیا ماشین جایگزین خوبی برای دام نیست و حتی غیر اقتصادی است و در این صورت گاومیش برای شخم‌زنی و باربری استفاده می‌شود.</a:t>
            </a:r>
          </a:p>
        </p:txBody>
      </p:sp>
      <p:sp>
        <p:nvSpPr>
          <p:cNvPr id="3" name="Rectangle 2"/>
          <p:cNvSpPr/>
          <p:nvPr/>
        </p:nvSpPr>
        <p:spPr>
          <a:xfrm>
            <a:off x="8721666" y="725263"/>
            <a:ext cx="325602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انواع فراورده‌های گاومیش</a:t>
            </a:r>
          </a:p>
        </p:txBody>
      </p:sp>
      <p:pic>
        <p:nvPicPr>
          <p:cNvPr id="4" name="Picture 3"/>
          <p:cNvPicPr>
            <a:picLocks noChangeAspect="1"/>
          </p:cNvPicPr>
          <p:nvPr/>
        </p:nvPicPr>
        <p:blipFill rotWithShape="1">
          <a:blip r:embed="rId2"/>
          <a:srcRect b="11472"/>
          <a:stretch/>
        </p:blipFill>
        <p:spPr>
          <a:xfrm>
            <a:off x="2469109" y="2485496"/>
            <a:ext cx="7230538" cy="4270942"/>
          </a:xfrm>
          <a:prstGeom prst="rect">
            <a:avLst/>
          </a:prstGeom>
        </p:spPr>
      </p:pic>
      <p:sp>
        <p:nvSpPr>
          <p:cNvPr id="7" name="Flowchart: Process 6"/>
          <p:cNvSpPr/>
          <p:nvPr/>
        </p:nvSpPr>
        <p:spPr>
          <a:xfrm>
            <a:off x="9699647" y="4620967"/>
            <a:ext cx="2492353" cy="162573"/>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23244" y="4299045"/>
            <a:ext cx="2492353" cy="162573"/>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956095"/>
            <a:ext cx="8721666" cy="45719"/>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2469109" y="0"/>
            <a:ext cx="7064493" cy="150125"/>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55696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0">
              <a:schemeClr val="accent1">
                <a:lumMod val="45000"/>
                <a:lumOff val="55000"/>
              </a:schemeClr>
            </a:gs>
            <a:gs pos="75000">
              <a:schemeClr val="accent1">
                <a:lumMod val="45000"/>
                <a:lumOff val="55000"/>
              </a:schemeClr>
            </a:gs>
            <a:gs pos="100000">
              <a:schemeClr val="tx1"/>
            </a:gs>
          </a:gsLst>
          <a:lin ang="5400000" scaled="1"/>
        </a:gra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13731" y="185867"/>
            <a:ext cx="9753600" cy="6505575"/>
          </a:xfrm>
          <a:prstGeom prst="rect">
            <a:avLst/>
          </a:prstGeom>
        </p:spPr>
      </p:pic>
      <p:sp>
        <p:nvSpPr>
          <p:cNvPr id="8" name="Flowchart: Document 7"/>
          <p:cNvSpPr/>
          <p:nvPr/>
        </p:nvSpPr>
        <p:spPr>
          <a:xfrm>
            <a:off x="8120418" y="1071455"/>
            <a:ext cx="4071582" cy="4139174"/>
          </a:xfrm>
          <a:prstGeom prst="flowChartDocumen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897020" y="397829"/>
            <a:ext cx="609600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جایگاه فراورده های گاومیش از نظر طب سنتی*</a:t>
            </a:r>
          </a:p>
        </p:txBody>
      </p:sp>
      <p:sp>
        <p:nvSpPr>
          <p:cNvPr id="3" name="Rectangle 2"/>
          <p:cNvSpPr/>
          <p:nvPr/>
        </p:nvSpPr>
        <p:spPr>
          <a:xfrm>
            <a:off x="8120418" y="1071455"/>
            <a:ext cx="3835018"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از نظر دانشمندان طب سنتی از انجایی که گاومیش نسبت به گاو طبعی گرم دارد فراورده های آن نیز مانند شیر ، سرشیر و گوشت برای کسانی که که نیاز به مواد لبنی و پرتئینی با طبع گرم دارند مورد استفاده قرار میگیرد .</a:t>
            </a:r>
          </a:p>
        </p:txBody>
      </p:sp>
    </p:spTree>
    <p:extLst>
      <p:ext uri="{BB962C8B-B14F-4D97-AF65-F5344CB8AC3E}">
        <p14:creationId xmlns:p14="http://schemas.microsoft.com/office/powerpoint/2010/main" val="2248080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Google Shape;297;p24"/>
          <p:cNvSpPr/>
          <p:nvPr/>
        </p:nvSpPr>
        <p:spPr>
          <a:xfrm rot="10800000">
            <a:off x="3455155" y="5391055"/>
            <a:ext cx="8504709" cy="450485"/>
          </a:xfrm>
          <a:prstGeom prst="homePlate">
            <a:avLst>
              <a:gd name="adj" fmla="val 50000"/>
            </a:avLst>
          </a:pr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79" name="Google Shape;289;p24"/>
          <p:cNvSpPr/>
          <p:nvPr/>
        </p:nvSpPr>
        <p:spPr>
          <a:xfrm>
            <a:off x="320901" y="4223636"/>
            <a:ext cx="2420729" cy="444453"/>
          </a:xfrm>
          <a:prstGeom prst="rect">
            <a:avLst/>
          </a:prstGeom>
          <a:solidFill>
            <a:schemeClr val="accent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78" name="Google Shape;293;p24"/>
          <p:cNvSpPr/>
          <p:nvPr/>
        </p:nvSpPr>
        <p:spPr>
          <a:xfrm>
            <a:off x="2742974" y="4233544"/>
            <a:ext cx="2615433" cy="434545"/>
          </a:xfrm>
          <a:prstGeom prst="rect">
            <a:avLst/>
          </a:pr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77" name="Google Shape;285;p24"/>
          <p:cNvSpPr/>
          <p:nvPr/>
        </p:nvSpPr>
        <p:spPr>
          <a:xfrm rot="10800000" flipH="1">
            <a:off x="5358407" y="4233544"/>
            <a:ext cx="3209914" cy="434545"/>
          </a:xfrm>
          <a:prstGeom prst="homePlate">
            <a:avLst>
              <a:gd name="adj" fmla="val 50000"/>
            </a:avLst>
          </a:pr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 name="Rectangle 1"/>
          <p:cNvSpPr/>
          <p:nvPr/>
        </p:nvSpPr>
        <p:spPr>
          <a:xfrm>
            <a:off x="8023448" y="966477"/>
            <a:ext cx="3775394"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مهم‌ترین بیماری‌های گاومیش</a:t>
            </a:r>
          </a:p>
        </p:txBody>
      </p:sp>
      <p:sp>
        <p:nvSpPr>
          <p:cNvPr id="5" name="Google Shape;285;p24"/>
          <p:cNvSpPr/>
          <p:nvPr/>
        </p:nvSpPr>
        <p:spPr>
          <a:xfrm flipH="1">
            <a:off x="51109" y="3076033"/>
            <a:ext cx="2981680" cy="434545"/>
          </a:xfrm>
          <a:prstGeom prst="homePlate">
            <a:avLst>
              <a:gd name="adj" fmla="val 50000"/>
            </a:avLst>
          </a:pr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9" name="Google Shape;289;p24"/>
          <p:cNvSpPr/>
          <p:nvPr/>
        </p:nvSpPr>
        <p:spPr>
          <a:xfrm>
            <a:off x="5551082" y="3066125"/>
            <a:ext cx="3273473" cy="444453"/>
          </a:xfrm>
          <a:prstGeom prst="rect">
            <a:avLst/>
          </a:prstGeom>
          <a:solidFill>
            <a:schemeClr val="accent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3" name="Google Shape;293;p24"/>
          <p:cNvSpPr/>
          <p:nvPr/>
        </p:nvSpPr>
        <p:spPr>
          <a:xfrm>
            <a:off x="3032759" y="3066126"/>
            <a:ext cx="2615433" cy="434545"/>
          </a:xfrm>
          <a:prstGeom prst="rect">
            <a:avLst/>
          </a:pr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297;p24"/>
          <p:cNvSpPr/>
          <p:nvPr/>
        </p:nvSpPr>
        <p:spPr>
          <a:xfrm>
            <a:off x="8824556" y="3066125"/>
            <a:ext cx="3209913" cy="450485"/>
          </a:xfrm>
          <a:prstGeom prst="homePlate">
            <a:avLst>
              <a:gd name="adj" fmla="val 50000"/>
            </a:avLst>
          </a:pr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1" name="Google Shape;301;p24"/>
          <p:cNvSpPr/>
          <p:nvPr/>
        </p:nvSpPr>
        <p:spPr>
          <a:xfrm rot="-5400000">
            <a:off x="2821734" y="2324055"/>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3" name="Google Shape;303;p24"/>
          <p:cNvSpPr/>
          <p:nvPr/>
        </p:nvSpPr>
        <p:spPr>
          <a:xfrm rot="-5400000">
            <a:off x="4836459" y="2324055"/>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5" name="Google Shape;305;p24"/>
          <p:cNvSpPr/>
          <p:nvPr/>
        </p:nvSpPr>
        <p:spPr>
          <a:xfrm rot="-5400000">
            <a:off x="6851184" y="2324055"/>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7" name="Google Shape;307;p24"/>
          <p:cNvSpPr/>
          <p:nvPr/>
        </p:nvSpPr>
        <p:spPr>
          <a:xfrm rot="-5400000">
            <a:off x="8865909" y="2324055"/>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9" name="Rectangle 58"/>
          <p:cNvSpPr/>
          <p:nvPr/>
        </p:nvSpPr>
        <p:spPr>
          <a:xfrm>
            <a:off x="10629050" y="3097088"/>
            <a:ext cx="1330814"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1.تب برفکی  </a:t>
            </a:r>
            <a:endParaRPr lang="fa-IR" dirty="0"/>
          </a:p>
        </p:txBody>
      </p:sp>
      <p:sp>
        <p:nvSpPr>
          <p:cNvPr id="61" name="Rectangle 60"/>
          <p:cNvSpPr/>
          <p:nvPr/>
        </p:nvSpPr>
        <p:spPr>
          <a:xfrm>
            <a:off x="8824556" y="3115332"/>
            <a:ext cx="1029449"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2.طاعون </a:t>
            </a:r>
            <a:endParaRPr lang="fa-IR" dirty="0"/>
          </a:p>
        </p:txBody>
      </p:sp>
      <p:sp>
        <p:nvSpPr>
          <p:cNvPr id="67" name="Rectangle 66"/>
          <p:cNvSpPr/>
          <p:nvPr/>
        </p:nvSpPr>
        <p:spPr>
          <a:xfrm>
            <a:off x="7157666" y="3115332"/>
            <a:ext cx="1731564"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3.شاربن علامتی </a:t>
            </a:r>
            <a:endParaRPr lang="fa-IR" dirty="0"/>
          </a:p>
        </p:txBody>
      </p:sp>
      <p:sp>
        <p:nvSpPr>
          <p:cNvPr id="68" name="Rectangle 67"/>
          <p:cNvSpPr/>
          <p:nvPr/>
        </p:nvSpPr>
        <p:spPr>
          <a:xfrm>
            <a:off x="5669597" y="3115332"/>
            <a:ext cx="853119"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 4.سل </a:t>
            </a:r>
            <a:endParaRPr lang="fa-IR" dirty="0"/>
          </a:p>
        </p:txBody>
      </p:sp>
      <p:sp>
        <p:nvSpPr>
          <p:cNvPr id="69" name="Rectangle 68"/>
          <p:cNvSpPr/>
          <p:nvPr/>
        </p:nvSpPr>
        <p:spPr>
          <a:xfrm>
            <a:off x="4515175" y="3098732"/>
            <a:ext cx="1095172"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5.بروسلوز</a:t>
            </a:r>
            <a:endParaRPr lang="fa-IR" dirty="0"/>
          </a:p>
        </p:txBody>
      </p:sp>
      <p:sp>
        <p:nvSpPr>
          <p:cNvPr id="70" name="Rectangle 69"/>
          <p:cNvSpPr/>
          <p:nvPr/>
        </p:nvSpPr>
        <p:spPr>
          <a:xfrm>
            <a:off x="3040975" y="3115332"/>
            <a:ext cx="744114"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6.آبله </a:t>
            </a:r>
            <a:endParaRPr lang="fa-IR" dirty="0"/>
          </a:p>
        </p:txBody>
      </p:sp>
      <p:sp>
        <p:nvSpPr>
          <p:cNvPr id="71" name="Rectangle 70"/>
          <p:cNvSpPr/>
          <p:nvPr/>
        </p:nvSpPr>
        <p:spPr>
          <a:xfrm>
            <a:off x="-2734" y="3103685"/>
            <a:ext cx="3089337" cy="369332"/>
          </a:xfrm>
          <a:prstGeom prst="rect">
            <a:avLst/>
          </a:prstGeom>
        </p:spPr>
        <p:txBody>
          <a:bodyPr wrap="square">
            <a:spAutoFit/>
          </a:bodyPr>
          <a:lstStyle/>
          <a:p>
            <a:r>
              <a:rPr lang="fa-IR" dirty="0">
                <a:solidFill>
                  <a:srgbClr val="202122"/>
                </a:solidFill>
                <a:latin typeface="Vazir" panose="020B0603030804020204" pitchFamily="34" charset="-78"/>
                <a:cs typeface="Vazir" panose="020B0603030804020204" pitchFamily="34" charset="-78"/>
              </a:rPr>
              <a:t>7.اسهال ویروسی گاو فاسیولوز </a:t>
            </a:r>
            <a:endParaRPr lang="fa-IR" dirty="0"/>
          </a:p>
        </p:txBody>
      </p:sp>
      <p:sp>
        <p:nvSpPr>
          <p:cNvPr id="72" name="Rectangle 71"/>
          <p:cNvSpPr/>
          <p:nvPr/>
        </p:nvSpPr>
        <p:spPr>
          <a:xfrm>
            <a:off x="7352171" y="4271027"/>
            <a:ext cx="1024640"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8.ننیازین</a:t>
            </a:r>
            <a:endParaRPr lang="fa-IR" dirty="0"/>
          </a:p>
        </p:txBody>
      </p:sp>
      <p:sp>
        <p:nvSpPr>
          <p:cNvPr id="73" name="Rectangle 72"/>
          <p:cNvSpPr/>
          <p:nvPr/>
        </p:nvSpPr>
        <p:spPr>
          <a:xfrm>
            <a:off x="5413051" y="4284123"/>
            <a:ext cx="1412566"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9.سارکوسیت </a:t>
            </a:r>
            <a:endParaRPr lang="fa-IR" dirty="0"/>
          </a:p>
        </p:txBody>
      </p:sp>
      <p:sp>
        <p:nvSpPr>
          <p:cNvPr id="74" name="Rectangle 73"/>
          <p:cNvSpPr/>
          <p:nvPr/>
        </p:nvSpPr>
        <p:spPr>
          <a:xfrm>
            <a:off x="3511120" y="4282646"/>
            <a:ext cx="1079142"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10.تیلریوز </a:t>
            </a:r>
            <a:endParaRPr lang="fa-IR" dirty="0"/>
          </a:p>
        </p:txBody>
      </p:sp>
      <p:sp>
        <p:nvSpPr>
          <p:cNvPr id="75" name="Rectangle 74"/>
          <p:cNvSpPr/>
          <p:nvPr/>
        </p:nvSpPr>
        <p:spPr>
          <a:xfrm>
            <a:off x="1157133" y="4223636"/>
            <a:ext cx="1005404"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11.بابزیوز </a:t>
            </a:r>
            <a:endParaRPr lang="fa-IR" dirty="0"/>
          </a:p>
        </p:txBody>
      </p:sp>
      <p:sp>
        <p:nvSpPr>
          <p:cNvPr id="76" name="Rectangle 75"/>
          <p:cNvSpPr/>
          <p:nvPr/>
        </p:nvSpPr>
        <p:spPr>
          <a:xfrm>
            <a:off x="2027929" y="5208858"/>
            <a:ext cx="9931935"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12.کوکسیدیوز و بیماری‌های انگلی ناشی از بند پایان مانند جر ـ کنه ـ شپش ـ ورم پستان و غیره.</a:t>
            </a:r>
          </a:p>
        </p:txBody>
      </p:sp>
      <p:sp>
        <p:nvSpPr>
          <p:cNvPr id="82" name="Google Shape;305;p24"/>
          <p:cNvSpPr/>
          <p:nvPr/>
        </p:nvSpPr>
        <p:spPr>
          <a:xfrm rot="16200000">
            <a:off x="1279780" y="3596577"/>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83" name="Google Shape;303;p24"/>
          <p:cNvSpPr/>
          <p:nvPr/>
        </p:nvSpPr>
        <p:spPr>
          <a:xfrm rot="16200000">
            <a:off x="3751952" y="3600103"/>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84" name="Google Shape;301;p24"/>
          <p:cNvSpPr/>
          <p:nvPr/>
        </p:nvSpPr>
        <p:spPr>
          <a:xfrm rot="16200000">
            <a:off x="6701210" y="3628275"/>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85" name="Google Shape;307;p24"/>
          <p:cNvSpPr/>
          <p:nvPr/>
        </p:nvSpPr>
        <p:spPr>
          <a:xfrm rot="16200000">
            <a:off x="7602337" y="4772331"/>
            <a:ext cx="524308" cy="477666"/>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 name="Flowchart: Process 2"/>
          <p:cNvSpPr/>
          <p:nvPr/>
        </p:nvSpPr>
        <p:spPr>
          <a:xfrm>
            <a:off x="-2734" y="1175657"/>
            <a:ext cx="8106059" cy="58057"/>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Flowchart: Process 3"/>
          <p:cNvSpPr/>
          <p:nvPr/>
        </p:nvSpPr>
        <p:spPr>
          <a:xfrm>
            <a:off x="-2734" y="420914"/>
            <a:ext cx="12194734" cy="145143"/>
          </a:xfrm>
          <a:prstGeom prst="flowChartProces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Flowchart: Process 32"/>
          <p:cNvSpPr/>
          <p:nvPr/>
        </p:nvSpPr>
        <p:spPr>
          <a:xfrm>
            <a:off x="-2734" y="6392283"/>
            <a:ext cx="12194734" cy="145143"/>
          </a:xfrm>
          <a:prstGeom prst="flowChartProces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620892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Off-page Connector 4"/>
          <p:cNvSpPr/>
          <p:nvPr/>
        </p:nvSpPr>
        <p:spPr>
          <a:xfrm>
            <a:off x="174171" y="1713402"/>
            <a:ext cx="5967322" cy="1436198"/>
          </a:xfrm>
          <a:prstGeom prst="flowChartOffpage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6705600" y="0"/>
            <a:ext cx="5486400" cy="6858000"/>
          </a:xfrm>
          <a:prstGeom prst="rect">
            <a:avLst/>
          </a:prstGeom>
        </p:spPr>
      </p:pic>
      <p:sp>
        <p:nvSpPr>
          <p:cNvPr id="2" name="Rectangle 1"/>
          <p:cNvSpPr/>
          <p:nvPr/>
        </p:nvSpPr>
        <p:spPr>
          <a:xfrm>
            <a:off x="4993422" y="1019749"/>
            <a:ext cx="114807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جمعیت</a:t>
            </a:r>
          </a:p>
        </p:txBody>
      </p:sp>
      <p:sp>
        <p:nvSpPr>
          <p:cNvPr id="3" name="Rectangle 2"/>
          <p:cNvSpPr/>
          <p:nvPr/>
        </p:nvSpPr>
        <p:spPr>
          <a:xfrm>
            <a:off x="318448" y="1645187"/>
            <a:ext cx="5823045" cy="1200329"/>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طبق گزارش فائو در سال ۲۰۱۸ حدود ۲۰۶ میلیون راس گاومیش در جهان وجود داشته‌است.</a:t>
            </a:r>
          </a:p>
        </p:txBody>
      </p:sp>
      <p:sp>
        <p:nvSpPr>
          <p:cNvPr id="6" name="Flowchart: Process 5"/>
          <p:cNvSpPr/>
          <p:nvPr/>
        </p:nvSpPr>
        <p:spPr>
          <a:xfrm>
            <a:off x="0" y="4949371"/>
            <a:ext cx="4005943" cy="58058"/>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2699657" y="4606823"/>
            <a:ext cx="4005943" cy="4571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Decision 7"/>
          <p:cNvSpPr/>
          <p:nvPr/>
        </p:nvSpPr>
        <p:spPr>
          <a:xfrm>
            <a:off x="3164114" y="4034971"/>
            <a:ext cx="1146629" cy="1480458"/>
          </a:xfrm>
          <a:prstGeom prst="flowChartDecisi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2699656" y="6229290"/>
            <a:ext cx="4005943" cy="45719"/>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flipV="1">
            <a:off x="0" y="6793435"/>
            <a:ext cx="4005943" cy="64565"/>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Decision 10"/>
          <p:cNvSpPr/>
          <p:nvPr/>
        </p:nvSpPr>
        <p:spPr>
          <a:xfrm>
            <a:off x="2061026" y="5347052"/>
            <a:ext cx="1146629" cy="1480458"/>
          </a:xfrm>
          <a:prstGeom prst="flowChartDecisi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a:off x="0" y="493486"/>
            <a:ext cx="4572000" cy="174171"/>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a:off x="2126340" y="219283"/>
            <a:ext cx="4572000" cy="174171"/>
          </a:xfrm>
          <a:prstGeom prst="flowChartProcess">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615683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705970"/>
            <a:ext cx="2593980" cy="646331"/>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https://fa.wikipedia.org</a:t>
            </a:r>
          </a:p>
        </p:txBody>
      </p:sp>
      <p:sp>
        <p:nvSpPr>
          <p:cNvPr id="3" name="TextBox 2"/>
          <p:cNvSpPr txBox="1"/>
          <p:nvPr/>
        </p:nvSpPr>
        <p:spPr>
          <a:xfrm>
            <a:off x="11191164" y="1009934"/>
            <a:ext cx="873457"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منابع</a:t>
            </a:r>
          </a:p>
        </p:txBody>
      </p:sp>
      <p:sp>
        <p:nvSpPr>
          <p:cNvPr id="5" name="Rectangle 4"/>
          <p:cNvSpPr/>
          <p:nvPr/>
        </p:nvSpPr>
        <p:spPr>
          <a:xfrm>
            <a:off x="0" y="1596788"/>
            <a:ext cx="12192000" cy="109182"/>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497026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75212"/>
            <a:ext cx="12192000" cy="32754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893325" y="2409371"/>
            <a:ext cx="6660108" cy="137885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688610" y="2620370"/>
            <a:ext cx="6755641" cy="1015663"/>
          </a:xfrm>
          <a:prstGeom prst="rect">
            <a:avLst/>
          </a:prstGeom>
          <a:noFill/>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sz="6000" dirty="0"/>
              <a:t>با تشکر از توجه شما</a:t>
            </a:r>
          </a:p>
        </p:txBody>
      </p:sp>
    </p:spTree>
    <p:extLst>
      <p:ext uri="{BB962C8B-B14F-4D97-AF65-F5344CB8AC3E}">
        <p14:creationId xmlns:p14="http://schemas.microsoft.com/office/powerpoint/2010/main" val="255663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385946" y="682388"/>
            <a:ext cx="1228299" cy="76761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Isosceles Triangle 7"/>
          <p:cNvSpPr/>
          <p:nvPr/>
        </p:nvSpPr>
        <p:spPr>
          <a:xfrm rot="18557235">
            <a:off x="7613691" y="3114071"/>
            <a:ext cx="3057098" cy="2088107"/>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Isosceles Triangle 3"/>
          <p:cNvSpPr/>
          <p:nvPr/>
        </p:nvSpPr>
        <p:spPr>
          <a:xfrm rot="18557235">
            <a:off x="806977" y="2934269"/>
            <a:ext cx="3057098" cy="2088107"/>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59558" y="1287480"/>
            <a:ext cx="11054687" cy="646331"/>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طبق آمار سال ۱۳۸۸ جمعیت گاومیش در ایران ۴۵۹ هزار رأس بوده‌است. (برآورد جهت گاومیش ایران سال ۱۳۸۸).</a:t>
            </a:r>
          </a:p>
        </p:txBody>
      </p:sp>
      <p:sp>
        <p:nvSpPr>
          <p:cNvPr id="3" name="Rectangle 2"/>
          <p:cNvSpPr/>
          <p:nvPr/>
        </p:nvSpPr>
        <p:spPr>
          <a:xfrm>
            <a:off x="10222174" y="825815"/>
            <a:ext cx="1392071"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گاومیش</a:t>
            </a:r>
          </a:p>
        </p:txBody>
      </p:sp>
      <p:pic>
        <p:nvPicPr>
          <p:cNvPr id="6" name="Picture 5"/>
          <p:cNvPicPr>
            <a:picLocks noChangeAspect="1"/>
          </p:cNvPicPr>
          <p:nvPr/>
        </p:nvPicPr>
        <p:blipFill rotWithShape="1">
          <a:blip r:embed="rId3"/>
          <a:srcRect b="6094"/>
          <a:stretch/>
        </p:blipFill>
        <p:spPr>
          <a:xfrm>
            <a:off x="2729550" y="2313954"/>
            <a:ext cx="6714702" cy="4196028"/>
          </a:xfrm>
          <a:prstGeom prst="rect">
            <a:avLst/>
          </a:prstGeom>
        </p:spPr>
      </p:pic>
      <p:sp>
        <p:nvSpPr>
          <p:cNvPr id="9" name="Isosceles Triangle 8"/>
          <p:cNvSpPr/>
          <p:nvPr/>
        </p:nvSpPr>
        <p:spPr>
          <a:xfrm rot="18557235" flipV="1">
            <a:off x="9457031" y="3868999"/>
            <a:ext cx="3880394" cy="1923071"/>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Isosceles Triangle 9"/>
          <p:cNvSpPr/>
          <p:nvPr/>
        </p:nvSpPr>
        <p:spPr>
          <a:xfrm rot="15331515">
            <a:off x="-981067" y="4289247"/>
            <a:ext cx="3877463" cy="183576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0" y="1005159"/>
            <a:ext cx="1038594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46175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54" y="0"/>
            <a:ext cx="12196554" cy="6858000"/>
          </a:xfrm>
          <a:prstGeom prst="rect">
            <a:avLst/>
          </a:prstGeom>
        </p:spPr>
      </p:pic>
      <p:sp>
        <p:nvSpPr>
          <p:cNvPr id="2" name="Rectangle 1"/>
          <p:cNvSpPr/>
          <p:nvPr/>
        </p:nvSpPr>
        <p:spPr>
          <a:xfrm>
            <a:off x="277505" y="5436399"/>
            <a:ext cx="6096000" cy="1131079"/>
          </a:xfrm>
          <a:prstGeom prst="rect">
            <a:avLst/>
          </a:prstGeom>
        </p:spPr>
        <p:txBody>
          <a:bodyPr>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گاومیش وحشی (</a:t>
            </a:r>
            <a:r>
              <a:rPr lang="en-US" dirty="0" err="1">
                <a:solidFill>
                  <a:schemeClr val="bg1"/>
                </a:solidFill>
                <a:latin typeface="Vazir" panose="020B0603030804020204" pitchFamily="34" charset="-78"/>
                <a:cs typeface="Vazir" panose="020B0603030804020204" pitchFamily="34" charset="-78"/>
              </a:rPr>
              <a:t>Bubalus</a:t>
            </a:r>
            <a:r>
              <a:rPr lang="en-US" dirty="0">
                <a:solidFill>
                  <a:schemeClr val="bg1"/>
                </a:solidFill>
                <a:latin typeface="Vazir" panose="020B0603030804020204" pitchFamily="34" charset="-78"/>
                <a:cs typeface="Vazir" panose="020B0603030804020204" pitchFamily="34" charset="-78"/>
              </a:rPr>
              <a:t> </a:t>
            </a:r>
            <a:r>
              <a:rPr lang="en-US" dirty="0" err="1">
                <a:solidFill>
                  <a:schemeClr val="bg1"/>
                </a:solidFill>
                <a:latin typeface="Vazir" panose="020B0603030804020204" pitchFamily="34" charset="-78"/>
                <a:cs typeface="Vazir" panose="020B0603030804020204" pitchFamily="34" charset="-78"/>
              </a:rPr>
              <a:t>arnee</a:t>
            </a:r>
            <a:r>
              <a:rPr lang="en-US" dirty="0">
                <a:solidFill>
                  <a:schemeClr val="bg1"/>
                </a:solidFill>
                <a:latin typeface="Vazir" panose="020B0603030804020204" pitchFamily="34" charset="-78"/>
                <a:cs typeface="Vazir" panose="020B0603030804020204" pitchFamily="34" charset="-78"/>
              </a:rPr>
              <a:t> </a:t>
            </a:r>
            <a:r>
              <a:rPr lang="fa-IR" dirty="0">
                <a:solidFill>
                  <a:schemeClr val="bg1"/>
                </a:solidFill>
                <a:latin typeface="Vazir" panose="020B0603030804020204" pitchFamily="34" charset="-78"/>
                <a:cs typeface="Vazir" panose="020B0603030804020204" pitchFamily="34" charset="-78"/>
              </a:rPr>
              <a:t>)به احتمال زیاد نیای گاومیش آبی اهلی است.</a:t>
            </a:r>
          </a:p>
        </p:txBody>
      </p:sp>
      <p:sp>
        <p:nvSpPr>
          <p:cNvPr id="3" name="Rectangle 2"/>
          <p:cNvSpPr/>
          <p:nvPr/>
        </p:nvSpPr>
        <p:spPr>
          <a:xfrm>
            <a:off x="10222174" y="825815"/>
            <a:ext cx="1392071" cy="461665"/>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گاومیش</a:t>
            </a:r>
          </a:p>
        </p:txBody>
      </p:sp>
      <p:sp>
        <p:nvSpPr>
          <p:cNvPr id="5" name="Rectangle 4"/>
          <p:cNvSpPr/>
          <p:nvPr/>
        </p:nvSpPr>
        <p:spPr>
          <a:xfrm>
            <a:off x="0" y="1056647"/>
            <a:ext cx="10454185"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373505" y="5800299"/>
            <a:ext cx="5818495" cy="5459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60314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0000"/>
            </a:gs>
            <a:gs pos="26000">
              <a:schemeClr val="accent1">
                <a:lumMod val="20000"/>
                <a:lumOff val="80000"/>
              </a:schemeClr>
            </a:gs>
            <a:gs pos="89000">
              <a:schemeClr val="accent1">
                <a:lumMod val="60000"/>
                <a:lumOff val="40000"/>
              </a:schemeClr>
            </a:gs>
            <a:gs pos="100000">
              <a:schemeClr val="tx1"/>
            </a:gs>
          </a:gsLst>
          <a:lin ang="5400000" scaled="1"/>
        </a:gradFill>
        <a:effectLst/>
      </p:bgPr>
    </p:bg>
    <p:spTree>
      <p:nvGrpSpPr>
        <p:cNvPr id="1" name=""/>
        <p:cNvGrpSpPr/>
        <p:nvPr/>
      </p:nvGrpSpPr>
      <p:grpSpPr>
        <a:xfrm>
          <a:off x="0" y="0"/>
          <a:ext cx="0" cy="0"/>
          <a:chOff x="0" y="0"/>
          <a:chExt cx="0" cy="0"/>
        </a:xfrm>
      </p:grpSpPr>
      <p:sp>
        <p:nvSpPr>
          <p:cNvPr id="2" name="Rectangle 1"/>
          <p:cNvSpPr/>
          <p:nvPr/>
        </p:nvSpPr>
        <p:spPr>
          <a:xfrm>
            <a:off x="6250508" y="473839"/>
            <a:ext cx="5261377"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طبقه‌بندی گاومیش براساس محیط زیست</a:t>
            </a:r>
          </a:p>
        </p:txBody>
      </p:sp>
      <p:sp>
        <p:nvSpPr>
          <p:cNvPr id="3" name="Rectangle 2"/>
          <p:cNvSpPr/>
          <p:nvPr/>
        </p:nvSpPr>
        <p:spPr>
          <a:xfrm>
            <a:off x="8186381" y="1902978"/>
            <a:ext cx="3325504"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الف) گاومیش باتلاقی</a:t>
            </a:r>
          </a:p>
        </p:txBody>
      </p:sp>
      <p:sp>
        <p:nvSpPr>
          <p:cNvPr id="4" name="Rectangle 3"/>
          <p:cNvSpPr/>
          <p:nvPr/>
        </p:nvSpPr>
        <p:spPr>
          <a:xfrm>
            <a:off x="6455390" y="1129268"/>
            <a:ext cx="5056495"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در جهان دو نوع گاومیش آبی وجود دارد:</a:t>
            </a:r>
          </a:p>
        </p:txBody>
      </p:sp>
      <p:sp>
        <p:nvSpPr>
          <p:cNvPr id="5" name="Rectangle 4"/>
          <p:cNvSpPr/>
          <p:nvPr/>
        </p:nvSpPr>
        <p:spPr>
          <a:xfrm>
            <a:off x="7069540" y="2676688"/>
            <a:ext cx="4313487" cy="3416320"/>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باتلاقی، که از آسام در غرب از طریق جنوب شرق آسیا تا دره یانگ تسه چین در شرق یافت می‌شود. دارای قدرت و توان بیشتری برای تحمل شرایط سخت می‌باشد علاقه زیادی به آب‌تنی و توقف در آب دارد و آب گل‌آلود را ترجیح می‌دهند.</a:t>
            </a:r>
          </a:p>
        </p:txBody>
      </p:sp>
      <p:pic>
        <p:nvPicPr>
          <p:cNvPr id="6" name="Picture 5"/>
          <p:cNvPicPr>
            <a:picLocks noChangeAspect="1"/>
          </p:cNvPicPr>
          <p:nvPr/>
        </p:nvPicPr>
        <p:blipFill rotWithShape="1">
          <a:blip r:embed="rId2"/>
          <a:srcRect b="9023"/>
          <a:stretch/>
        </p:blipFill>
        <p:spPr>
          <a:xfrm>
            <a:off x="121130" y="1784697"/>
            <a:ext cx="6948410" cy="4216388"/>
          </a:xfrm>
          <a:prstGeom prst="rect">
            <a:avLst/>
          </a:prstGeom>
        </p:spPr>
      </p:pic>
    </p:spTree>
    <p:extLst>
      <p:ext uri="{BB962C8B-B14F-4D97-AF65-F5344CB8AC3E}">
        <p14:creationId xmlns:p14="http://schemas.microsoft.com/office/powerpoint/2010/main" val="604761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6128"/>
          <a:stretch/>
        </p:blipFill>
        <p:spPr>
          <a:xfrm>
            <a:off x="5278488" y="1496703"/>
            <a:ext cx="6388992" cy="5165678"/>
          </a:xfrm>
          <a:prstGeom prst="rect">
            <a:avLst/>
          </a:prstGeom>
        </p:spPr>
      </p:pic>
      <p:sp>
        <p:nvSpPr>
          <p:cNvPr id="2" name="Rectangle 1"/>
          <p:cNvSpPr/>
          <p:nvPr/>
        </p:nvSpPr>
        <p:spPr>
          <a:xfrm>
            <a:off x="328901" y="1432045"/>
            <a:ext cx="4285399" cy="397031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در این تیپ وزن بدن به‌طور متوسط در جنس ماده ۴۰۰ و در جنس نر به ۵۰۰ کیلوگرم یا بیشتر می‌رسد. از نظر ژنتیکی گاومیش‌های این تیپ ۴۸ کروموزومی (۴۸ = </a:t>
            </a:r>
            <a:r>
              <a:rPr lang="en-US" dirty="0">
                <a:solidFill>
                  <a:srgbClr val="202122"/>
                </a:solidFill>
                <a:latin typeface="Vazir" panose="020B0603030804020204" pitchFamily="34" charset="-78"/>
                <a:cs typeface="Vazir" panose="020B0603030804020204" pitchFamily="34" charset="-78"/>
              </a:rPr>
              <a:t>n2 </a:t>
            </a:r>
            <a:r>
              <a:rPr lang="fa-IR" dirty="0">
                <a:solidFill>
                  <a:srgbClr val="202122"/>
                </a:solidFill>
                <a:latin typeface="Vazir" panose="020B0603030804020204" pitchFamily="34" charset="-78"/>
                <a:cs typeface="Vazir" panose="020B0603030804020204" pitchFamily="34" charset="-78"/>
              </a:rPr>
              <a:t>)هستند رنگ اغلب سیاه است و نوار کم رنگی در ناحیه گردن بالای سینه دارد ولی رنگ قهوه‌ای هم دیده می‌شود.</a:t>
            </a:r>
          </a:p>
        </p:txBody>
      </p:sp>
      <p:sp>
        <p:nvSpPr>
          <p:cNvPr id="3" name="Rectangle 2"/>
          <p:cNvSpPr/>
          <p:nvPr/>
        </p:nvSpPr>
        <p:spPr>
          <a:xfrm>
            <a:off x="8387695" y="820045"/>
            <a:ext cx="3325504"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الف) گاومیش باتلاقی</a:t>
            </a:r>
          </a:p>
        </p:txBody>
      </p:sp>
      <p:sp>
        <p:nvSpPr>
          <p:cNvPr id="6" name="Rectangle 5"/>
          <p:cNvSpPr/>
          <p:nvPr/>
        </p:nvSpPr>
        <p:spPr>
          <a:xfrm>
            <a:off x="6933063" y="0"/>
            <a:ext cx="491319" cy="149670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5090133" y="0"/>
            <a:ext cx="487687" cy="685800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7424383" y="1005159"/>
            <a:ext cx="158314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1667480" y="1173707"/>
            <a:ext cx="45719" cy="568429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218364" y="5923128"/>
            <a:ext cx="4258102" cy="955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218364" y="1050877"/>
            <a:ext cx="4258102" cy="9553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32761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860768"/>
            <a:ext cx="12192000" cy="5997232"/>
          </a:xfrm>
          <a:prstGeom prst="rect">
            <a:avLst/>
          </a:prstGeom>
        </p:spPr>
      </p:pic>
      <p:sp>
        <p:nvSpPr>
          <p:cNvPr id="2" name="Rectangle 1"/>
          <p:cNvSpPr/>
          <p:nvPr/>
        </p:nvSpPr>
        <p:spPr>
          <a:xfrm>
            <a:off x="8980227" y="147689"/>
            <a:ext cx="3043451" cy="461665"/>
          </a:xfrm>
          <a:prstGeom prst="rect">
            <a:avLst/>
          </a:prstGeom>
          <a:solidFill>
            <a:schemeClr val="tx1"/>
          </a:solid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ب) گاومیش رودخانه‌ای</a:t>
            </a:r>
          </a:p>
        </p:txBody>
      </p:sp>
      <p:sp>
        <p:nvSpPr>
          <p:cNvPr id="3" name="Rectangle 2"/>
          <p:cNvSpPr/>
          <p:nvPr/>
        </p:nvSpPr>
        <p:spPr>
          <a:xfrm>
            <a:off x="0" y="819604"/>
            <a:ext cx="12023678" cy="2308324"/>
          </a:xfrm>
          <a:prstGeom prst="rect">
            <a:avLst/>
          </a:prstGeom>
          <a:solidFill>
            <a:srgbClr val="FF0000"/>
          </a:solidFill>
          <a:ln>
            <a:noFill/>
          </a:ln>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رودخانه در شبه‌قاره هند و بیشتر در غرب به بالکان، مصر و ایتالیا یافت می‌شود. این گروه از گاومیش‌ها آب‌تنی در آب‌های جاری و شفاف را دوست دارند و بیشتر در خاورمیانه پرورش داده می‌شوند. رنگ غالباً سیاه گاهی همراه با لکه‌های سفید در نقاط گوناگون بدن، در این تیپ رنگ خاکستری و قهوه‌ای و به ندرت سفید هم دیده می‌شود. وزن در جنس نر ۳۰۰ تا۷۰۰ کیلوگرم و در جنس ماده ۲۵۰ تا ۶۵۰ است.</a:t>
            </a:r>
          </a:p>
        </p:txBody>
      </p:sp>
    </p:spTree>
    <p:extLst>
      <p:ext uri="{BB962C8B-B14F-4D97-AF65-F5344CB8AC3E}">
        <p14:creationId xmlns:p14="http://schemas.microsoft.com/office/powerpoint/2010/main" val="1089096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ctangle 1"/>
          <p:cNvSpPr/>
          <p:nvPr/>
        </p:nvSpPr>
        <p:spPr>
          <a:xfrm>
            <a:off x="8911170" y="378304"/>
            <a:ext cx="2803974"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کالبدشناسی گاومیش</a:t>
            </a:r>
          </a:p>
        </p:txBody>
      </p:sp>
      <p:sp>
        <p:nvSpPr>
          <p:cNvPr id="3" name="Rectangle 2"/>
          <p:cNvSpPr/>
          <p:nvPr/>
        </p:nvSpPr>
        <p:spPr>
          <a:xfrm>
            <a:off x="9576995" y="1087358"/>
            <a:ext cx="213814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دستگاه گوارشی</a:t>
            </a:r>
          </a:p>
        </p:txBody>
      </p:sp>
      <p:sp>
        <p:nvSpPr>
          <p:cNvPr id="4" name="Rectangle 3"/>
          <p:cNvSpPr/>
          <p:nvPr/>
        </p:nvSpPr>
        <p:spPr>
          <a:xfrm>
            <a:off x="464457" y="1784439"/>
            <a:ext cx="6266108" cy="397031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گاومیش نیز مانند گاو اهلی چهار معده‌ای و نشخوارکننده است. ساختمان دستگاه گوارشی آن به جز در قسمت زبان و کبد به گاو شبیه‌است. زبان گاومیش کوتاه‌تر و پهن‌تر و پرزهای روی زبان نیز کوتاه‌تر و نرم‌تر است در نتیجه زبان گاومیش هنگام لمس کردن صاف‌تر و نرم‌تر احساس می‌شود. کبد گاومیش بزرگ‌تر، گردتر، ضخیم‌تر از کبد گاو و لوب پایینی آن مانند کبد گوسفند هرمی شکل است.</a:t>
            </a:r>
          </a:p>
        </p:txBody>
      </p:sp>
      <p:pic>
        <p:nvPicPr>
          <p:cNvPr id="6" name="Picture 5"/>
          <p:cNvPicPr>
            <a:picLocks noChangeAspect="1"/>
          </p:cNvPicPr>
          <p:nvPr/>
        </p:nvPicPr>
        <p:blipFill>
          <a:blip r:embed="rId3"/>
          <a:stretch>
            <a:fillRect/>
          </a:stretch>
        </p:blipFill>
        <p:spPr>
          <a:xfrm>
            <a:off x="7315200" y="1981200"/>
            <a:ext cx="4876800" cy="4876800"/>
          </a:xfrm>
          <a:prstGeom prst="rect">
            <a:avLst/>
          </a:prstGeom>
        </p:spPr>
      </p:pic>
      <p:pic>
        <p:nvPicPr>
          <p:cNvPr id="7" name="Picture 6"/>
          <p:cNvPicPr>
            <a:picLocks noChangeAspect="1"/>
          </p:cNvPicPr>
          <p:nvPr/>
        </p:nvPicPr>
        <p:blipFill rotWithShape="1">
          <a:blip r:embed="rId4"/>
          <a:srcRect l="13475" b="13083"/>
          <a:stretch/>
        </p:blipFill>
        <p:spPr>
          <a:xfrm>
            <a:off x="6730565" y="3998685"/>
            <a:ext cx="2846430" cy="2859315"/>
          </a:xfrm>
          <a:prstGeom prst="rect">
            <a:avLst/>
          </a:prstGeom>
        </p:spPr>
      </p:pic>
      <p:sp>
        <p:nvSpPr>
          <p:cNvPr id="5" name="Rectangle 4"/>
          <p:cNvSpPr/>
          <p:nvPr/>
        </p:nvSpPr>
        <p:spPr>
          <a:xfrm>
            <a:off x="0" y="1295330"/>
            <a:ext cx="9576995"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flipV="1">
            <a:off x="0" y="608404"/>
            <a:ext cx="8911170" cy="46775"/>
          </a:xfrm>
          <a:prstGeom prst="flowChartProces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6313714"/>
            <a:ext cx="6730565" cy="203200"/>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13839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TotalTime>
  <Words>1864</Words>
  <Application>Microsoft Office PowerPoint</Application>
  <PresentationFormat>Widescreen</PresentationFormat>
  <Paragraphs>96</Paragraphs>
  <Slides>37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31</cp:revision>
  <dcterms:created xsi:type="dcterms:W3CDTF">2025-02-16T06:19:01Z</dcterms:created>
  <dcterms:modified xsi:type="dcterms:W3CDTF">2025-03-16T10:55:44Z</dcterms:modified>
</cp:coreProperties>
</file>